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13" r:id="rId2"/>
    <p:sldId id="303" r:id="rId3"/>
    <p:sldId id="304" r:id="rId4"/>
    <p:sldId id="306" r:id="rId5"/>
    <p:sldId id="307" r:id="rId6"/>
    <p:sldId id="314" r:id="rId7"/>
    <p:sldId id="315" r:id="rId8"/>
    <p:sldId id="316" r:id="rId9"/>
    <p:sldId id="317" r:id="rId10"/>
    <p:sldId id="318" r:id="rId11"/>
    <p:sldId id="319" r:id="rId12"/>
    <p:sldId id="320" r:id="rId13"/>
    <p:sldId id="322" r:id="rId14"/>
    <p:sldId id="323" r:id="rId15"/>
    <p:sldId id="324" r:id="rId16"/>
    <p:sldId id="325" r:id="rId17"/>
    <p:sldId id="326" r:id="rId18"/>
    <p:sldId id="327" r:id="rId19"/>
    <p:sldId id="328" r:id="rId20"/>
    <p:sldId id="329" r:id="rId21"/>
    <p:sldId id="330" r:id="rId22"/>
    <p:sldId id="331" r:id="rId23"/>
    <p:sldId id="332" r:id="rId24"/>
    <p:sldId id="342" r:id="rId25"/>
    <p:sldId id="337" r:id="rId26"/>
    <p:sldId id="334" r:id="rId27"/>
    <p:sldId id="335" r:id="rId28"/>
    <p:sldId id="340" r:id="rId29"/>
    <p:sldId id="339" r:id="rId30"/>
    <p:sldId id="341" r:id="rId31"/>
    <p:sldId id="336" r:id="rId32"/>
    <p:sldId id="333" r:id="rId33"/>
    <p:sldId id="338" r:id="rId34"/>
    <p:sldId id="309" r:id="rId35"/>
  </p:sldIdLst>
  <p:sldSz cx="12192000" cy="6858000"/>
  <p:notesSz cx="6797675" cy="992822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475" userDrawn="1">
          <p15:clr>
            <a:srgbClr val="A4A3A4"/>
          </p15:clr>
        </p15:guide>
        <p15:guide id="3" orient="horz" pos="12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732"/>
    <a:srgbClr val="DC3830"/>
    <a:srgbClr val="8792B3"/>
    <a:srgbClr val="DC3631"/>
    <a:srgbClr val="263A75"/>
    <a:srgbClr val="0D163B"/>
    <a:srgbClr val="29225C"/>
    <a:srgbClr val="143273"/>
    <a:srgbClr val="648E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53BFC-348E-4997-835C-29D760FFC358}" v="2" dt="2022-12-19T10:10:34.869"/>
    <p1510:client id="{B6317FB4-DAF0-9008-6C2D-0F4732A61480}" v="1" dt="2022-12-19T10:09:20.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guide orient="horz" pos="2160"/>
        <p:guide pos="4475"/>
        <p:guide orient="horz" pos="125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pl-PL">
                <a:solidFill>
                  <a:schemeClr val="bg1"/>
                </a:solidFill>
              </a:rPr>
              <a:t>Pokazy lotnicze w latach 2019-2024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pl-PL"/>
        </a:p>
      </c:txPr>
    </c:title>
    <c:autoTitleDeleted val="0"/>
    <c:plotArea>
      <c:layout/>
      <c:barChart>
        <c:barDir val="col"/>
        <c:grouping val="stacked"/>
        <c:varyColors val="0"/>
        <c:ser>
          <c:idx val="0"/>
          <c:order val="0"/>
          <c:tx>
            <c:strRef>
              <c:f>Arkusz1!$B$1</c:f>
              <c:strCache>
                <c:ptCount val="1"/>
                <c:pt idx="0">
                  <c:v>Pokaz lotniczy z art. 123 ust 1b</c:v>
                </c:pt>
              </c:strCache>
            </c:strRef>
          </c:tx>
          <c:spPr>
            <a:solidFill>
              <a:schemeClr val="accent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Arkusz1!$A$2:$A$7</c:f>
              <c:numCache>
                <c:formatCode>General</c:formatCode>
                <c:ptCount val="6"/>
                <c:pt idx="0">
                  <c:v>2019</c:v>
                </c:pt>
                <c:pt idx="1">
                  <c:v>2020</c:v>
                </c:pt>
                <c:pt idx="2">
                  <c:v>2021</c:v>
                </c:pt>
                <c:pt idx="3">
                  <c:v>2022</c:v>
                </c:pt>
                <c:pt idx="4">
                  <c:v>2023</c:v>
                </c:pt>
                <c:pt idx="5">
                  <c:v>2024</c:v>
                </c:pt>
              </c:numCache>
            </c:numRef>
          </c:cat>
          <c:val>
            <c:numRef>
              <c:f>Arkusz1!$B$2:$B$7</c:f>
              <c:numCache>
                <c:formatCode>General</c:formatCode>
                <c:ptCount val="6"/>
                <c:pt idx="0">
                  <c:v>37</c:v>
                </c:pt>
                <c:pt idx="1">
                  <c:v>2</c:v>
                </c:pt>
                <c:pt idx="2">
                  <c:v>8</c:v>
                </c:pt>
                <c:pt idx="3">
                  <c:v>12</c:v>
                </c:pt>
                <c:pt idx="4">
                  <c:v>20</c:v>
                </c:pt>
                <c:pt idx="5">
                  <c:v>16</c:v>
                </c:pt>
              </c:numCache>
            </c:numRef>
          </c:val>
          <c:extLst>
            <c:ext xmlns:c16="http://schemas.microsoft.com/office/drawing/2014/chart" uri="{C3380CC4-5D6E-409C-BE32-E72D297353CC}">
              <c16:uniqueId val="{00000000-AF5B-44BD-BBD9-A707D05F1185}"/>
            </c:ext>
          </c:extLst>
        </c:ser>
        <c:ser>
          <c:idx val="1"/>
          <c:order val="1"/>
          <c:tx>
            <c:strRef>
              <c:f>Arkusz1!$C$1</c:f>
              <c:strCache>
                <c:ptCount val="1"/>
                <c:pt idx="0">
                  <c:v>Pokaz lotniczy z art. 123 ust 1d</c:v>
                </c:pt>
              </c:strCache>
            </c:strRef>
          </c:tx>
          <c:spPr>
            <a:solidFill>
              <a:schemeClr val="accent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0"/>
                  <c:y val="-1.0592697651923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5B-44BD-BBD9-A707D05F118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lumMod val="50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Arkusz1!$A$2:$A$7</c:f>
              <c:numCache>
                <c:formatCode>General</c:formatCode>
                <c:ptCount val="6"/>
                <c:pt idx="0">
                  <c:v>2019</c:v>
                </c:pt>
                <c:pt idx="1">
                  <c:v>2020</c:v>
                </c:pt>
                <c:pt idx="2">
                  <c:v>2021</c:v>
                </c:pt>
                <c:pt idx="3">
                  <c:v>2022</c:v>
                </c:pt>
                <c:pt idx="4">
                  <c:v>2023</c:v>
                </c:pt>
                <c:pt idx="5">
                  <c:v>2024</c:v>
                </c:pt>
              </c:numCache>
            </c:numRef>
          </c:cat>
          <c:val>
            <c:numRef>
              <c:f>Arkusz1!$C$2:$C$7</c:f>
              <c:numCache>
                <c:formatCode>General</c:formatCode>
                <c:ptCount val="6"/>
                <c:pt idx="0">
                  <c:v>37</c:v>
                </c:pt>
                <c:pt idx="1">
                  <c:v>2</c:v>
                </c:pt>
                <c:pt idx="2">
                  <c:v>17</c:v>
                </c:pt>
                <c:pt idx="3">
                  <c:v>35</c:v>
                </c:pt>
                <c:pt idx="4">
                  <c:v>33</c:v>
                </c:pt>
                <c:pt idx="5">
                  <c:v>24</c:v>
                </c:pt>
              </c:numCache>
            </c:numRef>
          </c:val>
          <c:extLst>
            <c:ext xmlns:c16="http://schemas.microsoft.com/office/drawing/2014/chart" uri="{C3380CC4-5D6E-409C-BE32-E72D297353CC}">
              <c16:uniqueId val="{00000002-AF5B-44BD-BBD9-A707D05F1185}"/>
            </c:ext>
          </c:extLst>
        </c:ser>
        <c:dLbls>
          <c:showLegendKey val="0"/>
          <c:showVal val="1"/>
          <c:showCatName val="0"/>
          <c:showSerName val="0"/>
          <c:showPercent val="0"/>
          <c:showBubbleSize val="0"/>
        </c:dLbls>
        <c:gapWidth val="150"/>
        <c:overlap val="100"/>
        <c:axId val="1189141056"/>
        <c:axId val="1189144800"/>
      </c:barChart>
      <c:catAx>
        <c:axId val="11891410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l-PL"/>
          </a:p>
        </c:txPr>
        <c:crossAx val="1189144800"/>
        <c:crosses val="autoZero"/>
        <c:auto val="1"/>
        <c:lblAlgn val="ctr"/>
        <c:lblOffset val="100"/>
        <c:noMultiLvlLbl val="0"/>
      </c:catAx>
      <c:valAx>
        <c:axId val="1189144800"/>
        <c:scaling>
          <c:orientation val="minMax"/>
          <c:max val="75"/>
        </c:scaling>
        <c:delete val="0"/>
        <c:axPos val="l"/>
        <c:majorGridlines>
          <c:spPr>
            <a:ln w="9525" cap="flat" cmpd="sng" algn="ctr">
              <a:solidFill>
                <a:schemeClr val="accent5">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l-PL"/>
          </a:p>
        </c:txPr>
        <c:crossAx val="1189141056"/>
        <c:crosses val="autoZero"/>
        <c:crossBetween val="between"/>
        <c:majorUnit val="5"/>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F9F8534-DCCF-934C-997C-6EB20C0FF294}" type="datetimeFigureOut">
              <a:rPr lang="pl-PL" smtClean="0"/>
              <a:t>26.05.2025</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ADFE2A6-7B2A-DF40-A704-C17A94DA7897}" type="slidenum">
              <a:rPr lang="pl-PL" smtClean="0"/>
              <a:t>‹#›</a:t>
            </a:fld>
            <a:endParaRPr lang="pl-PL"/>
          </a:p>
        </p:txBody>
      </p:sp>
    </p:spTree>
    <p:extLst>
      <p:ext uri="{BB962C8B-B14F-4D97-AF65-F5344CB8AC3E}">
        <p14:creationId xmlns:p14="http://schemas.microsoft.com/office/powerpoint/2010/main" val="390370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a:t>
            </a:fld>
            <a:endParaRPr lang="pl-PL"/>
          </a:p>
        </p:txBody>
      </p:sp>
    </p:spTree>
    <p:extLst>
      <p:ext uri="{BB962C8B-B14F-4D97-AF65-F5344CB8AC3E}">
        <p14:creationId xmlns:p14="http://schemas.microsoft.com/office/powerpoint/2010/main" val="182730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11</a:t>
            </a:fld>
            <a:endParaRPr lang="pl-PL"/>
          </a:p>
        </p:txBody>
      </p:sp>
    </p:spTree>
    <p:extLst>
      <p:ext uri="{BB962C8B-B14F-4D97-AF65-F5344CB8AC3E}">
        <p14:creationId xmlns:p14="http://schemas.microsoft.com/office/powerpoint/2010/main" val="307712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12</a:t>
            </a:fld>
            <a:endParaRPr lang="pl-PL"/>
          </a:p>
        </p:txBody>
      </p:sp>
    </p:spTree>
    <p:extLst>
      <p:ext uri="{BB962C8B-B14F-4D97-AF65-F5344CB8AC3E}">
        <p14:creationId xmlns:p14="http://schemas.microsoft.com/office/powerpoint/2010/main" val="6358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13</a:t>
            </a:fld>
            <a:endParaRPr lang="pl-PL"/>
          </a:p>
        </p:txBody>
      </p:sp>
    </p:spTree>
    <p:extLst>
      <p:ext uri="{BB962C8B-B14F-4D97-AF65-F5344CB8AC3E}">
        <p14:creationId xmlns:p14="http://schemas.microsoft.com/office/powerpoint/2010/main" val="367939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Wykres przedstawia zestawienie pokazów lotniczych, które odbyły się w latach 2019 – 2024. Wyraźnie widoczny jest stopniowy wzrost organizowanych pokazów lotniczych od roku 2020 do roku 2023, kiedy to wprowadzono stan epidemii w związku z rozprzestrzenianiem się wirusa COVID-19. W 2024 roku odbyło się mniej pokazów lotniczych w porównaniu do ubiegłego roku 2023, ze względu na odwołanie pokazów lotniczych organizowanych przez oraz przy współudziale SZ RP.</a:t>
            </a:r>
          </a:p>
        </p:txBody>
      </p:sp>
      <p:sp>
        <p:nvSpPr>
          <p:cNvPr id="4" name="Symbol zastępczy numeru slajdu 3"/>
          <p:cNvSpPr>
            <a:spLocks noGrp="1"/>
          </p:cNvSpPr>
          <p:nvPr>
            <p:ph type="sldNum" sz="quarter" idx="5"/>
          </p:nvPr>
        </p:nvSpPr>
        <p:spPr/>
        <p:txBody>
          <a:bodyPr/>
          <a:lstStyle/>
          <a:p>
            <a:fld id="{6ADFE2A6-7B2A-DF40-A704-C17A94DA7897}" type="slidenum">
              <a:rPr lang="pl-PL" smtClean="0"/>
              <a:t>14</a:t>
            </a:fld>
            <a:endParaRPr lang="pl-PL"/>
          </a:p>
        </p:txBody>
      </p:sp>
    </p:spTree>
    <p:extLst>
      <p:ext uri="{BB962C8B-B14F-4D97-AF65-F5344CB8AC3E}">
        <p14:creationId xmlns:p14="http://schemas.microsoft.com/office/powerpoint/2010/main" val="244474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15</a:t>
            </a:fld>
            <a:endParaRPr lang="pl-PL"/>
          </a:p>
        </p:txBody>
      </p:sp>
    </p:spTree>
    <p:extLst>
      <p:ext uri="{BB962C8B-B14F-4D97-AF65-F5344CB8AC3E}">
        <p14:creationId xmlns:p14="http://schemas.microsoft.com/office/powerpoint/2010/main" val="307906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16</a:t>
            </a:fld>
            <a:endParaRPr lang="pl-PL"/>
          </a:p>
        </p:txBody>
      </p:sp>
    </p:spTree>
    <p:extLst>
      <p:ext uri="{BB962C8B-B14F-4D97-AF65-F5344CB8AC3E}">
        <p14:creationId xmlns:p14="http://schemas.microsoft.com/office/powerpoint/2010/main" val="3821643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17</a:t>
            </a:fld>
            <a:endParaRPr lang="pl-PL"/>
          </a:p>
        </p:txBody>
      </p:sp>
    </p:spTree>
    <p:extLst>
      <p:ext uri="{BB962C8B-B14F-4D97-AF65-F5344CB8AC3E}">
        <p14:creationId xmlns:p14="http://schemas.microsoft.com/office/powerpoint/2010/main" val="3595650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ADFE2A6-7B2A-DF40-A704-C17A94DA7897}" type="slidenum">
              <a:rPr lang="pl-PL" smtClean="0"/>
              <a:t>18</a:t>
            </a:fld>
            <a:endParaRPr lang="pl-PL"/>
          </a:p>
        </p:txBody>
      </p:sp>
    </p:spTree>
    <p:extLst>
      <p:ext uri="{BB962C8B-B14F-4D97-AF65-F5344CB8AC3E}">
        <p14:creationId xmlns:p14="http://schemas.microsoft.com/office/powerpoint/2010/main" val="3832157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19</a:t>
            </a:fld>
            <a:endParaRPr lang="pl-PL"/>
          </a:p>
        </p:txBody>
      </p:sp>
    </p:spTree>
    <p:extLst>
      <p:ext uri="{BB962C8B-B14F-4D97-AF65-F5344CB8AC3E}">
        <p14:creationId xmlns:p14="http://schemas.microsoft.com/office/powerpoint/2010/main" val="252716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20</a:t>
            </a:fld>
            <a:endParaRPr lang="pl-PL"/>
          </a:p>
        </p:txBody>
      </p:sp>
    </p:spTree>
    <p:extLst>
      <p:ext uri="{BB962C8B-B14F-4D97-AF65-F5344CB8AC3E}">
        <p14:creationId xmlns:p14="http://schemas.microsoft.com/office/powerpoint/2010/main" val="202933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3</a:t>
            </a:fld>
            <a:endParaRPr lang="pl-PL"/>
          </a:p>
        </p:txBody>
      </p:sp>
    </p:spTree>
    <p:extLst>
      <p:ext uri="{BB962C8B-B14F-4D97-AF65-F5344CB8AC3E}">
        <p14:creationId xmlns:p14="http://schemas.microsoft.com/office/powerpoint/2010/main" val="214501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21</a:t>
            </a:fld>
            <a:endParaRPr lang="pl-PL"/>
          </a:p>
        </p:txBody>
      </p:sp>
    </p:spTree>
    <p:extLst>
      <p:ext uri="{BB962C8B-B14F-4D97-AF65-F5344CB8AC3E}">
        <p14:creationId xmlns:p14="http://schemas.microsoft.com/office/powerpoint/2010/main" val="252560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ADFE2A6-7B2A-DF40-A704-C17A94DA7897}" type="slidenum">
              <a:rPr lang="pl-PL" smtClean="0"/>
              <a:t>22</a:t>
            </a:fld>
            <a:endParaRPr lang="pl-PL"/>
          </a:p>
        </p:txBody>
      </p:sp>
    </p:spTree>
    <p:extLst>
      <p:ext uri="{BB962C8B-B14F-4D97-AF65-F5344CB8AC3E}">
        <p14:creationId xmlns:p14="http://schemas.microsoft.com/office/powerpoint/2010/main" val="414667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23</a:t>
            </a:fld>
            <a:endParaRPr lang="pl-PL"/>
          </a:p>
        </p:txBody>
      </p:sp>
    </p:spTree>
    <p:extLst>
      <p:ext uri="{BB962C8B-B14F-4D97-AF65-F5344CB8AC3E}">
        <p14:creationId xmlns:p14="http://schemas.microsoft.com/office/powerpoint/2010/main" val="192135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24</a:t>
            </a:fld>
            <a:endParaRPr lang="pl-PL"/>
          </a:p>
        </p:txBody>
      </p:sp>
    </p:spTree>
    <p:extLst>
      <p:ext uri="{BB962C8B-B14F-4D97-AF65-F5344CB8AC3E}">
        <p14:creationId xmlns:p14="http://schemas.microsoft.com/office/powerpoint/2010/main" val="3441543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25</a:t>
            </a:fld>
            <a:endParaRPr lang="pl-PL"/>
          </a:p>
        </p:txBody>
      </p:sp>
    </p:spTree>
    <p:extLst>
      <p:ext uri="{BB962C8B-B14F-4D97-AF65-F5344CB8AC3E}">
        <p14:creationId xmlns:p14="http://schemas.microsoft.com/office/powerpoint/2010/main" val="3188482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26</a:t>
            </a:fld>
            <a:endParaRPr lang="pl-PL"/>
          </a:p>
        </p:txBody>
      </p:sp>
    </p:spTree>
    <p:extLst>
      <p:ext uri="{BB962C8B-B14F-4D97-AF65-F5344CB8AC3E}">
        <p14:creationId xmlns:p14="http://schemas.microsoft.com/office/powerpoint/2010/main" val="137509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ADFE2A6-7B2A-DF40-A704-C17A94DA7897}" type="slidenum">
              <a:rPr lang="pl-PL" smtClean="0"/>
              <a:t>27</a:t>
            </a:fld>
            <a:endParaRPr lang="pl-PL"/>
          </a:p>
        </p:txBody>
      </p:sp>
    </p:spTree>
    <p:extLst>
      <p:ext uri="{BB962C8B-B14F-4D97-AF65-F5344CB8AC3E}">
        <p14:creationId xmlns:p14="http://schemas.microsoft.com/office/powerpoint/2010/main" val="323199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28</a:t>
            </a:fld>
            <a:endParaRPr lang="pl-PL"/>
          </a:p>
        </p:txBody>
      </p:sp>
    </p:spTree>
    <p:extLst>
      <p:ext uri="{BB962C8B-B14F-4D97-AF65-F5344CB8AC3E}">
        <p14:creationId xmlns:p14="http://schemas.microsoft.com/office/powerpoint/2010/main" val="3951197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ADFE2A6-7B2A-DF40-A704-C17A94DA7897}" type="slidenum">
              <a:rPr lang="pl-PL" smtClean="0"/>
              <a:t>29</a:t>
            </a:fld>
            <a:endParaRPr lang="pl-PL"/>
          </a:p>
        </p:txBody>
      </p:sp>
    </p:spTree>
    <p:extLst>
      <p:ext uri="{BB962C8B-B14F-4D97-AF65-F5344CB8AC3E}">
        <p14:creationId xmlns:p14="http://schemas.microsoft.com/office/powerpoint/2010/main" val="3368858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ADFE2A6-7B2A-DF40-A704-C17A94DA7897}" type="slidenum">
              <a:rPr lang="pl-PL" smtClean="0"/>
              <a:t>30</a:t>
            </a:fld>
            <a:endParaRPr lang="pl-PL"/>
          </a:p>
        </p:txBody>
      </p:sp>
    </p:spTree>
    <p:extLst>
      <p:ext uri="{BB962C8B-B14F-4D97-AF65-F5344CB8AC3E}">
        <p14:creationId xmlns:p14="http://schemas.microsoft.com/office/powerpoint/2010/main" val="372627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4</a:t>
            </a:fld>
            <a:endParaRPr lang="pl-PL"/>
          </a:p>
        </p:txBody>
      </p:sp>
    </p:spTree>
    <p:extLst>
      <p:ext uri="{BB962C8B-B14F-4D97-AF65-F5344CB8AC3E}">
        <p14:creationId xmlns:p14="http://schemas.microsoft.com/office/powerpoint/2010/main" val="3370635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31</a:t>
            </a:fld>
            <a:endParaRPr lang="pl-PL"/>
          </a:p>
        </p:txBody>
      </p:sp>
    </p:spTree>
    <p:extLst>
      <p:ext uri="{BB962C8B-B14F-4D97-AF65-F5344CB8AC3E}">
        <p14:creationId xmlns:p14="http://schemas.microsoft.com/office/powerpoint/2010/main" val="7722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32</a:t>
            </a:fld>
            <a:endParaRPr lang="pl-PL"/>
          </a:p>
        </p:txBody>
      </p:sp>
    </p:spTree>
    <p:extLst>
      <p:ext uri="{BB962C8B-B14F-4D97-AF65-F5344CB8AC3E}">
        <p14:creationId xmlns:p14="http://schemas.microsoft.com/office/powerpoint/2010/main" val="2542182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33</a:t>
            </a:fld>
            <a:endParaRPr lang="pl-PL"/>
          </a:p>
        </p:txBody>
      </p:sp>
    </p:spTree>
    <p:extLst>
      <p:ext uri="{BB962C8B-B14F-4D97-AF65-F5344CB8AC3E}">
        <p14:creationId xmlns:p14="http://schemas.microsoft.com/office/powerpoint/2010/main" val="75071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34</a:t>
            </a:fld>
            <a:endParaRPr lang="pl-PL"/>
          </a:p>
        </p:txBody>
      </p:sp>
    </p:spTree>
    <p:extLst>
      <p:ext uri="{BB962C8B-B14F-4D97-AF65-F5344CB8AC3E}">
        <p14:creationId xmlns:p14="http://schemas.microsoft.com/office/powerpoint/2010/main" val="798729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5</a:t>
            </a:fld>
            <a:endParaRPr lang="pl-PL"/>
          </a:p>
        </p:txBody>
      </p:sp>
    </p:spTree>
    <p:extLst>
      <p:ext uri="{BB962C8B-B14F-4D97-AF65-F5344CB8AC3E}">
        <p14:creationId xmlns:p14="http://schemas.microsoft.com/office/powerpoint/2010/main" val="279623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6</a:t>
            </a:fld>
            <a:endParaRPr lang="pl-PL"/>
          </a:p>
        </p:txBody>
      </p:sp>
    </p:spTree>
    <p:extLst>
      <p:ext uri="{BB962C8B-B14F-4D97-AF65-F5344CB8AC3E}">
        <p14:creationId xmlns:p14="http://schemas.microsoft.com/office/powerpoint/2010/main" val="1257131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7</a:t>
            </a:fld>
            <a:endParaRPr lang="pl-PL"/>
          </a:p>
        </p:txBody>
      </p:sp>
    </p:spTree>
    <p:extLst>
      <p:ext uri="{BB962C8B-B14F-4D97-AF65-F5344CB8AC3E}">
        <p14:creationId xmlns:p14="http://schemas.microsoft.com/office/powerpoint/2010/main" val="354404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8</a:t>
            </a:fld>
            <a:endParaRPr lang="pl-PL"/>
          </a:p>
        </p:txBody>
      </p:sp>
    </p:spTree>
    <p:extLst>
      <p:ext uri="{BB962C8B-B14F-4D97-AF65-F5344CB8AC3E}">
        <p14:creationId xmlns:p14="http://schemas.microsoft.com/office/powerpoint/2010/main" val="370615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9</a:t>
            </a:fld>
            <a:endParaRPr lang="pl-PL"/>
          </a:p>
        </p:txBody>
      </p:sp>
    </p:spTree>
    <p:extLst>
      <p:ext uri="{BB962C8B-B14F-4D97-AF65-F5344CB8AC3E}">
        <p14:creationId xmlns:p14="http://schemas.microsoft.com/office/powerpoint/2010/main" val="175733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ADFE2A6-7B2A-DF40-A704-C17A94DA7897}" type="slidenum">
              <a:rPr lang="pl-PL" smtClean="0"/>
              <a:t>10</a:t>
            </a:fld>
            <a:endParaRPr lang="pl-PL"/>
          </a:p>
        </p:txBody>
      </p:sp>
    </p:spTree>
    <p:extLst>
      <p:ext uri="{BB962C8B-B14F-4D97-AF65-F5344CB8AC3E}">
        <p14:creationId xmlns:p14="http://schemas.microsoft.com/office/powerpoint/2010/main" val="342493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C505A5-FD8D-558B-70EE-F5F5D39851C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8883A86A-5AA2-8B17-C3FC-CC5A609D5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2AEF7D24-3901-BFE4-578E-039CF00C15DB}"/>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23FD21C4-8CAF-6662-6D12-FAD887946FD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04838C2-A5D2-C56D-AEB1-B49FE61616E4}"/>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146361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79BC72-6165-E79A-41DF-47D832F8578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2B1DD110-060D-8D60-4081-F8C1CB51458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62AD5C6-C25C-747D-F5EA-2E47B17169E5}"/>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D8CF0803-618D-66A5-9A9C-A00F0C9ACC3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CA27344-5325-4C88-7AD6-5ACF8907DF46}"/>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300257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E16BE1C-7134-67D4-7416-287173E5D2C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2113A3F-BE0C-FD34-5F27-B50B1774BEC7}"/>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A29B869-A32C-6509-7CD2-BE4FB4527B3D}"/>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41EE5C1E-16D4-B2D7-63F1-A840960CF10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E6CB0E4-343D-7064-935C-5BCFA42958A8}"/>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5112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9FC767-B66A-8AF1-A48D-84910B4FECE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210BA5E-583A-6287-BD81-2493E3B6609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1FF3AB4-CCD3-3974-21DC-96C7DBB172FF}"/>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B0484739-EEC4-E017-926B-357344812BF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43B7BC3-0A7B-E1A5-DB99-E2F60BB4CEA7}"/>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218712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F67E19-EB2E-7887-DAD4-521923A69A67}"/>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42CC49E-4700-6620-64BF-491854E2FC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27E25D7F-CBCE-E90B-D80A-D7B9C8163CD8}"/>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FFBD7C76-47AF-27D8-0BFC-17ECC94D6F4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76C6E5A-2ED7-B9A6-CFB7-99A51CDD87DD}"/>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25674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130C8B-1596-6A52-6D6B-A7A6F51C5B1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52302BC-6D5C-96E2-2F23-9022DE4AE60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DA5FE11F-CAD9-DB0D-7312-59F58C58E14F}"/>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C794003-BC4C-6BEA-E815-1A4BB55B180A}"/>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6" name="Symbol zastępczy stopki 5">
            <a:extLst>
              <a:ext uri="{FF2B5EF4-FFF2-40B4-BE49-F238E27FC236}">
                <a16:creationId xmlns:a16="http://schemas.microsoft.com/office/drawing/2014/main" id="{C7C53EF0-5EA5-30A7-27B6-999F1CE97CA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7334DEF-5BC1-5D05-79C3-E167177C8F9E}"/>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171970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4F4A7E-184B-B83D-DA2D-FD89C1DAD9C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2059A85-6CE4-9807-EB38-0AB1079255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814FFFFD-89B1-0802-8405-1AE86140EBB5}"/>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E5A24082-9104-9611-1B0B-F39640F69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F130709-C458-85AE-ED14-D10EAA6523F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6975ACA4-21C3-C746-7F5A-35296E272C8F}"/>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8" name="Symbol zastępczy stopki 7">
            <a:extLst>
              <a:ext uri="{FF2B5EF4-FFF2-40B4-BE49-F238E27FC236}">
                <a16:creationId xmlns:a16="http://schemas.microsoft.com/office/drawing/2014/main" id="{EA7430D5-5AE5-C729-4DCD-AFE50C217F8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5A2D988-5324-1ED7-5A81-67C951DDF8D5}"/>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393808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8BFBBC-9EF5-681C-E8C1-E4D5D432E95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FF93B88-8280-EDEF-AE13-3472FDB8569F}"/>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4" name="Symbol zastępczy stopki 3">
            <a:extLst>
              <a:ext uri="{FF2B5EF4-FFF2-40B4-BE49-F238E27FC236}">
                <a16:creationId xmlns:a16="http://schemas.microsoft.com/office/drawing/2014/main" id="{03786ED9-C37A-57F6-AFE5-00F3A886C2DF}"/>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E715DA0-A54E-FFBA-DAB0-8106D081ACBD}"/>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12625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352C911-DFEC-9EC9-E47D-155515020189}"/>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3" name="Symbol zastępczy stopki 2">
            <a:extLst>
              <a:ext uri="{FF2B5EF4-FFF2-40B4-BE49-F238E27FC236}">
                <a16:creationId xmlns:a16="http://schemas.microsoft.com/office/drawing/2014/main" id="{A5E5C807-3DE0-F8AC-8703-A3082011262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31FA2EB-FF86-FE74-48DA-A9AAE66B2B09}"/>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399838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725A4D-B32C-8FA0-6AE1-2721AA1A0B6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D1D8CF38-FC60-3274-AB7D-98C062433A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5047A1C-36BD-1634-1EF6-DCDE8D3F6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04A55AD-27B9-889B-600C-FFB1DD51BD26}"/>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6" name="Symbol zastępczy stopki 5">
            <a:extLst>
              <a:ext uri="{FF2B5EF4-FFF2-40B4-BE49-F238E27FC236}">
                <a16:creationId xmlns:a16="http://schemas.microsoft.com/office/drawing/2014/main" id="{4D68FA8C-9AB3-43A2-F2B8-4B1E33A5713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0EF4E6B-84E6-FD5F-F519-1F14A52EA2A7}"/>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296308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C70E58-6C28-440E-782D-15D7464D1A2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564D670-8696-90B4-5C86-C56DD8E87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C1A3929-DAC9-DFCF-13E8-843B8B124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DB93082-3A53-ECCA-E6BF-24276A917833}"/>
              </a:ext>
            </a:extLst>
          </p:cNvPr>
          <p:cNvSpPr>
            <a:spLocks noGrp="1"/>
          </p:cNvSpPr>
          <p:nvPr>
            <p:ph type="dt" sz="half" idx="10"/>
          </p:nvPr>
        </p:nvSpPr>
        <p:spPr/>
        <p:txBody>
          <a:bodyPr/>
          <a:lstStyle/>
          <a:p>
            <a:fld id="{4308624B-4362-A848-A798-85C20DA813BB}" type="datetimeFigureOut">
              <a:rPr lang="pl-PL" smtClean="0"/>
              <a:t>26.05.2025</a:t>
            </a:fld>
            <a:endParaRPr lang="pl-PL"/>
          </a:p>
        </p:txBody>
      </p:sp>
      <p:sp>
        <p:nvSpPr>
          <p:cNvPr id="6" name="Symbol zastępczy stopki 5">
            <a:extLst>
              <a:ext uri="{FF2B5EF4-FFF2-40B4-BE49-F238E27FC236}">
                <a16:creationId xmlns:a16="http://schemas.microsoft.com/office/drawing/2014/main" id="{14D1BEED-7313-5E92-9E85-E04191FE794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B8E1F0A-3756-D88E-2F4D-21834AFE4EB4}"/>
              </a:ext>
            </a:extLst>
          </p:cNvPr>
          <p:cNvSpPr>
            <a:spLocks noGrp="1"/>
          </p:cNvSpPr>
          <p:nvPr>
            <p:ph type="sldNum" sz="quarter" idx="12"/>
          </p:nvPr>
        </p:nvSpPr>
        <p:spPr/>
        <p:txBody>
          <a:bodyPr/>
          <a:lstStyle/>
          <a:p>
            <a:fld id="{9401E4DB-81B8-2E41-909A-C74114F3527E}" type="slidenum">
              <a:rPr lang="pl-PL" smtClean="0"/>
              <a:t>‹#›</a:t>
            </a:fld>
            <a:endParaRPr lang="pl-PL"/>
          </a:p>
        </p:txBody>
      </p:sp>
    </p:spTree>
    <p:extLst>
      <p:ext uri="{BB962C8B-B14F-4D97-AF65-F5344CB8AC3E}">
        <p14:creationId xmlns:p14="http://schemas.microsoft.com/office/powerpoint/2010/main" val="293001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CC6D195-0C87-B291-4F7E-23F4886AA8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EAD5551-983D-5E38-DA30-DB4B943C5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E182DA2-943D-6C5C-CCE7-99242A23B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8624B-4362-A848-A798-85C20DA813BB}" type="datetimeFigureOut">
              <a:rPr lang="pl-PL" smtClean="0"/>
              <a:t>26.05.2025</a:t>
            </a:fld>
            <a:endParaRPr lang="pl-PL"/>
          </a:p>
        </p:txBody>
      </p:sp>
      <p:sp>
        <p:nvSpPr>
          <p:cNvPr id="5" name="Symbol zastępczy stopki 4">
            <a:extLst>
              <a:ext uri="{FF2B5EF4-FFF2-40B4-BE49-F238E27FC236}">
                <a16:creationId xmlns:a16="http://schemas.microsoft.com/office/drawing/2014/main" id="{BF3AC6F8-2C29-6015-8B8E-DF21F9CCD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77A51E2-F8CB-DE91-45C0-192EC76D7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1E4DB-81B8-2E41-909A-C74114F3527E}" type="slidenum">
              <a:rPr lang="pl-PL" smtClean="0"/>
              <a:t>‹#›</a:t>
            </a:fld>
            <a:endParaRPr lang="pl-PL"/>
          </a:p>
        </p:txBody>
      </p:sp>
    </p:spTree>
    <p:extLst>
      <p:ext uri="{BB962C8B-B14F-4D97-AF65-F5344CB8AC3E}">
        <p14:creationId xmlns:p14="http://schemas.microsoft.com/office/powerpoint/2010/main" val="30549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hyperlink" Target="https://www.ladepeche.fr/article/2016/09/25/2425900-les-magiciens-du-ciel.html" TargetMode="External"/><Relationship Id="rId3" Type="http://schemas.openxmlformats.org/officeDocument/2006/relationships/image" Target="../media/image5.png"/><Relationship Id="rId7" Type="http://schemas.openxmlformats.org/officeDocument/2006/relationships/hyperlink" Target="https://www.standaard.be/cnt/dmf20220704_97607260"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segelfliegengrundausbildung.de/index.php/theoretische-spl-ausbildung/1-luftrecht" TargetMode="External"/><Relationship Id="rId5" Type="http://schemas.openxmlformats.org/officeDocument/2006/relationships/hyperlink" Target="https://spottedlublin.pl/pokazy-lotnicze-radom-air-show-2023-ceny-biletow-ile-kosztuja-gdzie-kupic/" TargetMode="External"/><Relationship Id="rId10" Type="http://schemas.openxmlformats.org/officeDocument/2006/relationships/hyperlink" Target="https://www.flickr.com/photos/152960885@N07/52253542425" TargetMode="External"/><Relationship Id="rId4" Type="http://schemas.openxmlformats.org/officeDocument/2006/relationships/hyperlink" Target="https://www.flickr.com/photos/128795133@N05/25869380880/" TargetMode="External"/><Relationship Id="rId9" Type="http://schemas.openxmlformats.org/officeDocument/2006/relationships/hyperlink" Target="https://live.warthunder.com/post/909955/e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airshowdisplay.fr/airshow/skrzyda-nad-kazimierzem-ailes-sur-kazimierz-2024" TargetMode="External"/><Relationship Id="rId3" Type="http://schemas.openxmlformats.org/officeDocument/2006/relationships/image" Target="../media/image7.png"/><Relationship Id="rId7" Type="http://schemas.openxmlformats.org/officeDocument/2006/relationships/hyperlink" Target="https://jmqmil.sina.cn/ifeng/doc-ifymuukv1553949.d.html?vt=4"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forcaaerea.com.br/a-usaf-certifica-os-m-346-poloneses/" TargetMode="External"/><Relationship Id="rId11" Type="http://schemas.openxmlformats.org/officeDocument/2006/relationships/hyperlink" Target="https://www.tvp.info/79271973/major-robert-jel-nie-katapultowal-sie-kim-byl-pilot-ktory-zginal-w-gdyni" TargetMode="External"/><Relationship Id="rId5" Type="http://schemas.openxmlformats.org/officeDocument/2006/relationships/hyperlink" Target="https://www.scuolazoo.com/info-studenti/riassunto-2-giugno-1946-storia-spiegazione-facile-scuola" TargetMode="External"/><Relationship Id="rId10" Type="http://schemas.openxmlformats.org/officeDocument/2006/relationships/hyperlink" Target="https://www.defense.gouv.fr/air/actualites/lequipe-voltige-presente-larrivee-du-tour-france" TargetMode="External"/><Relationship Id="rId4" Type="http://schemas.openxmlformats.org/officeDocument/2006/relationships/hyperlink" Target="https://pixabay.com/photos/pilate-pc-9-aerobatic-team-croatia-7473193/" TargetMode="External"/><Relationship Id="rId9" Type="http://schemas.openxmlformats.org/officeDocument/2006/relationships/hyperlink" Target="https://www.flickr.com/photos/94826665@N02/9063947791/"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abc.net.au/news/2025-03-28/avalon-airshow-plane-crash/105110530" TargetMode="External"/><Relationship Id="rId3" Type="http://schemas.openxmlformats.org/officeDocument/2006/relationships/image" Target="../media/image9.png"/><Relationship Id="rId7" Type="http://schemas.openxmlformats.org/officeDocument/2006/relationships/hyperlink" Target="https://pl.wikipedia.org/wiki/Aermacchi_MB-326" TargetMode="External"/><Relationship Id="rId12" Type="http://schemas.openxmlformats.org/officeDocument/2006/relationships/hyperlink" Target="https://dziennikzachodni.pl/riat-2022-po-dwoch-latach-przerwy-najwieksze-na-swiecie-wojskowe-pokazy-lotnicze-znow-sie-odbyly-zobaczcie-te-niesamowite/ar/c1-16518177"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onet.pl/turystyka/onetpodroze/tragedia-podczas-pokazu-lotniczego-w-rpa-samolot-runal-na-ziemie/2rs8f74,07640b54" TargetMode="External"/><Relationship Id="rId11" Type="http://schemas.openxmlformats.org/officeDocument/2006/relationships/hyperlink" Target="https://wielkopolska.travel/wydarzenie/antidotum-airshow-leszno-2024/" TargetMode="External"/><Relationship Id="rId5" Type="http://schemas.openxmlformats.org/officeDocument/2006/relationships/hyperlink" Target="https://wiadomosci.onet.pl/swiat/katastrofa-podczas-pokazu-lotniczego-samolot-z-impetem-uderzyl-o-ziemie/v8dqxqg" TargetMode="External"/><Relationship Id="rId10" Type="http://schemas.openxmlformats.org/officeDocument/2006/relationships/hyperlink" Target="https://www.tvp.info/79271973/major-robert-jel-nie-katapultowal-sie-kim-byl-pilot-ktory-zginal-w-gdyni" TargetMode="External"/><Relationship Id="rId4" Type="http://schemas.openxmlformats.org/officeDocument/2006/relationships/hyperlink" Target="https://www.trojmiasto.pl/tv/Wypadek-samolotu-Bielik-w-Gdyni-12-07-2024-video-91806.html" TargetMode="External"/><Relationship Id="rId9" Type="http://schemas.openxmlformats.org/officeDocument/2006/relationships/hyperlink" Target="https://wydarzenia.interia.pl/zagranica/news-widzowie-nagle-wstrzymali-oddech-katastrofa-na-pokazie-lotni,nId,2132404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EDECEC4-90EF-27D1-2BAB-E276825456BC}"/>
              </a:ext>
            </a:extLst>
          </p:cNvPr>
          <p:cNvSpPr txBox="1"/>
          <p:nvPr/>
        </p:nvSpPr>
        <p:spPr>
          <a:xfrm>
            <a:off x="1017038" y="833234"/>
            <a:ext cx="4416618" cy="2169825"/>
          </a:xfrm>
          <a:prstGeom prst="rect">
            <a:avLst/>
          </a:prstGeom>
          <a:noFill/>
        </p:spPr>
        <p:txBody>
          <a:bodyPr wrap="square" rtlCol="0">
            <a:spAutoFit/>
          </a:bodyPr>
          <a:lstStyle/>
          <a:p>
            <a:pPr algn="ctr"/>
            <a:r>
              <a:rPr lang="pl-PL" sz="4500" b="1" dirty="0">
                <a:solidFill>
                  <a:schemeClr val="bg1"/>
                </a:solidFill>
              </a:rPr>
              <a:t>Pokazy Lotnicze</a:t>
            </a:r>
            <a:br>
              <a:rPr lang="pl-PL" sz="4500" b="1" dirty="0">
                <a:solidFill>
                  <a:schemeClr val="bg1"/>
                </a:solidFill>
              </a:rPr>
            </a:br>
            <a:r>
              <a:rPr lang="pl-PL" sz="4500" b="1" dirty="0">
                <a:solidFill>
                  <a:schemeClr val="bg1"/>
                </a:solidFill>
              </a:rPr>
              <a:t>Podsumowanie Sezonu 2024</a:t>
            </a:r>
          </a:p>
        </p:txBody>
      </p:sp>
      <p:sp>
        <p:nvSpPr>
          <p:cNvPr id="4" name="pole tekstowe 3">
            <a:extLst>
              <a:ext uri="{FF2B5EF4-FFF2-40B4-BE49-F238E27FC236}">
                <a16:creationId xmlns:a16="http://schemas.microsoft.com/office/drawing/2014/main" id="{AE06D5D3-ADE2-2A75-3886-008793678932}"/>
              </a:ext>
            </a:extLst>
          </p:cNvPr>
          <p:cNvSpPr txBox="1"/>
          <p:nvPr/>
        </p:nvSpPr>
        <p:spPr>
          <a:xfrm>
            <a:off x="3592286" y="4465756"/>
            <a:ext cx="1841370" cy="292388"/>
          </a:xfrm>
          <a:prstGeom prst="rect">
            <a:avLst/>
          </a:prstGeom>
          <a:noFill/>
        </p:spPr>
        <p:txBody>
          <a:bodyPr wrap="square" rtlCol="0">
            <a:spAutoFit/>
          </a:bodyPr>
          <a:lstStyle/>
          <a:p>
            <a:pPr algn="r"/>
            <a:r>
              <a:rPr lang="pl-PL" sz="1300" dirty="0">
                <a:solidFill>
                  <a:srgbClr val="263A75"/>
                </a:solidFill>
                <a:latin typeface="Avenir Medium" panose="02000503020000020003" pitchFamily="2" charset="0"/>
              </a:rPr>
              <a:t>24.04.2025</a:t>
            </a:r>
          </a:p>
        </p:txBody>
      </p:sp>
    </p:spTree>
    <p:extLst>
      <p:ext uri="{BB962C8B-B14F-4D97-AF65-F5344CB8AC3E}">
        <p14:creationId xmlns:p14="http://schemas.microsoft.com/office/powerpoint/2010/main" val="419140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10</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2866453" y="191275"/>
            <a:ext cx="8901404" cy="1723549"/>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Organizacja pokazów</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Organizacja pokazów lotniczych bez zgody Prezesa Urzędu Lotnictwa Cywilnego zgodnie z </a:t>
            </a:r>
            <a:r>
              <a:rPr lang="pl-PL" b="1" dirty="0">
                <a:ln w="0"/>
                <a:solidFill>
                  <a:schemeClr val="bg1"/>
                </a:solidFill>
                <a:effectLst>
                  <a:outerShdw blurRad="38100" dist="38100" dir="2700000" algn="tl">
                    <a:srgbClr val="000000">
                      <a:alpha val="43137"/>
                    </a:srgbClr>
                  </a:outerShdw>
                </a:effectLst>
                <a:cs typeface="Times New Roman" pitchFamily="18" charset="0"/>
              </a:rPr>
              <a:t>art. 209r</a:t>
            </a:r>
            <a:r>
              <a:rPr lang="pl-PL" dirty="0">
                <a:ln w="0"/>
                <a:solidFill>
                  <a:schemeClr val="bg1"/>
                </a:solidFill>
                <a:effectLst>
                  <a:outerShdw blurRad="38100" dist="38100" dir="2700000" algn="tl">
                    <a:srgbClr val="000000">
                      <a:alpha val="43137"/>
                    </a:srgbClr>
                  </a:outerShdw>
                </a:effectLst>
                <a:cs typeface="Times New Roman" pitchFamily="18" charset="0"/>
              </a:rPr>
              <a:t>, Ustawy – </a:t>
            </a:r>
            <a:r>
              <a:rPr lang="pl-PL" i="1" dirty="0">
                <a:ln w="0"/>
                <a:solidFill>
                  <a:schemeClr val="bg1"/>
                </a:solidFill>
                <a:effectLst>
                  <a:outerShdw blurRad="38100" dist="38100" dir="2700000" algn="tl">
                    <a:srgbClr val="000000">
                      <a:alpha val="43137"/>
                    </a:srgbClr>
                  </a:outerShdw>
                </a:effectLst>
                <a:cs typeface="Times New Roman" pitchFamily="18" charset="0"/>
              </a:rPr>
              <a:t>Prawo lotnicze </a:t>
            </a:r>
            <a:r>
              <a:rPr lang="pl-PL" dirty="0">
                <a:ln w="0"/>
                <a:solidFill>
                  <a:schemeClr val="bg1"/>
                </a:solidFill>
                <a:effectLst>
                  <a:outerShdw blurRad="38100" dist="38100" dir="2700000" algn="tl">
                    <a:srgbClr val="000000">
                      <a:alpha val="43137"/>
                    </a:srgbClr>
                  </a:outerShdw>
                </a:effectLst>
                <a:cs typeface="Times New Roman" pitchFamily="18" charset="0"/>
              </a:rPr>
              <a:t>podlega karze pieniężnej. W roku 2024 r. doszło do </a:t>
            </a:r>
            <a:r>
              <a:rPr lang="pl-PL" b="1" dirty="0">
                <a:ln w="0"/>
                <a:solidFill>
                  <a:schemeClr val="bg1"/>
                </a:solidFill>
                <a:effectLst>
                  <a:outerShdw blurRad="38100" dist="38100" dir="2700000" algn="tl">
                    <a:srgbClr val="000000">
                      <a:alpha val="43137"/>
                    </a:srgbClr>
                  </a:outerShdw>
                </a:effectLst>
                <a:cs typeface="Times New Roman" pitchFamily="18" charset="0"/>
              </a:rPr>
              <a:t>dwu</a:t>
            </a:r>
            <a:r>
              <a:rPr lang="pl-PL" dirty="0">
                <a:ln w="0"/>
                <a:solidFill>
                  <a:schemeClr val="bg1"/>
                </a:solidFill>
                <a:effectLst>
                  <a:outerShdw blurRad="38100" dist="38100" dir="2700000" algn="tl">
                    <a:srgbClr val="000000">
                      <a:alpha val="43137"/>
                    </a:srgbClr>
                  </a:outerShdw>
                </a:effectLst>
                <a:cs typeface="Times New Roman" pitchFamily="18" charset="0"/>
              </a:rPr>
              <a:t> naruszeń wspomnianego artykułu, a ich organizatorzy zostali ukarani administracyjną karą pieniężną. </a:t>
            </a:r>
            <a:endParaRPr lang="pl-PL" i="1" dirty="0">
              <a:ln w="0"/>
              <a:solidFill>
                <a:schemeClr val="bg1"/>
              </a:solidFill>
              <a:effectLst>
                <a:outerShdw blurRad="38100" dist="38100" dir="2700000" algn="tl">
                  <a:srgbClr val="000000">
                    <a:alpha val="43137"/>
                  </a:srgbClr>
                </a:outerShdw>
              </a:effectLst>
              <a:cs typeface="Times New Roman" pitchFamily="18" charset="0"/>
            </a:endParaRPr>
          </a:p>
        </p:txBody>
      </p:sp>
      <p:pic>
        <p:nvPicPr>
          <p:cNvPr id="3" name="Obraz 2">
            <a:extLst>
              <a:ext uri="{FF2B5EF4-FFF2-40B4-BE49-F238E27FC236}">
                <a16:creationId xmlns:a16="http://schemas.microsoft.com/office/drawing/2014/main" id="{9DB7CCA7-51A8-4FE0-998B-C7A5F38E5627}"/>
              </a:ext>
            </a:extLst>
          </p:cNvPr>
          <p:cNvPicPr>
            <a:picLocks noChangeAspect="1"/>
          </p:cNvPicPr>
          <p:nvPr/>
        </p:nvPicPr>
        <p:blipFill>
          <a:blip r:embed="rId4"/>
          <a:stretch>
            <a:fillRect/>
          </a:stretch>
        </p:blipFill>
        <p:spPr>
          <a:xfrm>
            <a:off x="5423987" y="1914824"/>
            <a:ext cx="4780684" cy="4320000"/>
          </a:xfrm>
          <a:prstGeom prst="rect">
            <a:avLst/>
          </a:prstGeom>
        </p:spPr>
      </p:pic>
    </p:spTree>
    <p:extLst>
      <p:ext uri="{BB962C8B-B14F-4D97-AF65-F5344CB8AC3E}">
        <p14:creationId xmlns:p14="http://schemas.microsoft.com/office/powerpoint/2010/main" val="218083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11</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2897743" y="117458"/>
            <a:ext cx="8731709" cy="2277547"/>
          </a:xfrm>
          <a:prstGeom prst="rect">
            <a:avLst/>
          </a:prstGeom>
          <a:noFill/>
          <a:effectLst/>
        </p:spPr>
        <p:txBody>
          <a:bodyPr wrap="square" rtlCol="0">
            <a:spAutoFit/>
          </a:bodyPr>
          <a:lstStyle/>
          <a:p>
            <a:pPr algn="just"/>
            <a:r>
              <a:rPr lang="pl-PL" sz="2400" b="1" dirty="0">
                <a:ln w="0"/>
                <a:solidFill>
                  <a:schemeClr val="bg1"/>
                </a:solidFill>
                <a:effectLst>
                  <a:outerShdw blurRad="38100" dist="38100" dir="2700000" algn="tl">
                    <a:srgbClr val="000000">
                      <a:alpha val="43137"/>
                    </a:srgbClr>
                  </a:outerShdw>
                </a:effectLst>
                <a:cs typeface="Times New Roman" pitchFamily="18" charset="0"/>
              </a:rPr>
              <a:t>Statystyka pokazów lotniczych organizowanych w 2024 r.</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 2024 r. odbyło się łącznie </a:t>
            </a:r>
            <a:r>
              <a:rPr lang="pl-PL" b="1" dirty="0">
                <a:ln w="0"/>
                <a:solidFill>
                  <a:schemeClr val="bg1"/>
                </a:solidFill>
                <a:effectLst>
                  <a:outerShdw blurRad="38100" dist="38100" dir="2700000" algn="tl">
                    <a:srgbClr val="000000">
                      <a:alpha val="43137"/>
                    </a:srgbClr>
                  </a:outerShdw>
                </a:effectLst>
                <a:cs typeface="Times New Roman" pitchFamily="18" charset="0"/>
              </a:rPr>
              <a:t>40</a:t>
            </a:r>
            <a:r>
              <a:rPr lang="pl-PL" dirty="0">
                <a:ln w="0"/>
                <a:solidFill>
                  <a:schemeClr val="bg1"/>
                </a:solidFill>
                <a:effectLst>
                  <a:outerShdw blurRad="38100" dist="38100" dir="2700000" algn="tl">
                    <a:srgbClr val="000000">
                      <a:alpha val="43137"/>
                    </a:srgbClr>
                  </a:outerShdw>
                </a:effectLst>
                <a:cs typeface="Times New Roman" pitchFamily="18" charset="0"/>
              </a:rPr>
              <a:t> pokazów nadzorowanych przez Prezesa Urzędu. Pokazy lotnicze oraz loty akrobacyjne realizowano na podstawie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1b </a:t>
            </a:r>
            <a:r>
              <a:rPr lang="pl-PL" dirty="0">
                <a:ln w="0"/>
                <a:solidFill>
                  <a:schemeClr val="bg1"/>
                </a:solidFill>
                <a:effectLst>
                  <a:outerShdw blurRad="38100" dist="38100" dir="2700000" algn="tl">
                    <a:srgbClr val="000000">
                      <a:alpha val="43137"/>
                    </a:srgbClr>
                  </a:outerShdw>
                </a:effectLst>
                <a:cs typeface="Times New Roman" pitchFamily="18" charset="0"/>
              </a:rPr>
              <a:t>i </a:t>
            </a:r>
            <a:r>
              <a:rPr lang="pl-PL" b="1" dirty="0">
                <a:ln w="0"/>
                <a:solidFill>
                  <a:schemeClr val="bg1"/>
                </a:solidFill>
                <a:effectLst>
                  <a:outerShdw blurRad="38100" dist="38100" dir="2700000" algn="tl">
                    <a:srgbClr val="000000">
                      <a:alpha val="43137"/>
                    </a:srgbClr>
                  </a:outerShdw>
                </a:effectLst>
                <a:cs typeface="Times New Roman" pitchFamily="18" charset="0"/>
              </a:rPr>
              <a:t>ust. 1d</a:t>
            </a:r>
            <a:r>
              <a:rPr lang="pl-PL" dirty="0">
                <a:ln w="0"/>
                <a:solidFill>
                  <a:schemeClr val="bg1"/>
                </a:solidFill>
                <a:effectLst>
                  <a:outerShdw blurRad="38100" dist="38100" dir="2700000" algn="tl">
                    <a:srgbClr val="000000">
                      <a:alpha val="43137"/>
                    </a:srgbClr>
                  </a:outerShdw>
                </a:effectLst>
                <a:cs typeface="Times New Roman" pitchFamily="18" charset="0"/>
              </a:rPr>
              <a:t>, Ustawy z dnia 3 lipca 2002 r. – </a:t>
            </a:r>
            <a:r>
              <a:rPr lang="pl-PL" i="1" dirty="0">
                <a:ln w="0"/>
                <a:solidFill>
                  <a:schemeClr val="bg1"/>
                </a:solidFill>
                <a:effectLst>
                  <a:outerShdw blurRad="38100" dist="38100" dir="2700000" algn="tl">
                    <a:srgbClr val="000000">
                      <a:alpha val="43137"/>
                    </a:srgbClr>
                  </a:outerShdw>
                </a:effectLst>
                <a:cs typeface="Times New Roman" pitchFamily="18" charset="0"/>
              </a:rPr>
              <a:t>Prawo lotnicze </a:t>
            </a:r>
            <a:r>
              <a:rPr lang="pl-PL" dirty="0">
                <a:ln w="0"/>
                <a:solidFill>
                  <a:schemeClr val="bg1"/>
                </a:solidFill>
                <a:effectLst>
                  <a:outerShdw blurRad="38100" dist="38100" dir="2700000" algn="tl">
                    <a:srgbClr val="000000">
                      <a:alpha val="43137"/>
                    </a:srgbClr>
                  </a:outerShdw>
                </a:effectLst>
                <a:cs typeface="Times New Roman" pitchFamily="18" charset="0"/>
              </a:rPr>
              <a:t>(Dz.U. z 2023 r. poz. 2110, z 2024 r. poz. 731, 1222, z 2025 r. poz. 31, 179) oraz na podstawie Rozporządzenia Ministra Transportu, Budownictwa i Gospodarki Morskiej z dnia 16 maja 2013 r. – </a:t>
            </a:r>
            <a:r>
              <a:rPr lang="pl-PL" i="1" dirty="0">
                <a:ln w="0"/>
                <a:solidFill>
                  <a:schemeClr val="bg1"/>
                </a:solidFill>
                <a:effectLst>
                  <a:outerShdw blurRad="38100" dist="38100" dir="2700000" algn="tl">
                    <a:srgbClr val="000000">
                      <a:alpha val="43137"/>
                    </a:srgbClr>
                  </a:outerShdw>
                </a:effectLst>
                <a:cs typeface="Times New Roman" pitchFamily="18" charset="0"/>
              </a:rPr>
              <a:t>w sprawie lotów próbnych </a:t>
            </a:r>
            <a:br>
              <a:rPr lang="pl-PL" i="1" dirty="0">
                <a:ln w="0"/>
                <a:solidFill>
                  <a:schemeClr val="bg1"/>
                </a:solidFill>
                <a:effectLst>
                  <a:outerShdw blurRad="38100" dist="38100" dir="2700000" algn="tl">
                    <a:srgbClr val="000000">
                      <a:alpha val="43137"/>
                    </a:srgbClr>
                  </a:outerShdw>
                </a:effectLst>
                <a:cs typeface="Times New Roman" pitchFamily="18" charset="0"/>
              </a:rPr>
            </a:br>
            <a:r>
              <a:rPr lang="pl-PL" i="1" dirty="0">
                <a:ln w="0"/>
                <a:solidFill>
                  <a:schemeClr val="bg1"/>
                </a:solidFill>
                <a:effectLst>
                  <a:outerShdw blurRad="38100" dist="38100" dir="2700000" algn="tl">
                    <a:srgbClr val="000000">
                      <a:alpha val="43137"/>
                    </a:srgbClr>
                  </a:outerShdw>
                </a:effectLst>
                <a:cs typeface="Times New Roman" pitchFamily="18" charset="0"/>
              </a:rPr>
              <a:t>i akrobacyjnych oraz pokazów lotniczych</a:t>
            </a:r>
            <a:r>
              <a:rPr lang="pl-PL" dirty="0">
                <a:ln w="0"/>
                <a:solidFill>
                  <a:schemeClr val="bg1"/>
                </a:solidFill>
                <a:effectLst>
                  <a:outerShdw blurRad="38100" dist="38100" dir="2700000" algn="tl">
                    <a:srgbClr val="000000">
                      <a:alpha val="43137"/>
                    </a:srgbClr>
                  </a:outerShdw>
                </a:effectLst>
                <a:cs typeface="Times New Roman" pitchFamily="18" charset="0"/>
              </a:rPr>
              <a:t> (Dz.U. z 2022 r. poz. 786).</a:t>
            </a:r>
          </a:p>
        </p:txBody>
      </p:sp>
      <p:pic>
        <p:nvPicPr>
          <p:cNvPr id="5" name="Obraz 4">
            <a:extLst>
              <a:ext uri="{FF2B5EF4-FFF2-40B4-BE49-F238E27FC236}">
                <a16:creationId xmlns:a16="http://schemas.microsoft.com/office/drawing/2014/main" id="{EB722BAF-C365-4C56-B96F-9B938DBED98D}"/>
              </a:ext>
            </a:extLst>
          </p:cNvPr>
          <p:cNvPicPr>
            <a:picLocks noChangeAspect="1"/>
          </p:cNvPicPr>
          <p:nvPr/>
        </p:nvPicPr>
        <p:blipFill>
          <a:blip r:embed="rId4"/>
          <a:stretch>
            <a:fillRect/>
          </a:stretch>
        </p:blipFill>
        <p:spPr>
          <a:xfrm>
            <a:off x="4449550" y="2651825"/>
            <a:ext cx="5628094" cy="3600000"/>
          </a:xfrm>
          <a:prstGeom prst="rect">
            <a:avLst/>
          </a:prstGeom>
        </p:spPr>
      </p:pic>
    </p:spTree>
    <p:extLst>
      <p:ext uri="{BB962C8B-B14F-4D97-AF65-F5344CB8AC3E}">
        <p14:creationId xmlns:p14="http://schemas.microsoft.com/office/powerpoint/2010/main" val="17385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12</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3064255" y="137670"/>
            <a:ext cx="8552357" cy="6494085"/>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Statystyka pokazów lotniczych organizowanych w 2024 r.</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Podczas sezonu pokazów lotniczych w </a:t>
            </a:r>
            <a:r>
              <a:rPr lang="pl-PL" b="1" dirty="0">
                <a:ln w="0"/>
                <a:solidFill>
                  <a:schemeClr val="bg1"/>
                </a:solidFill>
                <a:cs typeface="Times New Roman" pitchFamily="18" charset="0"/>
              </a:rPr>
              <a:t>roku 2024 r</a:t>
            </a:r>
            <a:r>
              <a:rPr lang="pl-PL" dirty="0">
                <a:ln w="0"/>
                <a:solidFill>
                  <a:schemeClr val="bg1"/>
                </a:solidFill>
                <a:cs typeface="Times New Roman" pitchFamily="18" charset="0"/>
              </a:rPr>
              <a:t>. złożono do Prezesa Urzędu łącznie </a:t>
            </a:r>
            <a:r>
              <a:rPr lang="pl-PL" b="1" dirty="0">
                <a:ln w="0"/>
                <a:solidFill>
                  <a:schemeClr val="bg1"/>
                </a:solidFill>
                <a:effectLst>
                  <a:outerShdw blurRad="38100" dist="38100" dir="2700000" algn="tl">
                    <a:srgbClr val="000000">
                      <a:alpha val="43137"/>
                    </a:srgbClr>
                  </a:outerShdw>
                </a:effectLst>
                <a:cs typeface="Times New Roman" pitchFamily="18" charset="0"/>
              </a:rPr>
              <a:t>72</a:t>
            </a:r>
            <a:r>
              <a:rPr lang="pl-PL" dirty="0">
                <a:ln w="0"/>
                <a:solidFill>
                  <a:schemeClr val="bg1"/>
                </a:solidFill>
                <a:cs typeface="Times New Roman" pitchFamily="18" charset="0"/>
              </a:rPr>
              <a:t> wnioski wraz z powiadomieniami na pokazy lotnicze, obniżenia wysokości lotów akrobacyjnych w strefie pokazu oraz na obniżenie minimalnej wysokości lotów akrobacyjnych na wysokości mniejszej niż 300 m nad poziomem terenu nad lotniskiem/w strefie akrobacji, z czego:</a:t>
            </a:r>
          </a:p>
          <a:p>
            <a:pPr algn="just"/>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22</a:t>
            </a:r>
            <a:r>
              <a:rPr lang="pl-PL" dirty="0">
                <a:ln w="0"/>
                <a:solidFill>
                  <a:schemeClr val="bg1"/>
                </a:solidFill>
                <a:cs typeface="Times New Roman" pitchFamily="18" charset="0"/>
              </a:rPr>
              <a:t> Wnioski o wyrażenie zgody na przeprowadzenie pokazu lotniczego z </a:t>
            </a:r>
            <a:r>
              <a:rPr lang="pl-PL" b="1" dirty="0">
                <a:ln w="0"/>
                <a:solidFill>
                  <a:schemeClr val="bg1"/>
                </a:solidFill>
                <a:cs typeface="Times New Roman" pitchFamily="18" charset="0"/>
              </a:rPr>
              <a:t>art. 123 </a:t>
            </a:r>
            <a:br>
              <a:rPr lang="pl-PL" b="1" dirty="0">
                <a:ln w="0"/>
                <a:solidFill>
                  <a:schemeClr val="bg1"/>
                </a:solidFill>
                <a:cs typeface="Times New Roman" pitchFamily="18" charset="0"/>
              </a:rPr>
            </a:br>
            <a:r>
              <a:rPr lang="pl-PL" b="1" dirty="0">
                <a:ln w="0"/>
                <a:solidFill>
                  <a:schemeClr val="bg1"/>
                </a:solidFill>
                <a:cs typeface="Times New Roman" pitchFamily="18" charset="0"/>
              </a:rPr>
              <a:t>ust. 1b, </a:t>
            </a:r>
            <a:r>
              <a:rPr lang="pl-PL" dirty="0">
                <a:ln w="0"/>
                <a:solidFill>
                  <a:schemeClr val="bg1"/>
                </a:solidFill>
                <a:cs typeface="Times New Roman" pitchFamily="18" charset="0"/>
              </a:rPr>
              <a:t>Ustawy – </a:t>
            </a:r>
            <a:r>
              <a:rPr lang="pl-PL" i="1" dirty="0">
                <a:ln w="0"/>
                <a:solidFill>
                  <a:schemeClr val="bg1"/>
                </a:solidFill>
                <a:cs typeface="Times New Roman" pitchFamily="18" charset="0"/>
              </a:rPr>
              <a:t>Prawo lotnicze</a:t>
            </a:r>
            <a:r>
              <a:rPr lang="pl-PL" dirty="0">
                <a:ln w="0"/>
                <a:solidFill>
                  <a:schemeClr val="bg1"/>
                </a:solidFill>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22</a:t>
            </a:r>
            <a:r>
              <a:rPr lang="pl-PL" dirty="0">
                <a:ln w="0"/>
                <a:solidFill>
                  <a:schemeClr val="bg1"/>
                </a:solidFill>
                <a:cs typeface="Times New Roman" pitchFamily="18" charset="0"/>
              </a:rPr>
              <a:t> Wnioski o wyrażenie zgody na obniżenie wysokości lotów akrobacyjnych w strefie pokazu lotniczego z </a:t>
            </a:r>
            <a:r>
              <a:rPr lang="pl-PL" b="1" dirty="0">
                <a:ln w="0"/>
                <a:solidFill>
                  <a:schemeClr val="bg1"/>
                </a:solidFill>
                <a:cs typeface="Times New Roman" pitchFamily="18" charset="0"/>
              </a:rPr>
              <a:t>art. 123 ust. 1b</a:t>
            </a:r>
            <a:r>
              <a:rPr lang="pl-PL" dirty="0">
                <a:ln w="0"/>
                <a:solidFill>
                  <a:schemeClr val="bg1"/>
                </a:solidFill>
                <a:cs typeface="Times New Roman" pitchFamily="18" charset="0"/>
              </a:rPr>
              <a:t>, Ustawy – </a:t>
            </a:r>
            <a:r>
              <a:rPr lang="pl-PL" i="1" dirty="0">
                <a:ln w="0"/>
                <a:solidFill>
                  <a:schemeClr val="bg1"/>
                </a:solidFill>
                <a:cs typeface="Times New Roman" pitchFamily="18" charset="0"/>
              </a:rPr>
              <a:t>Prawo lotnicze</a:t>
            </a:r>
            <a:r>
              <a:rPr lang="pl-PL" dirty="0">
                <a:ln w="0"/>
                <a:solidFill>
                  <a:schemeClr val="bg1"/>
                </a:solidFill>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b="1" dirty="0">
                <a:ln w="0"/>
                <a:solidFill>
                  <a:schemeClr val="bg1"/>
                </a:solidFill>
                <a:cs typeface="Times New Roman" pitchFamily="18" charset="0"/>
              </a:rPr>
              <a:t>29</a:t>
            </a:r>
            <a:r>
              <a:rPr lang="pl-PL" dirty="0">
                <a:ln w="0"/>
                <a:solidFill>
                  <a:schemeClr val="bg1"/>
                </a:solidFill>
                <a:cs typeface="Times New Roman" pitchFamily="18" charset="0"/>
              </a:rPr>
              <a:t> Powiadomień Prezesa Urzędu o zamiarze przeprowadzenia pokazu lotniczego </a:t>
            </a:r>
            <a:br>
              <a:rPr lang="pl-PL" dirty="0">
                <a:ln w="0"/>
                <a:solidFill>
                  <a:schemeClr val="bg1"/>
                </a:solidFill>
                <a:cs typeface="Times New Roman" pitchFamily="18" charset="0"/>
              </a:rPr>
            </a:br>
            <a:r>
              <a:rPr lang="pl-PL" dirty="0">
                <a:ln w="0"/>
                <a:solidFill>
                  <a:schemeClr val="bg1"/>
                </a:solidFill>
                <a:cs typeface="Times New Roman" pitchFamily="18" charset="0"/>
              </a:rPr>
              <a:t>z art. </a:t>
            </a:r>
            <a:r>
              <a:rPr lang="pl-PL" b="1" dirty="0">
                <a:ln w="0"/>
                <a:solidFill>
                  <a:schemeClr val="bg1"/>
                </a:solidFill>
                <a:cs typeface="Times New Roman" pitchFamily="18" charset="0"/>
              </a:rPr>
              <a:t>123 ust. 1d</a:t>
            </a:r>
            <a:r>
              <a:rPr lang="pl-PL" dirty="0">
                <a:ln w="0"/>
                <a:solidFill>
                  <a:schemeClr val="bg1"/>
                </a:solidFill>
                <a:cs typeface="Times New Roman" pitchFamily="18" charset="0"/>
              </a:rPr>
              <a:t>, Ustawy – </a:t>
            </a:r>
            <a:r>
              <a:rPr lang="pl-PL" i="1" dirty="0">
                <a:ln w="0"/>
                <a:solidFill>
                  <a:schemeClr val="bg1"/>
                </a:solidFill>
                <a:cs typeface="Times New Roman" pitchFamily="18" charset="0"/>
              </a:rPr>
              <a:t>Prawo lotnicze</a:t>
            </a:r>
            <a:r>
              <a:rPr lang="pl-PL" dirty="0">
                <a:ln w="0"/>
                <a:solidFill>
                  <a:schemeClr val="bg1"/>
                </a:solidFill>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b="1" dirty="0">
                <a:ln w="0"/>
                <a:solidFill>
                  <a:schemeClr val="bg1"/>
                </a:solidFill>
                <a:cs typeface="Times New Roman" pitchFamily="18" charset="0"/>
              </a:rPr>
              <a:t>20</a:t>
            </a:r>
            <a:r>
              <a:rPr lang="pl-PL" dirty="0">
                <a:ln w="0"/>
                <a:solidFill>
                  <a:schemeClr val="bg1"/>
                </a:solidFill>
                <a:cs typeface="Times New Roman" pitchFamily="18" charset="0"/>
              </a:rPr>
              <a:t> Wniosków o wyrażenie zgody na obniżenie wysokości lotów akrobacyjnych </a:t>
            </a:r>
            <a:br>
              <a:rPr lang="pl-PL" dirty="0">
                <a:ln w="0"/>
                <a:solidFill>
                  <a:schemeClr val="bg1"/>
                </a:solidFill>
                <a:cs typeface="Times New Roman" pitchFamily="18" charset="0"/>
              </a:rPr>
            </a:br>
            <a:r>
              <a:rPr lang="pl-PL" dirty="0">
                <a:ln w="0"/>
                <a:solidFill>
                  <a:schemeClr val="bg1"/>
                </a:solidFill>
                <a:cs typeface="Times New Roman" pitchFamily="18" charset="0"/>
              </a:rPr>
              <a:t>w strefie pokazu z </a:t>
            </a:r>
            <a:r>
              <a:rPr lang="pl-PL" b="1" dirty="0">
                <a:ln w="0"/>
                <a:solidFill>
                  <a:schemeClr val="bg1"/>
                </a:solidFill>
                <a:cs typeface="Times New Roman" pitchFamily="18" charset="0"/>
              </a:rPr>
              <a:t>art. 123 ust. 1d</a:t>
            </a:r>
            <a:r>
              <a:rPr lang="pl-PL" dirty="0">
                <a:ln w="0"/>
                <a:solidFill>
                  <a:schemeClr val="bg1"/>
                </a:solidFill>
                <a:cs typeface="Times New Roman" pitchFamily="18" charset="0"/>
              </a:rPr>
              <a:t>, Ustawy – </a:t>
            </a:r>
            <a:r>
              <a:rPr lang="pl-PL" i="1" dirty="0">
                <a:ln w="0"/>
                <a:solidFill>
                  <a:schemeClr val="bg1"/>
                </a:solidFill>
                <a:cs typeface="Times New Roman" pitchFamily="18" charset="0"/>
              </a:rPr>
              <a:t>Prawo lotnicze</a:t>
            </a:r>
            <a:r>
              <a:rPr lang="pl-PL" dirty="0">
                <a:ln w="0"/>
                <a:solidFill>
                  <a:schemeClr val="bg1"/>
                </a:solidFill>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b="1" dirty="0">
                <a:ln w="0"/>
                <a:solidFill>
                  <a:schemeClr val="bg1"/>
                </a:solidFill>
                <a:cs typeface="Times New Roman" pitchFamily="18" charset="0"/>
              </a:rPr>
              <a:t>21</a:t>
            </a:r>
            <a:r>
              <a:rPr lang="pl-PL" dirty="0">
                <a:ln w="0"/>
                <a:solidFill>
                  <a:schemeClr val="bg1"/>
                </a:solidFill>
                <a:cs typeface="Times New Roman" pitchFamily="18" charset="0"/>
              </a:rPr>
              <a:t> Wniosków o wyrażenie zgody na obniżenie minimalnej wysokości lotów akrobacyjnych na wysokości mniejszej niż </a:t>
            </a:r>
            <a:r>
              <a:rPr lang="pl-PL" b="1" dirty="0">
                <a:ln w="0"/>
                <a:solidFill>
                  <a:schemeClr val="bg1"/>
                </a:solidFill>
                <a:cs typeface="Times New Roman" pitchFamily="18" charset="0"/>
              </a:rPr>
              <a:t>300 m</a:t>
            </a:r>
            <a:r>
              <a:rPr lang="pl-PL" dirty="0">
                <a:ln w="0"/>
                <a:solidFill>
                  <a:schemeClr val="bg1"/>
                </a:solidFill>
                <a:cs typeface="Times New Roman" pitchFamily="18" charset="0"/>
              </a:rPr>
              <a:t> nad poziomem terenu nad lotniskiem/w strefie akrobacji, zgodnie z Rozporządzenia Ministra Transportu, Budownictwa i Gospodarki Morskiej z dnia 16 maja 2013 r. – </a:t>
            </a:r>
            <a:r>
              <a:rPr lang="pl-PL" i="1" dirty="0">
                <a:ln w="0"/>
                <a:solidFill>
                  <a:schemeClr val="bg1"/>
                </a:solidFill>
                <a:cs typeface="Times New Roman" pitchFamily="18" charset="0"/>
              </a:rPr>
              <a:t>w sprawie lotów próbnych i akrobacyjnych oraz pokazów lotniczych</a:t>
            </a:r>
            <a:r>
              <a:rPr lang="pl-PL" dirty="0">
                <a:ln w="0"/>
                <a:solidFill>
                  <a:schemeClr val="bg1"/>
                </a:solidFill>
                <a:cs typeface="Times New Roman" pitchFamily="18" charset="0"/>
              </a:rPr>
              <a:t> (Dz.U. z 2022 r. poz. 786).</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spTree>
    <p:extLst>
      <p:ext uri="{BB962C8B-B14F-4D97-AF65-F5344CB8AC3E}">
        <p14:creationId xmlns:p14="http://schemas.microsoft.com/office/powerpoint/2010/main" val="351565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500"/>
                                        <p:tgtEl>
                                          <p:spTgt spid="5">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wipe(up)">
                                      <p:cBhvr>
                                        <p:cTn id="19" dur="500"/>
                                        <p:tgtEl>
                                          <p:spTgt spid="5">
                                            <p:txEl>
                                              <p:pRg st="6" end="6"/>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wipe(up)">
                                      <p:cBhvr>
                                        <p:cTn id="23" dur="500"/>
                                        <p:tgtEl>
                                          <p:spTgt spid="5">
                                            <p:txEl>
                                              <p:pRg st="8" end="8"/>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wipe(up)">
                                      <p:cBhvr>
                                        <p:cTn id="27" dur="500"/>
                                        <p:tgtEl>
                                          <p:spTgt spid="5">
                                            <p:txEl>
                                              <p:pRg st="10" end="1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wipe(up)">
                                      <p:cBhvr>
                                        <p:cTn id="3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13</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3074087" y="-42303"/>
            <a:ext cx="8552357" cy="5109091"/>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Statystyka pokazów lotniczych organizowanych w 2024 r.</a:t>
            </a:r>
          </a:p>
          <a:p>
            <a:endParaRPr lang="pl-PL"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Prezes Urzędu wydał łącznie </a:t>
            </a:r>
            <a:r>
              <a:rPr lang="pl-PL" b="1" dirty="0">
                <a:ln w="0"/>
                <a:solidFill>
                  <a:schemeClr val="bg1"/>
                </a:solidFill>
                <a:effectLst>
                  <a:outerShdw blurRad="38100" dist="38100" dir="2700000" algn="tl">
                    <a:srgbClr val="000000">
                      <a:alpha val="43137"/>
                    </a:srgbClr>
                  </a:outerShdw>
                </a:effectLst>
                <a:cs typeface="Times New Roman" pitchFamily="18" charset="0"/>
              </a:rPr>
              <a:t>74</a:t>
            </a:r>
            <a:r>
              <a:rPr lang="pl-PL" dirty="0">
                <a:ln w="0"/>
                <a:solidFill>
                  <a:schemeClr val="bg1"/>
                </a:solidFill>
                <a:effectLst>
                  <a:outerShdw blurRad="38100" dist="38100" dir="2700000" algn="tl">
                    <a:srgbClr val="000000">
                      <a:alpha val="43137"/>
                    </a:srgbClr>
                  </a:outerShdw>
                </a:effectLst>
                <a:cs typeface="Times New Roman" pitchFamily="18" charset="0"/>
              </a:rPr>
              <a:t> decyzje i zgody na pokazy lotnicze, obniżenia wysokości lotów akrobacyjnych w strefie pokazu oraz na obniżenie wysokości lotów akrobacyjnych nad lotniskiem lub w odległości do 1 km od jego granicy.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Wyszczególniając wydano:</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18</a:t>
            </a:r>
            <a:r>
              <a:rPr lang="pl-PL" dirty="0">
                <a:ln w="0"/>
                <a:solidFill>
                  <a:schemeClr val="bg1"/>
                </a:solidFill>
                <a:effectLst>
                  <a:outerShdw blurRad="38100" dist="38100" dir="2700000" algn="tl">
                    <a:srgbClr val="000000">
                      <a:alpha val="43137"/>
                    </a:srgbClr>
                  </a:outerShdw>
                </a:effectLst>
                <a:cs typeface="Times New Roman" pitchFamily="18" charset="0"/>
              </a:rPr>
              <a:t> Decyzji administracyjnych Prezesa Urzędu wyrażających zgodę na przeprowadzenie pokazu lotniczego z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1b</a:t>
            </a:r>
            <a:r>
              <a:rPr lang="pl-PL" dirty="0">
                <a:ln w="0"/>
                <a:solidFill>
                  <a:schemeClr val="bg1"/>
                </a:solidFill>
                <a:effectLst>
                  <a:outerShdw blurRad="38100" dist="38100" dir="2700000" algn="tl">
                    <a:srgbClr val="000000">
                      <a:alpha val="43137"/>
                    </a:srgbClr>
                  </a:outerShdw>
                </a:effectLst>
                <a:cs typeface="Times New Roman" pitchFamily="18" charset="0"/>
              </a:rPr>
              <a:t>, Ustawy – </a:t>
            </a:r>
            <a:r>
              <a:rPr lang="pl-PL" i="1" dirty="0">
                <a:ln w="0"/>
                <a:solidFill>
                  <a:schemeClr val="bg1"/>
                </a:solidFill>
                <a:effectLst>
                  <a:outerShdw blurRad="38100" dist="38100" dir="2700000" algn="tl">
                    <a:srgbClr val="000000">
                      <a:alpha val="43137"/>
                    </a:srgbClr>
                  </a:outerShdw>
                </a:effectLst>
                <a:cs typeface="Times New Roman" pitchFamily="18" charset="0"/>
              </a:rPr>
              <a:t>Prawo lotnicze</a:t>
            </a:r>
            <a:r>
              <a:rPr lang="pl-PL" dirty="0">
                <a:ln w="0"/>
                <a:solidFill>
                  <a:schemeClr val="bg1"/>
                </a:solidFill>
                <a:effectLst>
                  <a:outerShdw blurRad="38100" dist="38100" dir="2700000" algn="tl">
                    <a:srgbClr val="000000">
                      <a:alpha val="43137"/>
                    </a:srgbClr>
                  </a:outerShdw>
                </a:effectLst>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17</a:t>
            </a:r>
            <a:r>
              <a:rPr lang="pl-PL" dirty="0">
                <a:ln w="0"/>
                <a:solidFill>
                  <a:schemeClr val="bg1"/>
                </a:solidFill>
                <a:effectLst>
                  <a:outerShdw blurRad="38100" dist="38100" dir="2700000" algn="tl">
                    <a:srgbClr val="000000">
                      <a:alpha val="43137"/>
                    </a:srgbClr>
                  </a:outerShdw>
                </a:effectLst>
                <a:cs typeface="Times New Roman" pitchFamily="18" charset="0"/>
              </a:rPr>
              <a:t> Zgód Prezesa Urzędu, na obniżenie minimalnych wysokości lotów akrobacyjnych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strefie pokazu lotniczego z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1b</a:t>
            </a:r>
            <a:r>
              <a:rPr lang="pl-PL" dirty="0">
                <a:ln w="0"/>
                <a:solidFill>
                  <a:schemeClr val="bg1"/>
                </a:solidFill>
                <a:effectLst>
                  <a:outerShdw blurRad="38100" dist="38100" dir="2700000" algn="tl">
                    <a:srgbClr val="000000">
                      <a:alpha val="43137"/>
                    </a:srgbClr>
                  </a:outerShdw>
                </a:effectLst>
                <a:cs typeface="Times New Roman" pitchFamily="18" charset="0"/>
              </a:rPr>
              <a:t>, Ustawy – </a:t>
            </a:r>
            <a:r>
              <a:rPr lang="pl-PL" i="1" dirty="0">
                <a:ln w="0"/>
                <a:solidFill>
                  <a:schemeClr val="bg1"/>
                </a:solidFill>
                <a:effectLst>
                  <a:outerShdw blurRad="38100" dist="38100" dir="2700000" algn="tl">
                    <a:srgbClr val="000000">
                      <a:alpha val="43137"/>
                    </a:srgbClr>
                  </a:outerShdw>
                </a:effectLst>
                <a:cs typeface="Times New Roman" pitchFamily="18" charset="0"/>
              </a:rPr>
              <a:t>Prawo lotnicze</a:t>
            </a:r>
            <a:r>
              <a:rPr lang="pl-PL" dirty="0">
                <a:ln w="0"/>
                <a:solidFill>
                  <a:schemeClr val="bg1"/>
                </a:solidFill>
                <a:effectLst>
                  <a:outerShdw blurRad="38100" dist="38100" dir="2700000" algn="tl">
                    <a:srgbClr val="000000">
                      <a:alpha val="43137"/>
                    </a:srgbClr>
                  </a:outerShdw>
                </a:effectLst>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18</a:t>
            </a:r>
            <a:r>
              <a:rPr lang="pl-PL" dirty="0">
                <a:ln w="0"/>
                <a:solidFill>
                  <a:schemeClr val="bg1"/>
                </a:solidFill>
                <a:effectLst>
                  <a:outerShdw blurRad="38100" dist="38100" dir="2700000" algn="tl">
                    <a:srgbClr val="000000">
                      <a:alpha val="43137"/>
                    </a:srgbClr>
                  </a:outerShdw>
                </a:effectLst>
                <a:cs typeface="Times New Roman" pitchFamily="18" charset="0"/>
              </a:rPr>
              <a:t> Zgód Prezesa Urzędu, na obniżenie minimalnych wysokości lotów akrobacyjnych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strefie pokazu lotniczego z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1d</a:t>
            </a:r>
            <a:r>
              <a:rPr lang="pl-PL" dirty="0">
                <a:ln w="0"/>
                <a:solidFill>
                  <a:schemeClr val="bg1"/>
                </a:solidFill>
                <a:effectLst>
                  <a:outerShdw blurRad="38100" dist="38100" dir="2700000" algn="tl">
                    <a:srgbClr val="000000">
                      <a:alpha val="43137"/>
                    </a:srgbClr>
                  </a:outerShdw>
                </a:effectLst>
                <a:cs typeface="Times New Roman" pitchFamily="18" charset="0"/>
              </a:rPr>
              <a:t>, Ustawy </a:t>
            </a:r>
            <a:r>
              <a:rPr lang="pl-PL" i="1" dirty="0">
                <a:ln w="0"/>
                <a:solidFill>
                  <a:schemeClr val="bg1"/>
                </a:solidFill>
                <a:effectLst>
                  <a:outerShdw blurRad="38100" dist="38100" dir="2700000" algn="tl">
                    <a:srgbClr val="000000">
                      <a:alpha val="43137"/>
                    </a:srgbClr>
                  </a:outerShdw>
                </a:effectLst>
                <a:cs typeface="Times New Roman" pitchFamily="18" charset="0"/>
              </a:rPr>
              <a:t>– Prawo lotnicze;</a:t>
            </a:r>
          </a:p>
          <a:p>
            <a:pPr marL="342900" indent="-342900" algn="just">
              <a:buFont typeface="Wingdings" panose="05000000000000000000" pitchFamily="2" charset="2"/>
              <a:buChar char="Q"/>
            </a:pPr>
            <a:endParaRPr lang="pl-PL" sz="1000" i="1"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21</a:t>
            </a:r>
            <a:r>
              <a:rPr lang="pl-PL" dirty="0">
                <a:ln w="0"/>
                <a:solidFill>
                  <a:schemeClr val="bg1"/>
                </a:solidFill>
                <a:effectLst>
                  <a:outerShdw blurRad="38100" dist="38100" dir="2700000" algn="tl">
                    <a:srgbClr val="000000">
                      <a:alpha val="43137"/>
                    </a:srgbClr>
                  </a:outerShdw>
                </a:effectLst>
                <a:cs typeface="Times New Roman" pitchFamily="18" charset="0"/>
              </a:rPr>
              <a:t> Zgód Prezesa Urzędu, na obniżenie minimalnych wysokości lotów akrobacyjnych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strefie akrobacji oraz na obniżenie wysokości lotów akrobacyjnych nad lotniskiem lub w odległości do 1 km od jego granicy.</a:t>
            </a:r>
          </a:p>
        </p:txBody>
      </p:sp>
      <p:pic>
        <p:nvPicPr>
          <p:cNvPr id="3" name="Obraz 2">
            <a:extLst>
              <a:ext uri="{FF2B5EF4-FFF2-40B4-BE49-F238E27FC236}">
                <a16:creationId xmlns:a16="http://schemas.microsoft.com/office/drawing/2014/main" id="{7C9E830C-14F3-4287-8931-6CB8FE9FA018}"/>
              </a:ext>
            </a:extLst>
          </p:cNvPr>
          <p:cNvPicPr>
            <a:picLocks noChangeAspect="1"/>
          </p:cNvPicPr>
          <p:nvPr/>
        </p:nvPicPr>
        <p:blipFill>
          <a:blip r:embed="rId4"/>
          <a:stretch>
            <a:fillRect/>
          </a:stretch>
        </p:blipFill>
        <p:spPr>
          <a:xfrm>
            <a:off x="6977285" y="5066505"/>
            <a:ext cx="4800000" cy="1440000"/>
          </a:xfrm>
          <a:prstGeom prst="rect">
            <a:avLst/>
          </a:prstGeom>
        </p:spPr>
      </p:pic>
      <p:pic>
        <p:nvPicPr>
          <p:cNvPr id="6" name="Obraz 5">
            <a:extLst>
              <a:ext uri="{FF2B5EF4-FFF2-40B4-BE49-F238E27FC236}">
                <a16:creationId xmlns:a16="http://schemas.microsoft.com/office/drawing/2014/main" id="{B3FCEA2A-FA61-456B-B992-AAAADE9939C2}"/>
              </a:ext>
            </a:extLst>
          </p:cNvPr>
          <p:cNvPicPr>
            <a:picLocks noChangeAspect="1"/>
          </p:cNvPicPr>
          <p:nvPr/>
        </p:nvPicPr>
        <p:blipFill>
          <a:blip r:embed="rId5"/>
          <a:stretch>
            <a:fillRect/>
          </a:stretch>
        </p:blipFill>
        <p:spPr>
          <a:xfrm>
            <a:off x="3676739" y="5014536"/>
            <a:ext cx="2697895" cy="1800000"/>
          </a:xfrm>
          <a:prstGeom prst="rect">
            <a:avLst/>
          </a:prstGeom>
        </p:spPr>
      </p:pic>
    </p:spTree>
    <p:extLst>
      <p:ext uri="{BB962C8B-B14F-4D97-AF65-F5344CB8AC3E}">
        <p14:creationId xmlns:p14="http://schemas.microsoft.com/office/powerpoint/2010/main" val="37672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left)">
                                      <p:cBhvr>
                                        <p:cTn id="15" dur="500"/>
                                        <p:tgtEl>
                                          <p:spTgt spid="10">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wipe(up)">
                                      <p:cBhvr>
                                        <p:cTn id="19" dur="500"/>
                                        <p:tgtEl>
                                          <p:spTgt spid="10">
                                            <p:txEl>
                                              <p:pRg st="6" end="6"/>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wipe(up)">
                                      <p:cBhvr>
                                        <p:cTn id="23" dur="500"/>
                                        <p:tgtEl>
                                          <p:spTgt spid="10">
                                            <p:txEl>
                                              <p:pRg st="8" end="8"/>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up)">
                                      <p:cBhvr>
                                        <p:cTn id="27" dur="500"/>
                                        <p:tgtEl>
                                          <p:spTgt spid="10">
                                            <p:txEl>
                                              <p:pRg st="10" end="1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animEffect transition="in" filter="wipe(up)">
                                      <p:cBhvr>
                                        <p:cTn id="31" dur="500"/>
                                        <p:tgtEl>
                                          <p:spTgt spid="10">
                                            <p:txEl>
                                              <p:pRg st="12" end="12"/>
                                            </p:txEl>
                                          </p:spTgt>
                                        </p:tgtEl>
                                      </p:cBhvr>
                                    </p:animEffect>
                                  </p:childTnLst>
                                </p:cTn>
                              </p:par>
                              <p:par>
                                <p:cTn id="32" presetID="4" presetClass="entr" presetSubtype="32"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ox(out)">
                                      <p:cBhvr>
                                        <p:cTn id="34" dur="500"/>
                                        <p:tgtEl>
                                          <p:spTgt spid="6"/>
                                        </p:tgtEl>
                                      </p:cBhvr>
                                    </p:animEffect>
                                  </p:childTnLst>
                                </p:cTn>
                              </p:par>
                              <p:par>
                                <p:cTn id="35" presetID="16" presetClass="entr" presetSubtype="37"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out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14</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13788" y="102621"/>
            <a:ext cx="8731709" cy="1434367"/>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Statystyka pokazów lotniczych organizowanych w 2024 r.</a:t>
            </a:r>
          </a:p>
          <a:p>
            <a:pPr algn="just">
              <a:lnSpc>
                <a:spcPct val="150000"/>
              </a:lnSpc>
            </a:pPr>
            <a:endParaRPr lang="pl-PL" dirty="0">
              <a:ln w="0"/>
              <a:solidFill>
                <a:schemeClr val="bg1"/>
              </a:solidFill>
              <a:effectLst>
                <a:outerShdw blurRad="38100" dist="38100" dir="2700000" algn="tl">
                  <a:srgbClr val="000000">
                    <a:alpha val="43137"/>
                  </a:srgbClr>
                </a:outerShdw>
              </a:effectLst>
              <a:cs typeface="Times New Roman" pitchFamily="18" charset="0"/>
            </a:endParaRPr>
          </a:p>
          <a:p>
            <a:pPr algn="ctr">
              <a:lnSpc>
                <a:spcPct val="150000"/>
              </a:lnSpc>
            </a:pPr>
            <a:r>
              <a:rPr lang="pl-PL" dirty="0">
                <a:ln w="0"/>
                <a:solidFill>
                  <a:schemeClr val="bg1"/>
                </a:solidFill>
                <a:effectLst>
                  <a:outerShdw blurRad="38100" dist="38100" dir="2700000" algn="tl">
                    <a:srgbClr val="000000">
                      <a:alpha val="43137"/>
                    </a:srgbClr>
                  </a:outerShdw>
                </a:effectLst>
                <a:cs typeface="Times New Roman" pitchFamily="18" charset="0"/>
              </a:rPr>
              <a:t>	</a:t>
            </a:r>
          </a:p>
        </p:txBody>
      </p:sp>
      <p:graphicFrame>
        <p:nvGraphicFramePr>
          <p:cNvPr id="7" name="Wykres 6">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2156744120"/>
              </p:ext>
            </p:extLst>
          </p:nvPr>
        </p:nvGraphicFramePr>
        <p:xfrm>
          <a:off x="3484700" y="1254966"/>
          <a:ext cx="7557795" cy="43480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89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15</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3064254" y="174161"/>
            <a:ext cx="8552357" cy="2554545"/>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Statystyka pokazów lotniczych organizowanych w 2024 r.</a:t>
            </a:r>
          </a:p>
          <a:p>
            <a:endParaRPr lang="pl-PL" sz="10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a:p>
            <a:pPr algn="just"/>
            <a:r>
              <a:rPr lang="pl-PL" dirty="0">
                <a:ln w="0"/>
                <a:solidFill>
                  <a:schemeClr val="bg1"/>
                </a:solidFill>
                <a:latin typeface="Avenir Light" panose="020B0402020203020204" pitchFamily="34" charset="0"/>
                <a:cs typeface="Times New Roman" pitchFamily="18" charset="0"/>
              </a:rPr>
              <a:t>	Liczba złożonych wniosków w odniesieniu do odbytych pokazów lotniczych oraz wydanych decyzji w 2024 roku różni się także ze względu na odwołanie </a:t>
            </a:r>
            <a:r>
              <a:rPr lang="pl-PL" b="1" dirty="0">
                <a:ln w="0"/>
                <a:solidFill>
                  <a:schemeClr val="bg1"/>
                </a:solidFill>
                <a:latin typeface="Avenir Light" panose="020B0402020203020204" pitchFamily="34" charset="0"/>
                <a:cs typeface="Times New Roman" pitchFamily="18" charset="0"/>
              </a:rPr>
              <a:t>11 </a:t>
            </a:r>
            <a:r>
              <a:rPr lang="pl-PL" dirty="0">
                <a:ln w="0"/>
                <a:solidFill>
                  <a:schemeClr val="bg1"/>
                </a:solidFill>
                <a:latin typeface="Avenir Light" panose="020B0402020203020204" pitchFamily="34" charset="0"/>
                <a:cs typeface="Times New Roman" pitchFamily="18" charset="0"/>
              </a:rPr>
              <a:t>pokazów lotniczych w tym: </a:t>
            </a:r>
            <a:r>
              <a:rPr lang="pl-PL" b="1" dirty="0">
                <a:ln w="0"/>
                <a:solidFill>
                  <a:schemeClr val="bg1"/>
                </a:solidFill>
                <a:latin typeface="Avenir Light" panose="020B0402020203020204" pitchFamily="34" charset="0"/>
                <a:cs typeface="Times New Roman" pitchFamily="18" charset="0"/>
              </a:rPr>
              <a:t>sześć</a:t>
            </a:r>
            <a:r>
              <a:rPr lang="pl-PL" dirty="0">
                <a:ln w="0"/>
                <a:solidFill>
                  <a:schemeClr val="bg1"/>
                </a:solidFill>
                <a:latin typeface="Avenir Light" panose="020B0402020203020204" pitchFamily="34" charset="0"/>
                <a:cs typeface="Times New Roman" pitchFamily="18" charset="0"/>
              </a:rPr>
              <a:t> przypadków, w których organizatorzy odwołali pokazy lotnicze pomimo wydanych decyzji na ich przeprowadzenie zgodnie z </a:t>
            </a:r>
            <a:r>
              <a:rPr lang="pl-PL" b="1" dirty="0">
                <a:ln w="0"/>
                <a:solidFill>
                  <a:schemeClr val="bg1"/>
                </a:solidFill>
                <a:latin typeface="Avenir Light" panose="020B0402020203020204" pitchFamily="34" charset="0"/>
                <a:cs typeface="Times New Roman" pitchFamily="18" charset="0"/>
              </a:rPr>
              <a:t>art. 123 ust. 1b </a:t>
            </a:r>
            <a:r>
              <a:rPr lang="pl-PL" dirty="0">
                <a:ln w="0"/>
                <a:solidFill>
                  <a:schemeClr val="bg1"/>
                </a:solidFill>
                <a:latin typeface="Avenir Light" panose="020B0402020203020204" pitchFamily="34" charset="0"/>
                <a:cs typeface="Times New Roman" pitchFamily="18" charset="0"/>
              </a:rPr>
              <a:t>i </a:t>
            </a:r>
            <a:r>
              <a:rPr lang="pl-PL" b="1" dirty="0">
                <a:ln w="0"/>
                <a:solidFill>
                  <a:schemeClr val="bg1"/>
                </a:solidFill>
                <a:latin typeface="Avenir Light" panose="020B0402020203020204" pitchFamily="34" charset="0"/>
                <a:cs typeface="Times New Roman" pitchFamily="18" charset="0"/>
              </a:rPr>
              <a:t>pięciu</a:t>
            </a:r>
            <a:r>
              <a:rPr lang="pl-PL" dirty="0">
                <a:ln w="0"/>
                <a:solidFill>
                  <a:schemeClr val="bg1"/>
                </a:solidFill>
                <a:latin typeface="Avenir Light" panose="020B0402020203020204" pitchFamily="34" charset="0"/>
                <a:cs typeface="Times New Roman" pitchFamily="18" charset="0"/>
              </a:rPr>
              <a:t> pokazów lotniczych z </a:t>
            </a:r>
            <a:r>
              <a:rPr lang="pl-PL" b="1" dirty="0">
                <a:ln w="0"/>
                <a:solidFill>
                  <a:schemeClr val="bg1"/>
                </a:solidFill>
                <a:latin typeface="Avenir Light" panose="020B0402020203020204" pitchFamily="34" charset="0"/>
                <a:cs typeface="Times New Roman" pitchFamily="18" charset="0"/>
              </a:rPr>
              <a:t>art. 123 ust. 1d</a:t>
            </a:r>
            <a:r>
              <a:rPr lang="pl-PL" dirty="0">
                <a:ln w="0"/>
                <a:solidFill>
                  <a:schemeClr val="bg1"/>
                </a:solidFill>
                <a:latin typeface="Avenir Light" panose="020B0402020203020204" pitchFamily="34" charset="0"/>
                <a:cs typeface="Times New Roman" pitchFamily="18" charset="0"/>
              </a:rPr>
              <a:t>. Ponadto Prezes Urzędu Lotnictwa Cywilnego w </a:t>
            </a:r>
            <a:r>
              <a:rPr lang="pl-PL" b="1" dirty="0">
                <a:ln w="0"/>
                <a:solidFill>
                  <a:schemeClr val="bg1"/>
                </a:solidFill>
                <a:latin typeface="Avenir Light" panose="020B0402020203020204" pitchFamily="34" charset="0"/>
                <a:cs typeface="Times New Roman" pitchFamily="18" charset="0"/>
              </a:rPr>
              <a:t>dwu</a:t>
            </a:r>
            <a:r>
              <a:rPr lang="pl-PL" dirty="0">
                <a:ln w="0"/>
                <a:solidFill>
                  <a:schemeClr val="bg1"/>
                </a:solidFill>
                <a:latin typeface="Avenir Light" panose="020B0402020203020204" pitchFamily="34" charset="0"/>
                <a:cs typeface="Times New Roman" pitchFamily="18" charset="0"/>
              </a:rPr>
              <a:t> przypadkach nie wyraził zgody na przeprowadzenie pokazu lotniczego, ze względu </a:t>
            </a:r>
            <a:br>
              <a:rPr lang="pl-PL" dirty="0">
                <a:ln w="0"/>
                <a:solidFill>
                  <a:schemeClr val="bg1"/>
                </a:solidFill>
                <a:latin typeface="Avenir Light" panose="020B0402020203020204" pitchFamily="34" charset="0"/>
                <a:cs typeface="Times New Roman" pitchFamily="18" charset="0"/>
              </a:rPr>
            </a:br>
            <a:r>
              <a:rPr lang="pl-PL" dirty="0">
                <a:ln w="0"/>
                <a:solidFill>
                  <a:schemeClr val="bg1"/>
                </a:solidFill>
                <a:latin typeface="Avenir Light" panose="020B0402020203020204" pitchFamily="34" charset="0"/>
                <a:cs typeface="Times New Roman" pitchFamily="18" charset="0"/>
              </a:rPr>
              <a:t>na nieusunięcie braków formalnych w złożonych wnioskach.</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3" name="Obraz 2">
            <a:extLst>
              <a:ext uri="{FF2B5EF4-FFF2-40B4-BE49-F238E27FC236}">
                <a16:creationId xmlns:a16="http://schemas.microsoft.com/office/drawing/2014/main" id="{8FB642D4-DEB3-4205-BFA0-A39E9A51168D}"/>
              </a:ext>
            </a:extLst>
          </p:cNvPr>
          <p:cNvPicPr>
            <a:picLocks noChangeAspect="1"/>
          </p:cNvPicPr>
          <p:nvPr/>
        </p:nvPicPr>
        <p:blipFill>
          <a:blip r:embed="rId4"/>
          <a:stretch>
            <a:fillRect/>
          </a:stretch>
        </p:blipFill>
        <p:spPr>
          <a:xfrm>
            <a:off x="5165938" y="2998675"/>
            <a:ext cx="4863046" cy="3240000"/>
          </a:xfrm>
          <a:prstGeom prst="rect">
            <a:avLst/>
          </a:prstGeom>
        </p:spPr>
      </p:pic>
    </p:spTree>
    <p:extLst>
      <p:ext uri="{BB962C8B-B14F-4D97-AF65-F5344CB8AC3E}">
        <p14:creationId xmlns:p14="http://schemas.microsoft.com/office/powerpoint/2010/main" val="2539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16</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10" name="pole tekstowe 9">
            <a:extLst>
              <a:ext uri="{FF2B5EF4-FFF2-40B4-BE49-F238E27FC236}">
                <a16:creationId xmlns:a16="http://schemas.microsoft.com/office/drawing/2014/main" id="{DD734617-23EB-5243-E9C9-03B8053E7AF4}"/>
              </a:ext>
            </a:extLst>
          </p:cNvPr>
          <p:cNvSpPr txBox="1"/>
          <p:nvPr/>
        </p:nvSpPr>
        <p:spPr>
          <a:xfrm>
            <a:off x="3064251" y="209665"/>
            <a:ext cx="8552357" cy="2554545"/>
          </a:xfrm>
          <a:prstGeom prst="rect">
            <a:avLst/>
          </a:prstGeom>
          <a:noFill/>
          <a:effectLst/>
        </p:spPr>
        <p:txBody>
          <a:bodyPr wrap="square" rtlCol="0">
            <a:spAutoFit/>
          </a:bodyPr>
          <a:lstStyle/>
          <a:p>
            <a:pPr algn="just"/>
            <a:r>
              <a:rPr lang="pl-PL" sz="2400" b="1"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algn="just"/>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Ważne jest spełnienie wymogów formalnych podczas składania wniosku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do Urzędu Lotnictwa Cywilnego, w celu uniknięcia pozostawienia sprawy bez rozpoznania. Niestety zdarza się, że niektórzy organizatorzy składają wnioski do Prezesa Urzędu Lotnictwa Cywilnego bez pełnej dokumentacji lub nawet tylko jako akt rejestracji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ostatnim możliwym dniu, z pominięciem wymaganych załączników. W wielu przypadkach wymaga się od wnioskodawców uzupełnienia brakujących dokumentów niejednokrotnie w przeddzień pokazu lotniczego.</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pic>
        <p:nvPicPr>
          <p:cNvPr id="5" name="Obraz 4">
            <a:extLst>
              <a:ext uri="{FF2B5EF4-FFF2-40B4-BE49-F238E27FC236}">
                <a16:creationId xmlns:a16="http://schemas.microsoft.com/office/drawing/2014/main" id="{0D546969-E37A-4BE3-81C7-CFFD3A94D498}"/>
              </a:ext>
            </a:extLst>
          </p:cNvPr>
          <p:cNvPicPr>
            <a:picLocks noChangeAspect="1"/>
          </p:cNvPicPr>
          <p:nvPr/>
        </p:nvPicPr>
        <p:blipFill>
          <a:blip r:embed="rId4"/>
          <a:stretch>
            <a:fillRect/>
          </a:stretch>
        </p:blipFill>
        <p:spPr>
          <a:xfrm>
            <a:off x="4730753" y="3286427"/>
            <a:ext cx="5219351" cy="2700000"/>
          </a:xfrm>
          <a:prstGeom prst="rect">
            <a:avLst/>
          </a:prstGeom>
        </p:spPr>
      </p:pic>
    </p:spTree>
    <p:extLst>
      <p:ext uri="{BB962C8B-B14F-4D97-AF65-F5344CB8AC3E}">
        <p14:creationId xmlns:p14="http://schemas.microsoft.com/office/powerpoint/2010/main" val="5390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17</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3064255" y="17525"/>
            <a:ext cx="8552357" cy="3093154"/>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a:lnSpc>
                <a:spcPct val="150000"/>
              </a:lnSpc>
            </a:pPr>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Rosnące z roku na rok doświadczenie w organizacji i prowadzaniu pokazów lotniczych spowodowało, że w sezonie 2024 Prezes Urzędu Lotnictwa Cywilnego wystosował </a:t>
            </a:r>
            <a:r>
              <a:rPr lang="pl-PL" b="1" i="1" dirty="0">
                <a:ln w="0"/>
                <a:solidFill>
                  <a:schemeClr val="bg1"/>
                </a:solidFill>
                <a:effectLst>
                  <a:outerShdw blurRad="38100" dist="38100" dir="2700000" algn="tl">
                    <a:srgbClr val="000000">
                      <a:alpha val="43137"/>
                    </a:srgbClr>
                  </a:outerShdw>
                </a:effectLst>
                <a:cs typeface="Times New Roman" pitchFamily="18" charset="0"/>
              </a:rPr>
              <a:t>28</a:t>
            </a:r>
            <a:r>
              <a:rPr lang="pl-PL" dirty="0">
                <a:ln w="0"/>
                <a:solidFill>
                  <a:schemeClr val="bg1"/>
                </a:solidFill>
                <a:effectLst>
                  <a:outerShdw blurRad="38100" dist="38100" dir="2700000" algn="tl">
                    <a:srgbClr val="000000">
                      <a:alpha val="43137"/>
                    </a:srgbClr>
                  </a:outerShdw>
                </a:effectLst>
                <a:cs typeface="Times New Roman" pitchFamily="18" charset="0"/>
              </a:rPr>
              <a:t> wezwań (o </a:t>
            </a:r>
            <a:r>
              <a:rPr lang="pl-PL" b="1" i="1" dirty="0">
                <a:ln w="0"/>
                <a:solidFill>
                  <a:schemeClr val="bg1"/>
                </a:solidFill>
                <a:effectLst>
                  <a:outerShdw blurRad="38100" dist="38100" dir="2700000" algn="tl">
                    <a:srgbClr val="000000">
                      <a:alpha val="43137"/>
                    </a:srgbClr>
                  </a:outerShdw>
                </a:effectLst>
                <a:cs typeface="Times New Roman" pitchFamily="18" charset="0"/>
              </a:rPr>
              <a:t>19</a:t>
            </a:r>
            <a:r>
              <a:rPr lang="pl-PL" dirty="0">
                <a:ln w="0"/>
                <a:solidFill>
                  <a:schemeClr val="bg1"/>
                </a:solidFill>
                <a:effectLst>
                  <a:outerShdw blurRad="38100" dist="38100" dir="2700000" algn="tl">
                    <a:srgbClr val="000000">
                      <a:alpha val="43137"/>
                    </a:srgbClr>
                  </a:outerShdw>
                </a:effectLst>
                <a:cs typeface="Times New Roman" pitchFamily="18" charset="0"/>
              </a:rPr>
              <a:t> mniej do ubiegłego 2023 r. – w którym było ich </a:t>
            </a:r>
            <a:r>
              <a:rPr lang="pl-PL" b="1" i="1" dirty="0">
                <a:ln w="0"/>
                <a:solidFill>
                  <a:schemeClr val="bg1"/>
                </a:solidFill>
                <a:effectLst>
                  <a:outerShdw blurRad="38100" dist="38100" dir="2700000" algn="tl">
                    <a:srgbClr val="000000">
                      <a:alpha val="43137"/>
                    </a:srgbClr>
                  </a:outerShdw>
                </a:effectLst>
                <a:cs typeface="Times New Roman" pitchFamily="18" charset="0"/>
              </a:rPr>
              <a:t>47</a:t>
            </a:r>
            <a:r>
              <a:rPr lang="pl-PL" dirty="0">
                <a:ln w="0"/>
                <a:solidFill>
                  <a:schemeClr val="bg1"/>
                </a:solidFill>
                <a:effectLst>
                  <a:outerShdw blurRad="38100" dist="38100" dir="2700000" algn="tl">
                    <a:srgbClr val="000000">
                      <a:alpha val="43137"/>
                    </a:srgbClr>
                  </a:outerShdw>
                </a:effectLst>
                <a:cs typeface="Times New Roman" pitchFamily="18" charset="0"/>
              </a:rPr>
              <a:t>),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do uzupełnienia braków formalnych. Pomimo wystąpienia znacznej tendencji spadkowej dotyczącej uzupełnienia wspomnianych braków w składanych wnioskach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i powiadomieniach organizatorzy pokazów lotniczych nadal mają problemy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z przygotowaniem prawidłowej oraz kompletnej dokumentacji, a w szczególności realizacji niektórych wymagań. </a:t>
            </a:r>
            <a:endParaRPr lang="pl-PL" i="1" dirty="0">
              <a:ln w="0"/>
              <a:solidFill>
                <a:schemeClr val="bg1"/>
              </a:solidFill>
              <a:effectLst>
                <a:outerShdw blurRad="38100" dist="38100" dir="2700000" algn="tl">
                  <a:srgbClr val="000000">
                    <a:alpha val="43137"/>
                  </a:srgbClr>
                </a:outerShdw>
              </a:effectLst>
              <a:cs typeface="Times New Roman" pitchFamily="18" charset="0"/>
            </a:endParaRPr>
          </a:p>
        </p:txBody>
      </p:sp>
      <p:pic>
        <p:nvPicPr>
          <p:cNvPr id="3" name="Obraz 2">
            <a:extLst>
              <a:ext uri="{FF2B5EF4-FFF2-40B4-BE49-F238E27FC236}">
                <a16:creationId xmlns:a16="http://schemas.microsoft.com/office/drawing/2014/main" id="{8125C6A1-15AF-4F4E-8A71-8674B28343B1}"/>
              </a:ext>
            </a:extLst>
          </p:cNvPr>
          <p:cNvPicPr>
            <a:picLocks noChangeAspect="1"/>
          </p:cNvPicPr>
          <p:nvPr/>
        </p:nvPicPr>
        <p:blipFill>
          <a:blip r:embed="rId4"/>
          <a:stretch>
            <a:fillRect/>
          </a:stretch>
        </p:blipFill>
        <p:spPr>
          <a:xfrm>
            <a:off x="3954406" y="3189662"/>
            <a:ext cx="6772054" cy="3240000"/>
          </a:xfrm>
          <a:prstGeom prst="rect">
            <a:avLst/>
          </a:prstGeom>
        </p:spPr>
      </p:pic>
    </p:spTree>
    <p:extLst>
      <p:ext uri="{BB962C8B-B14F-4D97-AF65-F5344CB8AC3E}">
        <p14:creationId xmlns:p14="http://schemas.microsoft.com/office/powerpoint/2010/main" val="35451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18</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04618" y="9131"/>
            <a:ext cx="8731709" cy="3188693"/>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Uwagi dotyczące wypełniania wniosków i powiadomień</a:t>
            </a:r>
          </a:p>
          <a:p>
            <a:pPr algn="just">
              <a:lnSpc>
                <a:spcPct val="150000"/>
              </a:lnSpc>
            </a:pPr>
            <a:endParaRPr lang="pl-PL" sz="1000"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	Obszarem, który w dalszym ciągu stanowi największe problemy podczas składania niezbędnej dokumentacji do przeprowadzenia pokazów lotniczych jest szeroko pojętne planowanie pokazu lotniczego, na które składa się wiele elementów. Organizator posiadający odpowiednie doświadczenie w zarządzaniu zasobami ludzkimi, zarządzaniu projektami oraz dużymi przedsięwzięciami lotniczymi powinien być świadomy o potrzebie wygospodarowania odpowiedniego czasu na dokładne zaplanowanie wszystkich aspektów wydarzenia. </a:t>
            </a:r>
          </a:p>
          <a:p>
            <a:pPr algn="just">
              <a:lnSpc>
                <a:spcPct val="150000"/>
              </a:lnSpc>
            </a:pP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	</a:t>
            </a:r>
          </a:p>
        </p:txBody>
      </p:sp>
      <p:pic>
        <p:nvPicPr>
          <p:cNvPr id="9" name="Obraz 8">
            <a:extLst>
              <a:ext uri="{FF2B5EF4-FFF2-40B4-BE49-F238E27FC236}">
                <a16:creationId xmlns:a16="http://schemas.microsoft.com/office/drawing/2014/main" id="{0C126960-67B9-4237-908B-0C819536D49A}"/>
              </a:ext>
            </a:extLst>
          </p:cNvPr>
          <p:cNvPicPr>
            <a:picLocks noChangeAspect="1"/>
          </p:cNvPicPr>
          <p:nvPr/>
        </p:nvPicPr>
        <p:blipFill>
          <a:blip r:embed="rId4"/>
          <a:stretch>
            <a:fillRect/>
          </a:stretch>
        </p:blipFill>
        <p:spPr>
          <a:xfrm>
            <a:off x="3518856" y="3005151"/>
            <a:ext cx="7766291" cy="3240000"/>
          </a:xfrm>
          <a:prstGeom prst="rect">
            <a:avLst/>
          </a:prstGeom>
        </p:spPr>
      </p:pic>
    </p:spTree>
    <p:extLst>
      <p:ext uri="{BB962C8B-B14F-4D97-AF65-F5344CB8AC3E}">
        <p14:creationId xmlns:p14="http://schemas.microsoft.com/office/powerpoint/2010/main" val="409059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19</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3064255" y="15495"/>
            <a:ext cx="8552357" cy="3954929"/>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a:lnSpc>
                <a:spcPct val="150000"/>
              </a:lnSpc>
            </a:pPr>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Zgodnie z </a:t>
            </a:r>
            <a:r>
              <a:rPr lang="pl-PL" b="1" dirty="0">
                <a:ln w="0"/>
                <a:solidFill>
                  <a:schemeClr val="bg1"/>
                </a:solidFill>
                <a:cs typeface="Times New Roman" pitchFamily="18" charset="0"/>
              </a:rPr>
              <a:t>§10. ust. 1. </a:t>
            </a:r>
            <a:r>
              <a:rPr lang="pl-PL" dirty="0">
                <a:ln w="0"/>
                <a:solidFill>
                  <a:schemeClr val="bg1"/>
                </a:solidFill>
                <a:cs typeface="Times New Roman" pitchFamily="18" charset="0"/>
              </a:rPr>
              <a:t>Rozporządzenia Ministra Transportu, Budownictwa </a:t>
            </a:r>
            <a:br>
              <a:rPr lang="pl-PL" dirty="0">
                <a:ln w="0"/>
                <a:solidFill>
                  <a:schemeClr val="bg1"/>
                </a:solidFill>
                <a:cs typeface="Times New Roman" pitchFamily="18" charset="0"/>
              </a:rPr>
            </a:br>
            <a:r>
              <a:rPr lang="pl-PL" dirty="0">
                <a:ln w="0"/>
                <a:solidFill>
                  <a:schemeClr val="bg1"/>
                </a:solidFill>
                <a:cs typeface="Times New Roman" pitchFamily="18" charset="0"/>
              </a:rPr>
              <a:t>i Gospodarki Morskiej z dnia 16 maja 2013 r. – </a:t>
            </a:r>
            <a:r>
              <a:rPr lang="pl-PL" i="1" dirty="0">
                <a:ln w="0"/>
                <a:solidFill>
                  <a:schemeClr val="bg1"/>
                </a:solidFill>
                <a:cs typeface="Times New Roman" pitchFamily="18" charset="0"/>
              </a:rPr>
              <a:t>w sprawie lotów próbnych i akrobacyjnych oraz pokazów lotniczych</a:t>
            </a:r>
            <a:r>
              <a:rPr lang="pl-PL" dirty="0">
                <a:ln w="0"/>
                <a:solidFill>
                  <a:schemeClr val="bg1"/>
                </a:solidFill>
                <a:cs typeface="Times New Roman" pitchFamily="18" charset="0"/>
              </a:rPr>
              <a:t> (Dz.U. z 2022 r. poz. 786), organizator pokazu lotniczego zwraca się do instytucji zapewniającej służby ruchu lotniczego z wnioskiem o wydzielenie przestrzeni powietrznej dla strefy pokazu lotniczego, ustalenie trasy pokazu lotniczego, tras dolotowych i strefy zrzutu na potrzeby pokazu lotniczego, w terminie do:</a:t>
            </a:r>
          </a:p>
          <a:p>
            <a:pPr algn="just"/>
            <a:endParaRPr lang="pl-PL" sz="1000" dirty="0">
              <a:ln w="0"/>
              <a:solidFill>
                <a:schemeClr val="bg1"/>
              </a:solidFill>
              <a:cs typeface="Times New Roman" pitchFamily="18" charset="0"/>
            </a:endParaRPr>
          </a:p>
          <a:p>
            <a:pPr marL="342900" indent="-342900" algn="just">
              <a:buFont typeface="+mj-lt"/>
              <a:buAutoNum type="arabicPeriod"/>
            </a:pPr>
            <a:r>
              <a:rPr lang="pl-PL" b="1" i="1" dirty="0">
                <a:ln w="0"/>
                <a:solidFill>
                  <a:schemeClr val="bg1"/>
                </a:solidFill>
                <a:cs typeface="Times New Roman" pitchFamily="18" charset="0"/>
              </a:rPr>
              <a:t>90 dni </a:t>
            </a:r>
            <a:r>
              <a:rPr lang="pl-PL" dirty="0">
                <a:ln w="0"/>
                <a:solidFill>
                  <a:schemeClr val="bg1"/>
                </a:solidFill>
                <a:cs typeface="Times New Roman" pitchFamily="18" charset="0"/>
              </a:rPr>
              <a:t>kalendarzowych przed rozpoczęciem pokazu lotniczego – w przypadku pokazu lotniczego, w którym przewiduje się udział więcej niż </a:t>
            </a:r>
            <a:r>
              <a:rPr lang="pl-PL" b="1" i="1" dirty="0">
                <a:ln w="0"/>
                <a:solidFill>
                  <a:schemeClr val="bg1"/>
                </a:solidFill>
                <a:cs typeface="Times New Roman" pitchFamily="18" charset="0"/>
              </a:rPr>
              <a:t>50</a:t>
            </a:r>
            <a:r>
              <a:rPr lang="pl-PL" dirty="0">
                <a:ln w="0"/>
                <a:solidFill>
                  <a:schemeClr val="bg1"/>
                </a:solidFill>
                <a:cs typeface="Times New Roman" pitchFamily="18" charset="0"/>
              </a:rPr>
              <a:t> samolotów lub śmigłowców;</a:t>
            </a:r>
          </a:p>
          <a:p>
            <a:pPr marL="342900" indent="-342900" algn="just">
              <a:buFont typeface="+mj-lt"/>
              <a:buAutoNum type="arabicPeriod"/>
            </a:pPr>
            <a:endParaRPr lang="pl-PL" sz="1000" dirty="0">
              <a:ln w="0"/>
              <a:solidFill>
                <a:schemeClr val="bg1"/>
              </a:solidFill>
              <a:cs typeface="Times New Roman" pitchFamily="18" charset="0"/>
            </a:endParaRPr>
          </a:p>
          <a:p>
            <a:pPr marL="342900" indent="-342900" algn="just">
              <a:buFont typeface="+mj-lt"/>
              <a:buAutoNum type="arabicPeriod"/>
            </a:pPr>
            <a:r>
              <a:rPr lang="pl-PL" b="1" i="1" dirty="0">
                <a:ln w="0"/>
                <a:solidFill>
                  <a:schemeClr val="bg1"/>
                </a:solidFill>
                <a:cs typeface="Times New Roman" pitchFamily="18" charset="0"/>
              </a:rPr>
              <a:t>10 dni </a:t>
            </a:r>
            <a:r>
              <a:rPr lang="pl-PL" dirty="0">
                <a:ln w="0"/>
                <a:solidFill>
                  <a:schemeClr val="bg1"/>
                </a:solidFill>
                <a:cs typeface="Times New Roman" pitchFamily="18" charset="0"/>
              </a:rPr>
              <a:t>roboczych przed rozpoczęciem pokazu lotniczego – w przypadku pozostałych pokazów lotniczych. </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7" name="Obraz 6">
            <a:extLst>
              <a:ext uri="{FF2B5EF4-FFF2-40B4-BE49-F238E27FC236}">
                <a16:creationId xmlns:a16="http://schemas.microsoft.com/office/drawing/2014/main" id="{D5CEFFA1-60D1-42F6-BAEA-AB5D958C31C8}"/>
              </a:ext>
            </a:extLst>
          </p:cNvPr>
          <p:cNvPicPr>
            <a:picLocks noChangeAspect="1"/>
          </p:cNvPicPr>
          <p:nvPr/>
        </p:nvPicPr>
        <p:blipFill>
          <a:blip r:embed="rId4"/>
          <a:stretch>
            <a:fillRect/>
          </a:stretch>
        </p:blipFill>
        <p:spPr>
          <a:xfrm>
            <a:off x="6096000" y="3891766"/>
            <a:ext cx="4480000" cy="2520000"/>
          </a:xfrm>
          <a:prstGeom prst="rect">
            <a:avLst/>
          </a:prstGeom>
        </p:spPr>
      </p:pic>
    </p:spTree>
    <p:extLst>
      <p:ext uri="{BB962C8B-B14F-4D97-AF65-F5344CB8AC3E}">
        <p14:creationId xmlns:p14="http://schemas.microsoft.com/office/powerpoint/2010/main" val="27661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500"/>
                                        <p:tgtEl>
                                          <p:spTgt spid="5">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wipe(up)">
                                      <p:cBhvr>
                                        <p:cTn id="19" dur="500"/>
                                        <p:tgtEl>
                                          <p:spTgt spid="5">
                                            <p:txEl>
                                              <p:pRg st="6" end="6"/>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out)">
                                      <p:cBhvr>
                                        <p:cTn id="2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02</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24.04.2025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51952" y="24194"/>
            <a:ext cx="6321774" cy="4573688"/>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Plan prezentacji:</a:t>
            </a:r>
          </a:p>
          <a:p>
            <a:pPr algn="just">
              <a:lnSpc>
                <a:spcPct val="150000"/>
              </a:lnSpc>
            </a:pPr>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Wstęp </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Definicja pokazu lotniczego</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Wniosek a powiadomienie</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Organizacja pokazów</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Statystyka pokazów lotniczych organizowanych w 2024 r.</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Wypadki podczas pokazów lotniczych</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Podsumowanie </a:t>
            </a:r>
          </a:p>
          <a:p>
            <a:pPr marL="34290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Bibliografia </a:t>
            </a:r>
          </a:p>
        </p:txBody>
      </p:sp>
      <p:pic>
        <p:nvPicPr>
          <p:cNvPr id="5" name="Obraz 4">
            <a:extLst>
              <a:ext uri="{FF2B5EF4-FFF2-40B4-BE49-F238E27FC236}">
                <a16:creationId xmlns:a16="http://schemas.microsoft.com/office/drawing/2014/main" id="{2F39CF9E-1B63-4218-8302-3C6E5F8E1090}"/>
              </a:ext>
            </a:extLst>
          </p:cNvPr>
          <p:cNvPicPr>
            <a:picLocks noChangeAspect="1"/>
          </p:cNvPicPr>
          <p:nvPr/>
        </p:nvPicPr>
        <p:blipFill>
          <a:blip r:embed="rId4"/>
          <a:stretch>
            <a:fillRect/>
          </a:stretch>
        </p:blipFill>
        <p:spPr>
          <a:xfrm>
            <a:off x="7220396" y="163667"/>
            <a:ext cx="4680000" cy="2340000"/>
          </a:xfrm>
          <a:prstGeom prst="rect">
            <a:avLst/>
          </a:prstGeom>
        </p:spPr>
      </p:pic>
      <p:pic>
        <p:nvPicPr>
          <p:cNvPr id="11" name="Obraz 10">
            <a:extLst>
              <a:ext uri="{FF2B5EF4-FFF2-40B4-BE49-F238E27FC236}">
                <a16:creationId xmlns:a16="http://schemas.microsoft.com/office/drawing/2014/main" id="{179D99D3-F6BE-43FE-A589-814777480F67}"/>
              </a:ext>
            </a:extLst>
          </p:cNvPr>
          <p:cNvPicPr>
            <a:picLocks noChangeAspect="1"/>
          </p:cNvPicPr>
          <p:nvPr/>
        </p:nvPicPr>
        <p:blipFill>
          <a:blip r:embed="rId5"/>
          <a:stretch>
            <a:fillRect/>
          </a:stretch>
        </p:blipFill>
        <p:spPr>
          <a:xfrm>
            <a:off x="5217115" y="3860582"/>
            <a:ext cx="6355861" cy="2520000"/>
          </a:xfrm>
          <a:prstGeom prst="rect">
            <a:avLst/>
          </a:prstGeom>
        </p:spPr>
      </p:pic>
    </p:spTree>
    <p:extLst>
      <p:ext uri="{BB962C8B-B14F-4D97-AF65-F5344CB8AC3E}">
        <p14:creationId xmlns:p14="http://schemas.microsoft.com/office/powerpoint/2010/main" val="13356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left)">
                                      <p:cBhvr>
                                        <p:cTn id="11" dur="500"/>
                                        <p:tgtEl>
                                          <p:spTgt spid="8">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left)">
                                      <p:cBhvr>
                                        <p:cTn id="15" dur="500"/>
                                        <p:tgtEl>
                                          <p:spTgt spid="8">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left)">
                                      <p:cBhvr>
                                        <p:cTn id="19" dur="500"/>
                                        <p:tgtEl>
                                          <p:spTgt spid="8">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wipe(left)">
                                      <p:cBhvr>
                                        <p:cTn id="23" dur="500"/>
                                        <p:tgtEl>
                                          <p:spTgt spid="8">
                                            <p:txEl>
                                              <p:pRg st="5" end="5"/>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left)">
                                      <p:cBhvr>
                                        <p:cTn id="27" dur="500"/>
                                        <p:tgtEl>
                                          <p:spTgt spid="8">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wipe(left)">
                                      <p:cBhvr>
                                        <p:cTn id="31" dur="500"/>
                                        <p:tgtEl>
                                          <p:spTgt spid="8">
                                            <p:txEl>
                                              <p:pRg st="7" end="7"/>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wipe(left)">
                                      <p:cBhvr>
                                        <p:cTn id="35" dur="500"/>
                                        <p:tgtEl>
                                          <p:spTgt spid="8">
                                            <p:txEl>
                                              <p:pRg st="8" end="8"/>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Effect transition="in" filter="wipe(left)">
                                      <p:cBhvr>
                                        <p:cTn id="39" dur="500"/>
                                        <p:tgtEl>
                                          <p:spTgt spid="8">
                                            <p:txEl>
                                              <p:pRg st="9" end="9"/>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wipe(left)">
                                      <p:cBhvr>
                                        <p:cTn id="43" dur="500"/>
                                        <p:tgtEl>
                                          <p:spTgt spid="8">
                                            <p:txEl>
                                              <p:pRg st="10" end="10"/>
                                            </p:txEl>
                                          </p:spTgt>
                                        </p:tgtEl>
                                      </p:cBhvr>
                                    </p:animEffect>
                                  </p:childTnLst>
                                </p:cTn>
                              </p:par>
                            </p:childTnLst>
                          </p:cTn>
                        </p:par>
                        <p:par>
                          <p:cTn id="44" fill="hold">
                            <p:stCondLst>
                              <p:cond delay="5000"/>
                            </p:stCondLst>
                            <p:childTnLst>
                              <p:par>
                                <p:cTn id="45" presetID="4" presetClass="entr" presetSubtype="32"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out)">
                                      <p:cBhvr>
                                        <p:cTn id="47" dur="500"/>
                                        <p:tgtEl>
                                          <p:spTgt spid="11"/>
                                        </p:tgtEl>
                                      </p:cBhvr>
                                    </p:animEffect>
                                  </p:childTnLst>
                                </p:cTn>
                              </p:par>
                              <p:par>
                                <p:cTn id="48" presetID="4" presetClass="entr" presetSubtype="32"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ox(ou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20</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10" name="pole tekstowe 9">
            <a:extLst>
              <a:ext uri="{FF2B5EF4-FFF2-40B4-BE49-F238E27FC236}">
                <a16:creationId xmlns:a16="http://schemas.microsoft.com/office/drawing/2014/main" id="{DD734617-23EB-5243-E9C9-03B8053E7AF4}"/>
              </a:ext>
            </a:extLst>
          </p:cNvPr>
          <p:cNvSpPr txBox="1"/>
          <p:nvPr/>
        </p:nvSpPr>
        <p:spPr>
          <a:xfrm>
            <a:off x="2929528" y="0"/>
            <a:ext cx="8668139" cy="4755148"/>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a:lnSpc>
                <a:spcPct val="150000"/>
              </a:lnSpc>
            </a:pPr>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Organizator pokazu lotniczego powinien najpóźniej do </a:t>
            </a:r>
            <a:r>
              <a:rPr lang="pl-PL" b="1" i="1" dirty="0">
                <a:ln w="0"/>
                <a:solidFill>
                  <a:schemeClr val="bg1"/>
                </a:solidFill>
                <a:effectLst>
                  <a:outerShdw blurRad="38100" dist="38100" dir="2700000" algn="tl">
                    <a:srgbClr val="000000">
                      <a:alpha val="43137"/>
                    </a:srgbClr>
                  </a:outerShdw>
                </a:effectLst>
                <a:cs typeface="Times New Roman" pitchFamily="18" charset="0"/>
              </a:rPr>
              <a:t>30</a:t>
            </a:r>
            <a:r>
              <a:rPr lang="pl-PL" dirty="0">
                <a:ln w="0"/>
                <a:solidFill>
                  <a:schemeClr val="bg1"/>
                </a:solidFill>
                <a:effectLst>
                  <a:outerShdw blurRad="38100" dist="38100" dir="2700000" algn="tl">
                    <a:srgbClr val="000000">
                      <a:alpha val="43137"/>
                    </a:srgbClr>
                  </a:outerShdw>
                </a:effectLst>
                <a:cs typeface="Times New Roman" pitchFamily="18" charset="0"/>
              </a:rPr>
              <a:t> lub </a:t>
            </a:r>
            <a:r>
              <a:rPr lang="pl-PL" b="1" i="1" dirty="0">
                <a:ln w="0"/>
                <a:solidFill>
                  <a:schemeClr val="bg1"/>
                </a:solidFill>
                <a:effectLst>
                  <a:outerShdw blurRad="38100" dist="38100" dir="2700000" algn="tl">
                    <a:srgbClr val="000000">
                      <a:alpha val="43137"/>
                    </a:srgbClr>
                  </a:outerShdw>
                </a:effectLst>
                <a:cs typeface="Times New Roman" pitchFamily="18" charset="0"/>
              </a:rPr>
              <a:t>14</a:t>
            </a:r>
            <a:r>
              <a:rPr lang="pl-PL" dirty="0">
                <a:ln w="0"/>
                <a:solidFill>
                  <a:schemeClr val="bg1"/>
                </a:solidFill>
                <a:effectLst>
                  <a:outerShdw blurRad="38100" dist="38100" dir="2700000" algn="tl">
                    <a:srgbClr val="000000">
                      <a:alpha val="43137"/>
                    </a:srgbClr>
                  </a:outerShdw>
                </a:effectLst>
                <a:cs typeface="Times New Roman" pitchFamily="18" charset="0"/>
              </a:rPr>
              <a:t> dni poprzedzających pokaz lotniczy złożyć </a:t>
            </a:r>
            <a:r>
              <a:rPr lang="pl-PL" b="1" i="1" dirty="0">
                <a:ln w="0"/>
                <a:solidFill>
                  <a:schemeClr val="bg1"/>
                </a:solidFill>
                <a:effectLst>
                  <a:outerShdw blurRad="38100" dist="38100" dir="2700000" algn="tl">
                    <a:srgbClr val="000000">
                      <a:alpha val="43137"/>
                    </a:srgbClr>
                  </a:outerShdw>
                </a:effectLst>
                <a:cs typeface="Times New Roman" pitchFamily="18" charset="0"/>
              </a:rPr>
              <a:t>wniosek,</a:t>
            </a:r>
            <a:r>
              <a:rPr lang="pl-PL" dirty="0">
                <a:ln w="0"/>
                <a:solidFill>
                  <a:schemeClr val="bg1"/>
                </a:solidFill>
                <a:effectLst>
                  <a:outerShdw blurRad="38100" dist="38100" dir="2700000" algn="tl">
                    <a:srgbClr val="000000">
                      <a:alpha val="43137"/>
                    </a:srgbClr>
                  </a:outerShdw>
                </a:effectLst>
                <a:cs typeface="Times New Roman" pitchFamily="18" charset="0"/>
              </a:rPr>
              <a:t> zgodnie z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1b</a:t>
            </a:r>
            <a:r>
              <a:rPr lang="pl-PL" dirty="0">
                <a:ln w="0"/>
                <a:solidFill>
                  <a:schemeClr val="bg1"/>
                </a:solidFill>
                <a:effectLst>
                  <a:outerShdw blurRad="38100" dist="38100" dir="2700000" algn="tl">
                    <a:srgbClr val="000000">
                      <a:alpha val="43137"/>
                    </a:srgbClr>
                  </a:outerShdw>
                </a:effectLst>
                <a:cs typeface="Times New Roman" pitchFamily="18" charset="0"/>
              </a:rPr>
              <a:t>, lub </a:t>
            </a:r>
            <a:r>
              <a:rPr lang="pl-PL" b="1" i="1" dirty="0">
                <a:ln w="0"/>
                <a:solidFill>
                  <a:schemeClr val="bg1"/>
                </a:solidFill>
                <a:effectLst>
                  <a:outerShdw blurRad="38100" dist="38100" dir="2700000" algn="tl">
                    <a:srgbClr val="000000">
                      <a:alpha val="43137"/>
                    </a:srgbClr>
                  </a:outerShdw>
                </a:effectLst>
                <a:cs typeface="Times New Roman" pitchFamily="18" charset="0"/>
              </a:rPr>
              <a:t>powiadomienie </a:t>
            </a:r>
            <a:r>
              <a:rPr lang="pl-PL" dirty="0">
                <a:ln w="0"/>
                <a:solidFill>
                  <a:schemeClr val="bg1"/>
                </a:solidFill>
                <a:effectLst>
                  <a:outerShdw blurRad="38100" dist="38100" dir="2700000" algn="tl">
                    <a:srgbClr val="000000">
                      <a:alpha val="43137"/>
                    </a:srgbClr>
                  </a:outerShdw>
                </a:effectLst>
                <a:cs typeface="Times New Roman" pitchFamily="18" charset="0"/>
              </a:rPr>
              <a:t>zgodnie z </a:t>
            </a:r>
            <a:r>
              <a:rPr lang="pl-PL" b="1" dirty="0">
                <a:ln w="0"/>
                <a:solidFill>
                  <a:schemeClr val="bg1"/>
                </a:solidFill>
                <a:effectLst>
                  <a:outerShdw blurRad="38100" dist="38100" dir="2700000" algn="tl">
                    <a:srgbClr val="000000">
                      <a:alpha val="43137"/>
                    </a:srgbClr>
                  </a:outerShdw>
                </a:effectLst>
                <a:cs typeface="Times New Roman" pitchFamily="18" charset="0"/>
              </a:rPr>
              <a:t>ust. 1d, </a:t>
            </a:r>
            <a:r>
              <a:rPr lang="pl-PL" dirty="0">
                <a:ln w="0"/>
                <a:solidFill>
                  <a:schemeClr val="bg1"/>
                </a:solidFill>
                <a:effectLst>
                  <a:outerShdw blurRad="38100" dist="38100" dir="2700000" algn="tl">
                    <a:srgbClr val="000000">
                      <a:alpha val="43137"/>
                    </a:srgbClr>
                  </a:outerShdw>
                </a:effectLst>
                <a:cs typeface="Times New Roman" pitchFamily="18" charset="0"/>
              </a:rPr>
              <a:t>Ustawy – </a:t>
            </a:r>
            <a:r>
              <a:rPr lang="pl-PL" i="1" dirty="0">
                <a:ln w="0"/>
                <a:solidFill>
                  <a:schemeClr val="bg1"/>
                </a:solidFill>
                <a:effectLst>
                  <a:outerShdw blurRad="38100" dist="38100" dir="2700000" algn="tl">
                    <a:srgbClr val="000000">
                      <a:alpha val="43137"/>
                    </a:srgbClr>
                  </a:outerShdw>
                </a:effectLst>
                <a:cs typeface="Times New Roman" pitchFamily="18" charset="0"/>
              </a:rPr>
              <a:t>Prawo lotnicze </a:t>
            </a:r>
            <a:r>
              <a:rPr lang="pl-PL" dirty="0">
                <a:ln w="0"/>
                <a:solidFill>
                  <a:schemeClr val="bg1"/>
                </a:solidFill>
                <a:effectLst>
                  <a:outerShdw blurRad="38100" dist="38100" dir="2700000" algn="tl">
                    <a:srgbClr val="000000">
                      <a:alpha val="43137"/>
                    </a:srgbClr>
                  </a:outerShdw>
                </a:effectLst>
                <a:cs typeface="Times New Roman" pitchFamily="18" charset="0"/>
              </a:rPr>
              <a:t>i wskazać w nim dyrektora pokazu lotniczego, który jest odpowiedzialny za bezpieczną organizację oraz wykonanie operacji lotniczych podczas pokazu lotniczego. To dyrektor pokazu wybiera do współpracy osoby funkcyjne zgodnie z ich kompetencjami, aby stworzyć doświadczony i zgrany zespół. Karty uczestników pokazu powinny być przekazane przez pilotów jako forma deklaracji uczestnictwa w pokazie, przed złożeniem wniosku przez organizatora. Informacje zawarte na tych kartach stanowią podstawę do dokładnego zaplanowania pokazu oraz umożliwiają poprawne przygotowanie wniosku przez organizatora. Po otrzymaniu kart uczestnika określa się program akrobacji indywidualnej, minimalne wysokości lotów akrobacyjnych,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a następnie przygotowuje się stosowny wniosek z programem pokazu, który pozwoli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na uzyskanie zatwierdzenia minimalnych wysokości lotów, zgodnych zarówno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z propozycjami pilotów, jak i akceptacją dyrektora pokazu.</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pic>
        <p:nvPicPr>
          <p:cNvPr id="5" name="Obraz 4">
            <a:extLst>
              <a:ext uri="{FF2B5EF4-FFF2-40B4-BE49-F238E27FC236}">
                <a16:creationId xmlns:a16="http://schemas.microsoft.com/office/drawing/2014/main" id="{E04B9213-BCD6-451B-BE3F-A30775D59239}"/>
              </a:ext>
            </a:extLst>
          </p:cNvPr>
          <p:cNvPicPr>
            <a:picLocks noChangeAspect="1"/>
          </p:cNvPicPr>
          <p:nvPr/>
        </p:nvPicPr>
        <p:blipFill>
          <a:blip r:embed="rId4"/>
          <a:stretch>
            <a:fillRect/>
          </a:stretch>
        </p:blipFill>
        <p:spPr>
          <a:xfrm>
            <a:off x="4260346" y="4803896"/>
            <a:ext cx="5875926" cy="1620000"/>
          </a:xfrm>
          <a:prstGeom prst="rect">
            <a:avLst/>
          </a:prstGeom>
        </p:spPr>
      </p:pic>
    </p:spTree>
    <p:extLst>
      <p:ext uri="{BB962C8B-B14F-4D97-AF65-F5344CB8AC3E}">
        <p14:creationId xmlns:p14="http://schemas.microsoft.com/office/powerpoint/2010/main" val="27870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par>
                                <p:cTn id="12" presetID="16" presetClass="entr" presetSubtype="37"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21</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3046161" y="-9832"/>
            <a:ext cx="8434873" cy="4755148"/>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Uwagi dotyczące wypełniania wniosków i powiadomień</a:t>
            </a:r>
          </a:p>
          <a:p>
            <a:pPr>
              <a:lnSpc>
                <a:spcPct val="150000"/>
              </a:lnSpc>
            </a:pPr>
            <a:endParaRPr lang="pl-PL" sz="10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	 Kolejny problemem podczas weryfikacji wniosków stanowi analiza ryzyka, która powinna wynikać z oceny zagrożeń i ich skutków w kontekście pokazu lotniczego, </a:t>
            </a:r>
            <a:b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b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z uwzględnieniem zaleceń i ograniczeń. Po przeprowadzonej prawidłowo analizie ryzyka, na jej podstawie należy sporządzić Plan Reagowania Awaryjnego, obejmujący plan zarządzania zdarzeniami w trakcie lub po zaistnieniu sytuacji awaryjnej, który jest kluczowy w sytuacjach kryzysowych na pokazach lotniczych. Efektywne reagowanie </a:t>
            </a:r>
            <a:b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b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na sytuacje awaryjne zaczyna się od starannego planowania, uwzględniając specyfikę statków powietrznych, skali pokazu, lokalizacji i charakterystyki wydarzenia. W planie reagowania awaryjnego powinny być określone konkretne zadania i obowiązki osób odpowiedzialnych za zachowanie bezpieczeństwa zarówno podczas działań ratunkowych, jak i przy przywracaniu normalnego przebiegu operacji lotniczych. Udana reakcja </a:t>
            </a:r>
            <a:b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b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na sytuację awaryjną zaczyna się od skutecznego planowania. Plan reagowania awaryjnego (ERP) daje podstawę dla stosowania systematycznego podejścia </a:t>
            </a:r>
            <a:b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b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do zarządzania sprawami organizacji w następstwie incydentu lub wypadku. </a:t>
            </a:r>
          </a:p>
        </p:txBody>
      </p:sp>
      <p:pic>
        <p:nvPicPr>
          <p:cNvPr id="3" name="Obraz 2">
            <a:extLst>
              <a:ext uri="{FF2B5EF4-FFF2-40B4-BE49-F238E27FC236}">
                <a16:creationId xmlns:a16="http://schemas.microsoft.com/office/drawing/2014/main" id="{5E3DC7E0-342A-4F72-BA7D-05D6F355526D}"/>
              </a:ext>
            </a:extLst>
          </p:cNvPr>
          <p:cNvPicPr>
            <a:picLocks noChangeAspect="1"/>
          </p:cNvPicPr>
          <p:nvPr/>
        </p:nvPicPr>
        <p:blipFill>
          <a:blip r:embed="rId4"/>
          <a:stretch>
            <a:fillRect/>
          </a:stretch>
        </p:blipFill>
        <p:spPr>
          <a:xfrm>
            <a:off x="3947858" y="4755148"/>
            <a:ext cx="3042439" cy="1980000"/>
          </a:xfrm>
          <a:prstGeom prst="rect">
            <a:avLst/>
          </a:prstGeom>
        </p:spPr>
      </p:pic>
      <p:pic>
        <p:nvPicPr>
          <p:cNvPr id="7" name="Obraz 6">
            <a:extLst>
              <a:ext uri="{FF2B5EF4-FFF2-40B4-BE49-F238E27FC236}">
                <a16:creationId xmlns:a16="http://schemas.microsoft.com/office/drawing/2014/main" id="{E553D02D-CEF3-4D4D-B5A6-83017233BF52}"/>
              </a:ext>
            </a:extLst>
          </p:cNvPr>
          <p:cNvPicPr>
            <a:picLocks noChangeAspect="1"/>
          </p:cNvPicPr>
          <p:nvPr/>
        </p:nvPicPr>
        <p:blipFill>
          <a:blip r:embed="rId5"/>
          <a:stretch>
            <a:fillRect/>
          </a:stretch>
        </p:blipFill>
        <p:spPr>
          <a:xfrm>
            <a:off x="7891994" y="4700411"/>
            <a:ext cx="3199999" cy="1800000"/>
          </a:xfrm>
          <a:prstGeom prst="rect">
            <a:avLst/>
          </a:prstGeom>
        </p:spPr>
      </p:pic>
    </p:spTree>
    <p:extLst>
      <p:ext uri="{BB962C8B-B14F-4D97-AF65-F5344CB8AC3E}">
        <p14:creationId xmlns:p14="http://schemas.microsoft.com/office/powerpoint/2010/main" val="201329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par>
                                <p:cTn id="12" presetID="4" presetClass="entr" presetSubtype="3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out)">
                                      <p:cBhvr>
                                        <p:cTn id="14" dur="500"/>
                                        <p:tgtEl>
                                          <p:spTgt spid="3"/>
                                        </p:tgtEl>
                                      </p:cBhvr>
                                    </p:animEffect>
                                  </p:childTnLst>
                                </p:cTn>
                              </p:par>
                              <p:par>
                                <p:cTn id="15" presetID="4"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22</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14819" y="2876499"/>
            <a:ext cx="2771155"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13788" y="-83525"/>
            <a:ext cx="8731709" cy="6974345"/>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Uwagi dotyczące wypełniania wniosków i powiadomień</a:t>
            </a:r>
          </a:p>
          <a:p>
            <a:pPr algn="just">
              <a:lnSpc>
                <a:spcPct val="150000"/>
              </a:lnSpc>
            </a:pPr>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Celem ERP jest :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Wskazanie władzy nad sytuacją awaryjną;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Przydzielenia odpowiedzialności w sytuacji awaryjnej;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Dokumentacji procedur i procesów w sytuacjach awaryjnych;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Koordynacji działań ratowniczych, wewnętrznie i z podmiotami zewnętrznymi; </a:t>
            </a:r>
          </a:p>
          <a:p>
            <a:pPr marL="342900" lvl="0" indent="-342900" algn="just">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Bezpiecznego kontynuowania działań zasadniczych podczas zajmowania się sytuacją awaryjną; </a:t>
            </a:r>
          </a:p>
          <a:p>
            <a:pPr marL="342900" lvl="0" indent="-342900" algn="just">
              <a:buFont typeface="Wingdings" panose="05000000000000000000" pitchFamily="2" charset="2"/>
              <a:buChar char="Q"/>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lvl="0" indent="-342900" algn="just">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Proaktywnej identyfikacji wszystkich możliwych scenariuszy awaryjnych wydarzeń / scenariuszy i ich odnośnych działań łagodzących itp. </a:t>
            </a:r>
          </a:p>
          <a:p>
            <a:pPr lvl="0"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Aby ERP był skuteczny, powinien: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Być odpowiedni do wielkości, charakteru i złożoności pokazu;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Być łatwo dostępny dla wszystkich powiązanych osób i innych organizacji;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Zawierać listy kontrolne i procedury odnoszące się do konkretnych sytuacji awaryjnych;</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Posiadać dane kontaktowe odpowiednich osób funkcyjnych; </a:t>
            </a:r>
          </a:p>
          <a:p>
            <a:pPr marL="342900" lvl="0" indent="-342900" algn="just">
              <a:lnSpc>
                <a:spcPct val="150000"/>
              </a:lnSpc>
              <a:buFont typeface="Wingdings" panose="05000000000000000000" pitchFamily="2" charset="2"/>
              <a:buChar char="Q"/>
            </a:pPr>
            <a:r>
              <a:rPr lang="pl-PL" dirty="0">
                <a:ln w="0"/>
                <a:solidFill>
                  <a:schemeClr val="bg1"/>
                </a:solidFill>
                <a:effectLst>
                  <a:outerShdw blurRad="38100" dist="38100" dir="2700000" algn="tl">
                    <a:srgbClr val="000000">
                      <a:alpha val="43137"/>
                    </a:srgbClr>
                  </a:outerShdw>
                </a:effectLst>
                <a:cs typeface="Times New Roman" pitchFamily="18" charset="0"/>
              </a:rPr>
              <a:t>Być testowany poprzez ćwiczenia.</a:t>
            </a:r>
          </a:p>
        </p:txBody>
      </p:sp>
    </p:spTree>
    <p:extLst>
      <p:ext uri="{BB962C8B-B14F-4D97-AF65-F5344CB8AC3E}">
        <p14:creationId xmlns:p14="http://schemas.microsoft.com/office/powerpoint/2010/main" val="250417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left)">
                                      <p:cBhvr>
                                        <p:cTn id="11" dur="500"/>
                                        <p:tgtEl>
                                          <p:spTgt spid="8">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left)">
                                      <p:cBhvr>
                                        <p:cTn id="15" dur="500"/>
                                        <p:tgtEl>
                                          <p:spTgt spid="8">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wipe(left)">
                                      <p:cBhvr>
                                        <p:cTn id="19" dur="500"/>
                                        <p:tgtEl>
                                          <p:spTgt spid="8">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wipe(left)">
                                      <p:cBhvr>
                                        <p:cTn id="23" dur="500"/>
                                        <p:tgtEl>
                                          <p:spTgt spid="8">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wipe(left)">
                                      <p:cBhvr>
                                        <p:cTn id="27" dur="500"/>
                                        <p:tgtEl>
                                          <p:spTgt spid="8">
                                            <p:txEl>
                                              <p:pRg st="7" end="7"/>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wipe(up)">
                                      <p:cBhvr>
                                        <p:cTn id="31" dur="500"/>
                                        <p:tgtEl>
                                          <p:spTgt spid="8">
                                            <p:txEl>
                                              <p:pRg st="8" end="8"/>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wipe(up)">
                                      <p:cBhvr>
                                        <p:cTn id="35" dur="500"/>
                                        <p:tgtEl>
                                          <p:spTgt spid="8">
                                            <p:txEl>
                                              <p:pRg st="10" end="10"/>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animEffect transition="in" filter="wipe(left)">
                                      <p:cBhvr>
                                        <p:cTn id="39" dur="500"/>
                                        <p:tgtEl>
                                          <p:spTgt spid="8">
                                            <p:txEl>
                                              <p:pRg st="12" end="12"/>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animEffect transition="in" filter="wipe(left)">
                                      <p:cBhvr>
                                        <p:cTn id="43" dur="500"/>
                                        <p:tgtEl>
                                          <p:spTgt spid="8">
                                            <p:txEl>
                                              <p:pRg st="14" end="14"/>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8">
                                            <p:txEl>
                                              <p:pRg st="15" end="15"/>
                                            </p:txEl>
                                          </p:spTgt>
                                        </p:tgtEl>
                                        <p:attrNameLst>
                                          <p:attrName>style.visibility</p:attrName>
                                        </p:attrNameLst>
                                      </p:cBhvr>
                                      <p:to>
                                        <p:strVal val="visible"/>
                                      </p:to>
                                    </p:set>
                                    <p:animEffect transition="in" filter="wipe(left)">
                                      <p:cBhvr>
                                        <p:cTn id="47" dur="500"/>
                                        <p:tgtEl>
                                          <p:spTgt spid="8">
                                            <p:txEl>
                                              <p:pRg st="15" end="15"/>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animEffect transition="in" filter="wipe(left)">
                                      <p:cBhvr>
                                        <p:cTn id="51" dur="500"/>
                                        <p:tgtEl>
                                          <p:spTgt spid="8">
                                            <p:txEl>
                                              <p:pRg st="16" end="16"/>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8">
                                            <p:txEl>
                                              <p:pRg st="17" end="17"/>
                                            </p:txEl>
                                          </p:spTgt>
                                        </p:tgtEl>
                                        <p:attrNameLst>
                                          <p:attrName>style.visibility</p:attrName>
                                        </p:attrNameLst>
                                      </p:cBhvr>
                                      <p:to>
                                        <p:strVal val="visible"/>
                                      </p:to>
                                    </p:set>
                                    <p:animEffect transition="in" filter="wipe(left)">
                                      <p:cBhvr>
                                        <p:cTn id="55" dur="500"/>
                                        <p:tgtEl>
                                          <p:spTgt spid="8">
                                            <p:txEl>
                                              <p:pRg st="17" end="17"/>
                                            </p:txEl>
                                          </p:spTgt>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animEffect transition="in" filter="wipe(left)">
                                      <p:cBhvr>
                                        <p:cTn id="59" dur="5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23</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2889263" y="39567"/>
            <a:ext cx="8888022" cy="2000548"/>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Wypadki podczas pokazów lotniczych</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Wypadki lotnicze są rzadkością, dlatego też niewielu Organizatorów pokazów lotniczych jest właściwie przygotowanych na taką ewentualność. Procedury awaryjne należy dostosować do wielkości, miejsca i charakteru pokazu lotniczego z uwzględnieniem wyników wcześniej przeprowadzonej wizji lokalnej miejsca pokazu lotniczego. W planowaniu awaryjny należy w szczególności wskazać osoby odpowiedzialne za konkretne zadania. </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9" name="Obraz 8">
            <a:extLst>
              <a:ext uri="{FF2B5EF4-FFF2-40B4-BE49-F238E27FC236}">
                <a16:creationId xmlns:a16="http://schemas.microsoft.com/office/drawing/2014/main" id="{665851FE-43C4-4B81-BCE1-816CF33AE051}"/>
              </a:ext>
            </a:extLst>
          </p:cNvPr>
          <p:cNvPicPr>
            <a:picLocks noChangeAspect="1"/>
          </p:cNvPicPr>
          <p:nvPr/>
        </p:nvPicPr>
        <p:blipFill>
          <a:blip r:embed="rId4"/>
          <a:stretch>
            <a:fillRect/>
          </a:stretch>
        </p:blipFill>
        <p:spPr>
          <a:xfrm>
            <a:off x="4234327" y="2204380"/>
            <a:ext cx="6197895" cy="4140000"/>
          </a:xfrm>
          <a:prstGeom prst="rect">
            <a:avLst/>
          </a:prstGeom>
        </p:spPr>
      </p:pic>
    </p:spTree>
    <p:extLst>
      <p:ext uri="{BB962C8B-B14F-4D97-AF65-F5344CB8AC3E}">
        <p14:creationId xmlns:p14="http://schemas.microsoft.com/office/powerpoint/2010/main" val="233516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par>
                                <p:cTn id="12" presetID="4" presetClass="entr" presetSubtype="3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ou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23</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2889263" y="92117"/>
            <a:ext cx="8888022" cy="1231106"/>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Wypadki podczas pokazów lotniczych</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a:t>
            </a:r>
            <a:r>
              <a:rPr lang="pl-PL" sz="2000" dirty="0">
                <a:ln w="0"/>
                <a:solidFill>
                  <a:schemeClr val="bg1"/>
                </a:solidFill>
                <a:cs typeface="Times New Roman" pitchFamily="18" charset="0"/>
              </a:rPr>
              <a:t>Lista wypadków podczas pokazów lotniczych w </a:t>
            </a:r>
            <a:r>
              <a:rPr lang="pl-PL" sz="2000" dirty="0" err="1">
                <a:ln w="0"/>
                <a:solidFill>
                  <a:schemeClr val="bg1"/>
                </a:solidFill>
                <a:cs typeface="Times New Roman" pitchFamily="18" charset="0"/>
              </a:rPr>
              <a:t>europie</a:t>
            </a:r>
            <a:r>
              <a:rPr lang="pl-PL" sz="2000" dirty="0">
                <a:ln w="0"/>
                <a:solidFill>
                  <a:schemeClr val="bg1"/>
                </a:solidFill>
                <a:cs typeface="Times New Roman" pitchFamily="18" charset="0"/>
              </a:rPr>
              <a:t> i na świecie.</a:t>
            </a:r>
          </a:p>
          <a:p>
            <a:pPr algn="just"/>
            <a:r>
              <a:rPr lang="pl-PL" sz="2000" dirty="0">
                <a:ln w="0"/>
                <a:solidFill>
                  <a:schemeClr val="bg1"/>
                </a:solidFill>
                <a:cs typeface="Times New Roman" pitchFamily="18" charset="0"/>
              </a:rPr>
              <a:t>(* kolor niebieski – wypadki w </a:t>
            </a:r>
            <a:r>
              <a:rPr lang="pl-PL" sz="2000" dirty="0" err="1">
                <a:ln w="0"/>
                <a:solidFill>
                  <a:schemeClr val="bg1"/>
                </a:solidFill>
                <a:cs typeface="Times New Roman" pitchFamily="18" charset="0"/>
              </a:rPr>
              <a:t>europie</a:t>
            </a:r>
            <a:r>
              <a:rPr lang="pl-PL" sz="2000" dirty="0">
                <a:ln w="0"/>
                <a:solidFill>
                  <a:schemeClr val="bg1"/>
                </a:solidFill>
                <a:cs typeface="Times New Roman" pitchFamily="18" charset="0"/>
              </a:rPr>
              <a:t>)</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6" name="Obraz 5">
            <a:extLst>
              <a:ext uri="{FF2B5EF4-FFF2-40B4-BE49-F238E27FC236}">
                <a16:creationId xmlns:a16="http://schemas.microsoft.com/office/drawing/2014/main" id="{3FEB4FC9-B7FD-42A2-8384-AF67E61C3446}"/>
              </a:ext>
            </a:extLst>
          </p:cNvPr>
          <p:cNvPicPr>
            <a:picLocks noChangeAspect="1"/>
          </p:cNvPicPr>
          <p:nvPr/>
        </p:nvPicPr>
        <p:blipFill>
          <a:blip r:embed="rId4"/>
          <a:stretch>
            <a:fillRect/>
          </a:stretch>
        </p:blipFill>
        <p:spPr>
          <a:xfrm>
            <a:off x="3744517" y="1575933"/>
            <a:ext cx="7177513" cy="4680000"/>
          </a:xfrm>
          <a:prstGeom prst="rect">
            <a:avLst/>
          </a:prstGeom>
        </p:spPr>
      </p:pic>
      <p:sp>
        <p:nvSpPr>
          <p:cNvPr id="10" name="pole tekstowe 9">
            <a:extLst>
              <a:ext uri="{FF2B5EF4-FFF2-40B4-BE49-F238E27FC236}">
                <a16:creationId xmlns:a16="http://schemas.microsoft.com/office/drawing/2014/main" id="{277BFA0F-1CDF-4A74-9A1D-CFCE3615DAF4}"/>
              </a:ext>
            </a:extLst>
          </p:cNvPr>
          <p:cNvSpPr txBox="1"/>
          <p:nvPr/>
        </p:nvSpPr>
        <p:spPr>
          <a:xfrm>
            <a:off x="2965666" y="6508644"/>
            <a:ext cx="6096000" cy="276999"/>
          </a:xfrm>
          <a:prstGeom prst="rect">
            <a:avLst/>
          </a:prstGeom>
          <a:noFill/>
        </p:spPr>
        <p:txBody>
          <a:bodyPr wrap="square">
            <a:spAutoFit/>
          </a:bodyPr>
          <a:lstStyle/>
          <a:p>
            <a:r>
              <a:rPr lang="pl-PL" sz="1200" dirty="0">
                <a:solidFill>
                  <a:schemeClr val="bg1"/>
                </a:solidFill>
              </a:rPr>
              <a:t>Źródło: EAC, 2024 </a:t>
            </a:r>
            <a:r>
              <a:rPr lang="pl-PL" sz="1200" dirty="0" err="1">
                <a:solidFill>
                  <a:schemeClr val="bg1"/>
                </a:solidFill>
              </a:rPr>
              <a:t>Airshow</a:t>
            </a:r>
            <a:r>
              <a:rPr lang="pl-PL" sz="1200" dirty="0">
                <a:solidFill>
                  <a:schemeClr val="bg1"/>
                </a:solidFill>
              </a:rPr>
              <a:t> </a:t>
            </a:r>
            <a:r>
              <a:rPr lang="pl-PL" sz="1200" dirty="0" err="1">
                <a:solidFill>
                  <a:schemeClr val="bg1"/>
                </a:solidFill>
              </a:rPr>
              <a:t>Safety</a:t>
            </a:r>
            <a:r>
              <a:rPr lang="pl-PL" sz="1200" dirty="0">
                <a:solidFill>
                  <a:schemeClr val="bg1"/>
                </a:solidFill>
              </a:rPr>
              <a:t> </a:t>
            </a:r>
            <a:r>
              <a:rPr lang="pl-PL" sz="1200" dirty="0" err="1">
                <a:solidFill>
                  <a:schemeClr val="bg1"/>
                </a:solidFill>
              </a:rPr>
              <a:t>Review</a:t>
            </a:r>
            <a:r>
              <a:rPr lang="pl-PL" sz="1200" dirty="0">
                <a:solidFill>
                  <a:schemeClr val="bg1"/>
                </a:solidFill>
              </a:rPr>
              <a:t> </a:t>
            </a:r>
          </a:p>
        </p:txBody>
      </p:sp>
    </p:spTree>
    <p:extLst>
      <p:ext uri="{BB962C8B-B14F-4D97-AF65-F5344CB8AC3E}">
        <p14:creationId xmlns:p14="http://schemas.microsoft.com/office/powerpoint/2010/main" val="6795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up)">
                                      <p:cBhvr>
                                        <p:cTn id="15" dur="500"/>
                                        <p:tgtEl>
                                          <p:spTgt spid="5">
                                            <p:txEl>
                                              <p:pRg st="3" end="3"/>
                                            </p:txEl>
                                          </p:spTgt>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out)">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24</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6" name="pole tekstowe 5">
            <a:extLst>
              <a:ext uri="{FF2B5EF4-FFF2-40B4-BE49-F238E27FC236}">
                <a16:creationId xmlns:a16="http://schemas.microsoft.com/office/drawing/2014/main" id="{360FE104-9280-46E7-B111-6A7E4EFE6F01}"/>
              </a:ext>
            </a:extLst>
          </p:cNvPr>
          <p:cNvSpPr txBox="1"/>
          <p:nvPr/>
        </p:nvSpPr>
        <p:spPr>
          <a:xfrm>
            <a:off x="2879835" y="30832"/>
            <a:ext cx="8888022" cy="2954655"/>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Wypadki podczas pokazów lotniczych</a:t>
            </a:r>
          </a:p>
          <a:p>
            <a:pPr algn="just">
              <a:lnSpc>
                <a:spcPct val="150000"/>
              </a:lnSpc>
            </a:pPr>
            <a:r>
              <a:rPr lang="pl-PL" dirty="0">
                <a:ln w="0"/>
                <a:solidFill>
                  <a:schemeClr val="bg1"/>
                </a:solidFill>
                <a:latin typeface="Avenir Light" panose="020B0402020203020204" pitchFamily="34" charset="0"/>
                <a:cs typeface="Times New Roman" pitchFamily="18" charset="0"/>
              </a:rPr>
              <a:t>Katastrofa na lotnisku w Gdyni Babich Dołach</a:t>
            </a:r>
          </a:p>
          <a:p>
            <a:pPr algn="just">
              <a:lnSpc>
                <a:spcPct val="150000"/>
              </a:lnSpc>
            </a:pPr>
            <a:endParaRPr lang="pl-PL" sz="1000" dirty="0">
              <a:ln w="0"/>
              <a:solidFill>
                <a:schemeClr val="bg1"/>
              </a:solidFill>
              <a:latin typeface="Avenir Light" panose="020B0402020203020204" pitchFamily="34" charset="0"/>
              <a:cs typeface="Times New Roman" pitchFamily="18" charset="0"/>
            </a:endParaRPr>
          </a:p>
          <a:p>
            <a:pPr algn="just">
              <a:buClr>
                <a:schemeClr val="bg1"/>
              </a:buClr>
            </a:pPr>
            <a:r>
              <a:rPr lang="pl-PL" dirty="0">
                <a:ln w="0"/>
                <a:solidFill>
                  <a:schemeClr val="bg1"/>
                </a:solidFill>
                <a:cs typeface="Times New Roman" pitchFamily="18" charset="0"/>
              </a:rPr>
              <a:t>	W ubiegłym roku miała miejsce katastrofa na lotnisku w Gdyni Babich Dołach. </a:t>
            </a:r>
            <a:br>
              <a:rPr lang="pl-PL" dirty="0">
                <a:ln w="0"/>
                <a:solidFill>
                  <a:schemeClr val="bg1"/>
                </a:solidFill>
                <a:cs typeface="Times New Roman" pitchFamily="18" charset="0"/>
              </a:rPr>
            </a:br>
            <a:r>
              <a:rPr lang="pl-PL" dirty="0">
                <a:ln w="0"/>
                <a:solidFill>
                  <a:schemeClr val="bg1"/>
                </a:solidFill>
                <a:cs typeface="Times New Roman" pitchFamily="18" charset="0"/>
              </a:rPr>
              <a:t>12 lipca 2024 roku podczas lotu treningowego Bielik M-346 Master uderzył w płytę lotniska. Pilot maszyny poniósł śmierć na miejscu nie podejmując próby katapultowania się. </a:t>
            </a:r>
            <a:br>
              <a:rPr lang="pl-PL" dirty="0">
                <a:ln w="0"/>
                <a:solidFill>
                  <a:schemeClr val="bg1"/>
                </a:solidFill>
                <a:cs typeface="Times New Roman" pitchFamily="18" charset="0"/>
              </a:rPr>
            </a:br>
            <a:r>
              <a:rPr lang="pl-PL" dirty="0">
                <a:ln w="0"/>
                <a:solidFill>
                  <a:schemeClr val="bg1"/>
                </a:solidFill>
                <a:cs typeface="Times New Roman" pitchFamily="18" charset="0"/>
              </a:rPr>
              <a:t>Na pokładzie samolotu szkolno-treningowego, znajdował się </a:t>
            </a:r>
            <a:r>
              <a:rPr lang="pl-PL" b="1" dirty="0">
                <a:ln w="0"/>
                <a:solidFill>
                  <a:schemeClr val="bg1"/>
                </a:solidFill>
                <a:effectLst>
                  <a:outerShdw blurRad="38100" dist="38100" dir="2700000" algn="tl">
                    <a:srgbClr val="000000">
                      <a:alpha val="43137"/>
                    </a:srgbClr>
                  </a:outerShdw>
                </a:effectLst>
                <a:cs typeface="Times New Roman" pitchFamily="18" charset="0"/>
              </a:rPr>
              <a:t>mjr pil. Robert </a:t>
            </a:r>
            <a:r>
              <a:rPr lang="pl-PL" b="1" dirty="0" err="1">
                <a:ln w="0"/>
                <a:solidFill>
                  <a:schemeClr val="bg1"/>
                </a:solidFill>
                <a:effectLst>
                  <a:outerShdw blurRad="38100" dist="38100" dir="2700000" algn="tl">
                    <a:srgbClr val="000000">
                      <a:alpha val="43137"/>
                    </a:srgbClr>
                  </a:outerShdw>
                </a:effectLst>
                <a:cs typeface="Times New Roman" pitchFamily="18" charset="0"/>
              </a:rPr>
              <a:t>Jeł</a:t>
            </a:r>
            <a:r>
              <a:rPr lang="pl-PL" b="1" dirty="0">
                <a:ln w="0"/>
                <a:solidFill>
                  <a:schemeClr val="bg1"/>
                </a:solidFill>
                <a:effectLst>
                  <a:outerShdw blurRad="38100" dist="38100" dir="2700000" algn="tl">
                    <a:srgbClr val="000000">
                      <a:alpha val="43137"/>
                    </a:srgbClr>
                  </a:outerShdw>
                </a:effectLst>
                <a:cs typeface="Times New Roman" pitchFamily="18" charset="0"/>
              </a:rPr>
              <a:t> </a:t>
            </a:r>
            <a:r>
              <a:rPr lang="pl-PL" dirty="0">
                <a:ln w="0"/>
                <a:solidFill>
                  <a:schemeClr val="bg1"/>
                </a:solidFill>
                <a:cs typeface="Times New Roman" pitchFamily="18" charset="0"/>
              </a:rPr>
              <a:t>z jednostki w Dęblinie, który przygotowywał się do pokazu, zaplanowanego na sobotę 13 lipca 2024 r. z okazji 30-lecia Gdyńskiej Brygady Lotnictwa Marynarki Wojennej.</a:t>
            </a:r>
            <a:endParaRPr lang="pl-PL" dirty="0">
              <a:ln w="0"/>
              <a:solidFill>
                <a:schemeClr val="bg1"/>
              </a:solidFill>
              <a:latin typeface="Avenir Light" panose="020B0402020203020204" pitchFamily="34" charset="0"/>
              <a:cs typeface="Times New Roman" pitchFamily="18" charset="0"/>
            </a:endParaRPr>
          </a:p>
        </p:txBody>
      </p:sp>
      <p:pic>
        <p:nvPicPr>
          <p:cNvPr id="8" name="Obraz 7">
            <a:extLst>
              <a:ext uri="{FF2B5EF4-FFF2-40B4-BE49-F238E27FC236}">
                <a16:creationId xmlns:a16="http://schemas.microsoft.com/office/drawing/2014/main" id="{E93F8A8E-1962-43D3-B8B4-FB0BF36F4BE3}"/>
              </a:ext>
            </a:extLst>
          </p:cNvPr>
          <p:cNvPicPr>
            <a:picLocks noChangeAspect="1"/>
          </p:cNvPicPr>
          <p:nvPr/>
        </p:nvPicPr>
        <p:blipFill>
          <a:blip r:embed="rId4"/>
          <a:stretch>
            <a:fillRect/>
          </a:stretch>
        </p:blipFill>
        <p:spPr>
          <a:xfrm>
            <a:off x="6853084" y="3274710"/>
            <a:ext cx="4586203" cy="3060000"/>
          </a:xfrm>
          <a:prstGeom prst="rect">
            <a:avLst/>
          </a:prstGeom>
        </p:spPr>
      </p:pic>
      <p:pic>
        <p:nvPicPr>
          <p:cNvPr id="9" name="Obraz 8">
            <a:extLst>
              <a:ext uri="{FF2B5EF4-FFF2-40B4-BE49-F238E27FC236}">
                <a16:creationId xmlns:a16="http://schemas.microsoft.com/office/drawing/2014/main" id="{0F8560C2-8B8D-4F34-B520-B032C35B6547}"/>
              </a:ext>
            </a:extLst>
          </p:cNvPr>
          <p:cNvPicPr>
            <a:picLocks noChangeAspect="1"/>
          </p:cNvPicPr>
          <p:nvPr/>
        </p:nvPicPr>
        <p:blipFill>
          <a:blip r:embed="rId5"/>
          <a:stretch>
            <a:fillRect/>
          </a:stretch>
        </p:blipFill>
        <p:spPr>
          <a:xfrm>
            <a:off x="3759885" y="3274710"/>
            <a:ext cx="2335809" cy="3240000"/>
          </a:xfrm>
          <a:prstGeom prst="rect">
            <a:avLst/>
          </a:prstGeom>
        </p:spPr>
      </p:pic>
    </p:spTree>
    <p:extLst>
      <p:ext uri="{BB962C8B-B14F-4D97-AF65-F5344CB8AC3E}">
        <p14:creationId xmlns:p14="http://schemas.microsoft.com/office/powerpoint/2010/main" val="351565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up)">
                                      <p:cBhvr>
                                        <p:cTn id="15" dur="500"/>
                                        <p:tgtEl>
                                          <p:spTgt spid="6">
                                            <p:txEl>
                                              <p:pRg st="3" end="3"/>
                                            </p:txEl>
                                          </p:spTgt>
                                        </p:tgtEl>
                                      </p:cBhvr>
                                    </p:animEffect>
                                  </p:childTnLst>
                                </p:cTn>
                              </p:par>
                              <p:par>
                                <p:cTn id="16" presetID="4" presetClass="entr" presetSubtype="3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500"/>
                                        <p:tgtEl>
                                          <p:spTgt spid="9"/>
                                        </p:tgtEl>
                                      </p:cBhvr>
                                    </p:animEffect>
                                  </p:childTnLst>
                                </p:cTn>
                              </p:par>
                              <p:par>
                                <p:cTn id="19" presetID="4" presetClass="entr" presetSubtype="3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25</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pic>
        <p:nvPicPr>
          <p:cNvPr id="8" name="Obraz 7">
            <a:extLst>
              <a:ext uri="{FF2B5EF4-FFF2-40B4-BE49-F238E27FC236}">
                <a16:creationId xmlns:a16="http://schemas.microsoft.com/office/drawing/2014/main" id="{9D8E8E56-88A6-4B09-A97D-FC1572A6F73F}"/>
              </a:ext>
            </a:extLst>
          </p:cNvPr>
          <p:cNvPicPr>
            <a:picLocks noChangeAspect="1"/>
          </p:cNvPicPr>
          <p:nvPr/>
        </p:nvPicPr>
        <p:blipFill>
          <a:blip r:embed="rId4"/>
          <a:stretch>
            <a:fillRect/>
          </a:stretch>
        </p:blipFill>
        <p:spPr>
          <a:xfrm>
            <a:off x="4065295" y="2551099"/>
            <a:ext cx="6396606" cy="3600000"/>
          </a:xfrm>
          <a:prstGeom prst="rect">
            <a:avLst/>
          </a:prstGeom>
        </p:spPr>
      </p:pic>
      <p:sp>
        <p:nvSpPr>
          <p:cNvPr id="9" name="Prostokąt 8">
            <a:extLst>
              <a:ext uri="{FF2B5EF4-FFF2-40B4-BE49-F238E27FC236}">
                <a16:creationId xmlns:a16="http://schemas.microsoft.com/office/drawing/2014/main" id="{26C3089C-A1BC-47DD-B3FB-15B05111C66D}"/>
              </a:ext>
            </a:extLst>
          </p:cNvPr>
          <p:cNvSpPr/>
          <p:nvPr/>
        </p:nvSpPr>
        <p:spPr>
          <a:xfrm>
            <a:off x="4010868" y="6262423"/>
            <a:ext cx="6782540" cy="246221"/>
          </a:xfrm>
          <a:prstGeom prst="rect">
            <a:avLst/>
          </a:prstGeom>
        </p:spPr>
        <p:txBody>
          <a:bodyPr wrap="square">
            <a:spAutoFit/>
          </a:bodyPr>
          <a:lstStyle/>
          <a:p>
            <a:r>
              <a:rPr lang="pl-PL" sz="1000" dirty="0">
                <a:solidFill>
                  <a:schemeClr val="bg1"/>
                </a:solidFill>
              </a:rPr>
              <a:t>Major Robert </a:t>
            </a:r>
            <a:r>
              <a:rPr lang="pl-PL" sz="1000" dirty="0" err="1">
                <a:solidFill>
                  <a:schemeClr val="bg1"/>
                </a:solidFill>
              </a:rPr>
              <a:t>Jeł</a:t>
            </a:r>
            <a:r>
              <a:rPr lang="pl-PL" sz="1000" dirty="0">
                <a:solidFill>
                  <a:schemeClr val="bg1"/>
                </a:solidFill>
              </a:rPr>
              <a:t> był doświadczonym pilotem. Zginął na lotnisku w Gdyni Kosakowie (fot. 4 Skrzydło Lotnictwa Szkolnego)</a:t>
            </a:r>
          </a:p>
        </p:txBody>
      </p:sp>
      <p:sp>
        <p:nvSpPr>
          <p:cNvPr id="11" name="Prostokąt 10">
            <a:extLst>
              <a:ext uri="{FF2B5EF4-FFF2-40B4-BE49-F238E27FC236}">
                <a16:creationId xmlns:a16="http://schemas.microsoft.com/office/drawing/2014/main" id="{D4C0556F-1EEF-439E-AA33-869574C1EB92}"/>
              </a:ext>
            </a:extLst>
          </p:cNvPr>
          <p:cNvSpPr/>
          <p:nvPr/>
        </p:nvSpPr>
        <p:spPr>
          <a:xfrm>
            <a:off x="2903880" y="9622"/>
            <a:ext cx="8996516" cy="2400657"/>
          </a:xfrm>
          <a:prstGeom prst="rect">
            <a:avLst/>
          </a:prstGeom>
        </p:spPr>
        <p:txBody>
          <a:bodyPr wrap="square">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Wypadki podczas pokazów lotniczych</a:t>
            </a:r>
          </a:p>
          <a:p>
            <a:pPr algn="just">
              <a:lnSpc>
                <a:spcPct val="150000"/>
              </a:lnSpc>
            </a:pPr>
            <a:r>
              <a:rPr lang="pl-PL" dirty="0">
                <a:ln w="0"/>
                <a:solidFill>
                  <a:schemeClr val="bg1"/>
                </a:solidFill>
                <a:latin typeface="Avenir Light" panose="020B0402020203020204" pitchFamily="34" charset="0"/>
                <a:cs typeface="Times New Roman" pitchFamily="18" charset="0"/>
              </a:rPr>
              <a:t>Katastrofa na lotnisku w Gdyni Babich Dołach</a:t>
            </a:r>
          </a:p>
          <a:p>
            <a:pPr algn="just">
              <a:lnSpc>
                <a:spcPct val="150000"/>
              </a:lnSpc>
            </a:pPr>
            <a:endParaRPr lang="pl-PL" sz="1000" dirty="0">
              <a:ln w="0"/>
              <a:solidFill>
                <a:schemeClr val="bg1"/>
              </a:solidFill>
              <a:latin typeface="Avenir Light" panose="020B0402020203020204" pitchFamily="34" charset="0"/>
              <a:cs typeface="Times New Roman" pitchFamily="18" charset="0"/>
            </a:endParaRPr>
          </a:p>
          <a:p>
            <a:pPr algn="just">
              <a:buClr>
                <a:schemeClr val="bg1"/>
              </a:buClr>
            </a:pPr>
            <a:r>
              <a:rPr lang="pl-PL" dirty="0">
                <a:ln w="0"/>
                <a:solidFill>
                  <a:schemeClr val="bg1"/>
                </a:solidFill>
                <a:cs typeface="Times New Roman" pitchFamily="18" charset="0"/>
              </a:rPr>
              <a:t>	mjr pilot Robert </a:t>
            </a:r>
            <a:r>
              <a:rPr lang="pl-PL" dirty="0" err="1">
                <a:ln w="0"/>
                <a:solidFill>
                  <a:schemeClr val="bg1"/>
                </a:solidFill>
                <a:cs typeface="Times New Roman" pitchFamily="18" charset="0"/>
              </a:rPr>
              <a:t>Jeł</a:t>
            </a:r>
            <a:r>
              <a:rPr lang="pl-PL" dirty="0">
                <a:ln w="0"/>
                <a:solidFill>
                  <a:schemeClr val="bg1"/>
                </a:solidFill>
                <a:cs typeface="Times New Roman" pitchFamily="18" charset="0"/>
              </a:rPr>
              <a:t> był jednym z dwóch najbardziej doświadczonych pilotów samolotów szkolno-treningowych M-346 Master w Polsce. Jako pierwszy wylatał na Bieliku 1000 godzin. Był to bardzo doświadczony 41-letni pilot, mający na swym koncie wiele osiągnięć. Podkreślał, że na </a:t>
            </a:r>
            <a:r>
              <a:rPr lang="pl-PL" b="1" dirty="0">
                <a:ln w="0"/>
                <a:solidFill>
                  <a:schemeClr val="bg1"/>
                </a:solidFill>
                <a:effectLst>
                  <a:outerShdw blurRad="38100" dist="38100" dir="2700000" algn="tl">
                    <a:srgbClr val="000000">
                      <a:alpha val="43137"/>
                    </a:srgbClr>
                  </a:outerShdw>
                </a:effectLst>
                <a:cs typeface="Times New Roman" pitchFamily="18" charset="0"/>
              </a:rPr>
              <a:t>pierwszym miejscu zawsze jest bezpieczeństwo.</a:t>
            </a:r>
            <a:endParaRPr lang="pl-PL"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p:txBody>
      </p:sp>
    </p:spTree>
    <p:extLst>
      <p:ext uri="{BB962C8B-B14F-4D97-AF65-F5344CB8AC3E}">
        <p14:creationId xmlns:p14="http://schemas.microsoft.com/office/powerpoint/2010/main" val="42583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500"/>
                                        <p:tgtEl>
                                          <p:spTgt spid="11">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up)">
                                      <p:cBhvr>
                                        <p:cTn id="15" dur="500"/>
                                        <p:tgtEl>
                                          <p:spTgt spid="11">
                                            <p:txEl>
                                              <p:pRg st="3" end="3"/>
                                            </p:txEl>
                                          </p:spTgt>
                                        </p:tgtEl>
                                      </p:cBhvr>
                                    </p:animEffect>
                                  </p:childTnLst>
                                </p:cTn>
                              </p:par>
                            </p:childTnLst>
                          </p:cTn>
                        </p:par>
                        <p:par>
                          <p:cTn id="16" fill="hold">
                            <p:stCondLst>
                              <p:cond delay="1500"/>
                            </p:stCondLst>
                            <p:childTnLst>
                              <p:par>
                                <p:cTn id="17" presetID="8" presetClass="entr" presetSubtype="3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ou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26</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2897743" y="-88488"/>
            <a:ext cx="8731709" cy="5586145"/>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Wypadki podczas pokazów lotniczych</a:t>
            </a:r>
          </a:p>
          <a:p>
            <a:pPr algn="just">
              <a:lnSpc>
                <a:spcPct val="150000"/>
              </a:lnSpc>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Katastrofa na pokazie lotniczym w RPA.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 dniu 22 marca 2025 r. podczas pokazów lotniczych na West </a:t>
            </a:r>
            <a:r>
              <a:rPr lang="pl-PL" dirty="0" err="1">
                <a:ln w="0"/>
                <a:solidFill>
                  <a:schemeClr val="bg1"/>
                </a:solidFill>
                <a:effectLst>
                  <a:outerShdw blurRad="38100" dist="38100" dir="2700000" algn="tl">
                    <a:srgbClr val="000000">
                      <a:alpha val="43137"/>
                    </a:srgbClr>
                  </a:outerShdw>
                </a:effectLst>
                <a:cs typeface="Times New Roman" pitchFamily="18" charset="0"/>
              </a:rPr>
              <a:t>Coast</a:t>
            </a:r>
            <a:r>
              <a:rPr lang="pl-PL" dirty="0">
                <a:ln w="0"/>
                <a:solidFill>
                  <a:schemeClr val="bg1"/>
                </a:solidFill>
                <a:effectLst>
                  <a:outerShdw blurRad="38100" dist="38100" dir="2700000" algn="tl">
                    <a:srgbClr val="000000">
                      <a:alpha val="43137"/>
                    </a:srgbClr>
                  </a:outerShdw>
                </a:effectLst>
                <a:cs typeface="Times New Roman" pitchFamily="18" charset="0"/>
              </a:rPr>
              <a:t> </a:t>
            </a:r>
            <a:r>
              <a:rPr lang="pl-PL" dirty="0" err="1">
                <a:ln w="0"/>
                <a:solidFill>
                  <a:schemeClr val="bg1"/>
                </a:solidFill>
                <a:effectLst>
                  <a:outerShdw blurRad="38100" dist="38100" dir="2700000" algn="tl">
                    <a:srgbClr val="000000">
                      <a:alpha val="43137"/>
                    </a:srgbClr>
                  </a:outerShdw>
                </a:effectLst>
                <a:cs typeface="Times New Roman" pitchFamily="18" charset="0"/>
              </a:rPr>
              <a:t>Air</a:t>
            </a:r>
            <a:r>
              <a:rPr lang="pl-PL" dirty="0">
                <a:ln w="0"/>
                <a:solidFill>
                  <a:schemeClr val="bg1"/>
                </a:solidFill>
                <a:effectLst>
                  <a:outerShdw blurRad="38100" dist="38100" dir="2700000" algn="tl">
                    <a:srgbClr val="000000">
                      <a:alpha val="43137"/>
                    </a:srgbClr>
                  </a:outerShdw>
                </a:effectLst>
                <a:cs typeface="Times New Roman" pitchFamily="18" charset="0"/>
              </a:rPr>
              <a:t> Show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a:t>
            </a:r>
            <a:r>
              <a:rPr lang="pl-PL" dirty="0" err="1">
                <a:ln w="0"/>
                <a:solidFill>
                  <a:schemeClr val="bg1"/>
                </a:solidFill>
                <a:effectLst>
                  <a:outerShdw blurRad="38100" dist="38100" dir="2700000" algn="tl">
                    <a:srgbClr val="000000">
                      <a:alpha val="43137"/>
                    </a:srgbClr>
                  </a:outerShdw>
                </a:effectLst>
                <a:cs typeface="Times New Roman" pitchFamily="18" charset="0"/>
              </a:rPr>
              <a:t>Saldanha</a:t>
            </a:r>
            <a:r>
              <a:rPr lang="pl-PL" dirty="0">
                <a:ln w="0"/>
                <a:solidFill>
                  <a:schemeClr val="bg1"/>
                </a:solidFill>
                <a:effectLst>
                  <a:outerShdw blurRad="38100" dist="38100" dir="2700000" algn="tl">
                    <a:srgbClr val="000000">
                      <a:alpha val="43137"/>
                    </a:srgbClr>
                  </a:outerShdw>
                </a:effectLst>
                <a:cs typeface="Times New Roman" pitchFamily="18" charset="0"/>
              </a:rPr>
              <a:t>, w pobliżu Kapsztadu doszło do dramatycznego wypadku lotniczego. Podczas jednej z akrobacji samolot nagle stracił wysokość i z ogromną prędkością uderzył w ziemię, wywołując potężną eksplozję. Mimo szybkiej reakcji służb ratunkowych nie udało się uratować życia pilota Jamesa O'Connella, doświadczonego weterana Sił Powietrznych RPA. Ratownicy medyczni przybyli na miejsce zdarzenia w ciągu dwóch minut. Choć pierwsza część pokazu przebiegła bez zakłóceń, jak wynika z relacji świadków, podczas jednej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z ostatnich akrobacji maszyna straciła nagle wysokość, co doprowadziło do katastrofy. Nie odnotowano żadnych innych ofiar. Organizatorzy wydarzenia wyrazili głęboki żal z powodu śmierci pilota Jamesa O'Connella, który był cenionym weteranem Sił Powietrznych RPA. Mężczyzna miał ponad 36-letnie doświadczenie w lotnictwie. Wykonywał pokaz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samolocie </a:t>
            </a:r>
            <a:r>
              <a:rPr lang="pl-PL" dirty="0" err="1">
                <a:ln w="0"/>
                <a:solidFill>
                  <a:schemeClr val="bg1"/>
                </a:solidFill>
                <a:effectLst>
                  <a:outerShdw blurRad="38100" dist="38100" dir="2700000" algn="tl">
                    <a:srgbClr val="000000">
                      <a:alpha val="43137"/>
                    </a:srgbClr>
                  </a:outerShdw>
                </a:effectLst>
                <a:cs typeface="Times New Roman" pitchFamily="18" charset="0"/>
              </a:rPr>
              <a:t>Impala</a:t>
            </a:r>
            <a:r>
              <a:rPr lang="pl-PL" dirty="0">
                <a:ln w="0"/>
                <a:solidFill>
                  <a:schemeClr val="bg1"/>
                </a:solidFill>
                <a:effectLst>
                  <a:outerShdw blurRad="38100" dist="38100" dir="2700000" algn="tl">
                    <a:srgbClr val="000000">
                      <a:alpha val="43137"/>
                    </a:srgbClr>
                  </a:outerShdw>
                </a:effectLst>
                <a:cs typeface="Times New Roman" pitchFamily="18" charset="0"/>
              </a:rPr>
              <a:t> Mark 1 — o głębokim znaczeniu historycznym dla wielu mieszkańców RPA. Był to szczególnie ważny moment, ponieważ </a:t>
            </a:r>
            <a:r>
              <a:rPr lang="pl-PL" dirty="0" err="1">
                <a:ln w="0"/>
                <a:solidFill>
                  <a:schemeClr val="bg1"/>
                </a:solidFill>
                <a:effectLst>
                  <a:outerShdw blurRad="38100" dist="38100" dir="2700000" algn="tl">
                    <a:srgbClr val="000000">
                      <a:alpha val="43137"/>
                    </a:srgbClr>
                  </a:outerShdw>
                </a:effectLst>
                <a:cs typeface="Times New Roman" pitchFamily="18" charset="0"/>
              </a:rPr>
              <a:t>Impali</a:t>
            </a:r>
            <a:r>
              <a:rPr lang="pl-PL" dirty="0">
                <a:ln w="0"/>
                <a:solidFill>
                  <a:schemeClr val="bg1"/>
                </a:solidFill>
                <a:effectLst>
                  <a:outerShdw blurRad="38100" dist="38100" dir="2700000" algn="tl">
                    <a:srgbClr val="000000">
                      <a:alpha val="43137"/>
                    </a:srgbClr>
                  </a:outerShdw>
                </a:effectLst>
                <a:cs typeface="Times New Roman" pitchFamily="18" charset="0"/>
              </a:rPr>
              <a:t> nie widziano na pokazach lotniczych od wielu lat. Manewry te były częścią oficjalnego pokazu lotniczego, którego świadkami były tysiące widzów.</a:t>
            </a:r>
          </a:p>
        </p:txBody>
      </p:sp>
      <p:pic>
        <p:nvPicPr>
          <p:cNvPr id="3" name="Obraz 2">
            <a:extLst>
              <a:ext uri="{FF2B5EF4-FFF2-40B4-BE49-F238E27FC236}">
                <a16:creationId xmlns:a16="http://schemas.microsoft.com/office/drawing/2014/main" id="{20B2842C-4302-4AD5-BBD1-98E8F0A4638B}"/>
              </a:ext>
            </a:extLst>
          </p:cNvPr>
          <p:cNvPicPr>
            <a:picLocks noChangeAspect="1"/>
          </p:cNvPicPr>
          <p:nvPr/>
        </p:nvPicPr>
        <p:blipFill>
          <a:blip r:embed="rId4"/>
          <a:stretch>
            <a:fillRect/>
          </a:stretch>
        </p:blipFill>
        <p:spPr>
          <a:xfrm>
            <a:off x="6411065" y="5068645"/>
            <a:ext cx="2160540" cy="1440000"/>
          </a:xfrm>
          <a:prstGeom prst="rect">
            <a:avLst/>
          </a:prstGeom>
        </p:spPr>
      </p:pic>
      <p:pic>
        <p:nvPicPr>
          <p:cNvPr id="9" name="Obraz 8">
            <a:extLst>
              <a:ext uri="{FF2B5EF4-FFF2-40B4-BE49-F238E27FC236}">
                <a16:creationId xmlns:a16="http://schemas.microsoft.com/office/drawing/2014/main" id="{DAE58F3D-0011-4EB1-9C77-FA2EF4666EA2}"/>
              </a:ext>
            </a:extLst>
          </p:cNvPr>
          <p:cNvPicPr>
            <a:picLocks noChangeAspect="1"/>
          </p:cNvPicPr>
          <p:nvPr/>
        </p:nvPicPr>
        <p:blipFill>
          <a:blip r:embed="rId5"/>
          <a:stretch>
            <a:fillRect/>
          </a:stretch>
        </p:blipFill>
        <p:spPr>
          <a:xfrm>
            <a:off x="9297276" y="5068645"/>
            <a:ext cx="2158921" cy="1440000"/>
          </a:xfrm>
          <a:prstGeom prst="rect">
            <a:avLst/>
          </a:prstGeom>
        </p:spPr>
      </p:pic>
      <p:pic>
        <p:nvPicPr>
          <p:cNvPr id="10" name="Obraz 9">
            <a:extLst>
              <a:ext uri="{FF2B5EF4-FFF2-40B4-BE49-F238E27FC236}">
                <a16:creationId xmlns:a16="http://schemas.microsoft.com/office/drawing/2014/main" id="{8767CF7A-6CBF-485D-B5D0-BB0A55FE062D}"/>
              </a:ext>
            </a:extLst>
          </p:cNvPr>
          <p:cNvPicPr>
            <a:picLocks noChangeAspect="1"/>
          </p:cNvPicPr>
          <p:nvPr/>
        </p:nvPicPr>
        <p:blipFill>
          <a:blip r:embed="rId6"/>
          <a:stretch>
            <a:fillRect/>
          </a:stretch>
        </p:blipFill>
        <p:spPr>
          <a:xfrm>
            <a:off x="3544131" y="5301902"/>
            <a:ext cx="2141264" cy="1440000"/>
          </a:xfrm>
          <a:prstGeom prst="rect">
            <a:avLst/>
          </a:prstGeom>
        </p:spPr>
      </p:pic>
    </p:spTree>
    <p:extLst>
      <p:ext uri="{BB962C8B-B14F-4D97-AF65-F5344CB8AC3E}">
        <p14:creationId xmlns:p14="http://schemas.microsoft.com/office/powerpoint/2010/main" val="25434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up)">
                                      <p:cBhvr>
                                        <p:cTn id="15" dur="500"/>
                                        <p:tgtEl>
                                          <p:spTgt spid="8">
                                            <p:txEl>
                                              <p:pRg st="4" end="4"/>
                                            </p:txEl>
                                          </p:spTgt>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27</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2889263" y="-9593"/>
            <a:ext cx="8888022" cy="4370427"/>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Wypadki podczas pokazów lotniczych</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Wypadek samolotu podczas pokazów lotniczych </a:t>
            </a:r>
            <a:r>
              <a:rPr lang="pl-PL" dirty="0" err="1">
                <a:ln w="0"/>
                <a:solidFill>
                  <a:schemeClr val="bg1"/>
                </a:solidFill>
                <a:cs typeface="Times New Roman" pitchFamily="18" charset="0"/>
              </a:rPr>
              <a:t>Australian</a:t>
            </a:r>
            <a:r>
              <a:rPr lang="pl-PL" dirty="0">
                <a:ln w="0"/>
                <a:solidFill>
                  <a:schemeClr val="bg1"/>
                </a:solidFill>
                <a:cs typeface="Times New Roman" pitchFamily="18" charset="0"/>
              </a:rPr>
              <a:t> International </a:t>
            </a:r>
            <a:r>
              <a:rPr lang="pl-PL" dirty="0" err="1">
                <a:ln w="0"/>
                <a:solidFill>
                  <a:schemeClr val="bg1"/>
                </a:solidFill>
                <a:cs typeface="Times New Roman" pitchFamily="18" charset="0"/>
              </a:rPr>
              <a:t>Airshow</a:t>
            </a:r>
            <a:r>
              <a:rPr lang="pl-PL" dirty="0">
                <a:ln w="0"/>
                <a:solidFill>
                  <a:schemeClr val="bg1"/>
                </a:solidFill>
                <a:cs typeface="Times New Roman" pitchFamily="18" charset="0"/>
              </a:rPr>
              <a:t> </a:t>
            </a:r>
          </a:p>
          <a:p>
            <a:pPr algn="just"/>
            <a:endParaRPr lang="pl-PL" sz="1000" dirty="0">
              <a:ln w="0"/>
              <a:solidFill>
                <a:schemeClr val="bg1"/>
              </a:solidFill>
              <a:cs typeface="Times New Roman" pitchFamily="18" charset="0"/>
            </a:endParaRPr>
          </a:p>
          <a:p>
            <a:pPr algn="just"/>
            <a:r>
              <a:rPr lang="pl-PL" dirty="0">
                <a:ln w="0"/>
                <a:solidFill>
                  <a:schemeClr val="bg1"/>
                </a:solidFill>
                <a:cs typeface="Times New Roman" pitchFamily="18" charset="0"/>
              </a:rPr>
              <a:t>	28 marca 2025 r., podczas pokazów lotniczych </a:t>
            </a:r>
            <a:r>
              <a:rPr lang="pl-PL" dirty="0" err="1">
                <a:ln w="0"/>
                <a:solidFill>
                  <a:schemeClr val="bg1"/>
                </a:solidFill>
                <a:cs typeface="Times New Roman" pitchFamily="18" charset="0"/>
              </a:rPr>
              <a:t>Australian</a:t>
            </a:r>
            <a:r>
              <a:rPr lang="pl-PL" dirty="0">
                <a:ln w="0"/>
                <a:solidFill>
                  <a:schemeClr val="bg1"/>
                </a:solidFill>
                <a:cs typeface="Times New Roman" pitchFamily="18" charset="0"/>
              </a:rPr>
              <a:t> International </a:t>
            </a:r>
            <a:r>
              <a:rPr lang="pl-PL" dirty="0" err="1">
                <a:ln w="0"/>
                <a:solidFill>
                  <a:schemeClr val="bg1"/>
                </a:solidFill>
                <a:cs typeface="Times New Roman" pitchFamily="18" charset="0"/>
              </a:rPr>
              <a:t>Airshow</a:t>
            </a:r>
            <a:r>
              <a:rPr lang="pl-PL" dirty="0">
                <a:ln w="0"/>
                <a:solidFill>
                  <a:schemeClr val="bg1"/>
                </a:solidFill>
                <a:cs typeface="Times New Roman" pitchFamily="18" charset="0"/>
              </a:rPr>
              <a:t> odbywających się na lotnisku Avalon (AVV) doszło do wypadku samolotu Wolf </a:t>
            </a:r>
            <a:r>
              <a:rPr lang="pl-PL" dirty="0" err="1">
                <a:ln w="0"/>
                <a:solidFill>
                  <a:schemeClr val="bg1"/>
                </a:solidFill>
                <a:cs typeface="Times New Roman" pitchFamily="18" charset="0"/>
              </a:rPr>
              <a:t>Pitts</a:t>
            </a:r>
            <a:r>
              <a:rPr lang="pl-PL" dirty="0">
                <a:ln w="0"/>
                <a:solidFill>
                  <a:schemeClr val="bg1"/>
                </a:solidFill>
                <a:cs typeface="Times New Roman" pitchFamily="18" charset="0"/>
              </a:rPr>
              <a:t> S-1-11X. Zderzenie miało miejsce o 17.30 czasu lokalnego podczas wykonywania wiązanki akrobacji lotniczych. Samolot zderzył się z ziemią z dala od publiczności, dzięki czemu w zdarzeniu nie ucierpiały osoby postronne. Samolot wychodził z pętli, gdy uderzył w ziemię, powodując obrażenia zagrażające życiu pilota, który był jedynym pasażerem. Pilot </a:t>
            </a:r>
            <a:r>
              <a:rPr lang="pl-PL" dirty="0" err="1">
                <a:ln w="0"/>
                <a:solidFill>
                  <a:schemeClr val="bg1"/>
                </a:solidFill>
                <a:cs typeface="Times New Roman" pitchFamily="18" charset="0"/>
              </a:rPr>
              <a:t>Glenn</a:t>
            </a:r>
            <a:r>
              <a:rPr lang="pl-PL" dirty="0">
                <a:ln w="0"/>
                <a:solidFill>
                  <a:schemeClr val="bg1"/>
                </a:solidFill>
                <a:cs typeface="Times New Roman" pitchFamily="18" charset="0"/>
              </a:rPr>
              <a:t> Collins </a:t>
            </a:r>
            <a:br>
              <a:rPr lang="pl-PL" dirty="0">
                <a:ln w="0"/>
                <a:solidFill>
                  <a:schemeClr val="bg1"/>
                </a:solidFill>
                <a:cs typeface="Times New Roman" pitchFamily="18" charset="0"/>
              </a:rPr>
            </a:br>
            <a:r>
              <a:rPr lang="pl-PL" dirty="0">
                <a:ln w="0"/>
                <a:solidFill>
                  <a:schemeClr val="bg1"/>
                </a:solidFill>
                <a:cs typeface="Times New Roman" pitchFamily="18" charset="0"/>
              </a:rPr>
              <a:t>z poważnymi obrażeniami ciała został zabrany do szpitala w Melbourne. Samolot był jednym </a:t>
            </a:r>
            <a:br>
              <a:rPr lang="pl-PL" dirty="0">
                <a:ln w="0"/>
                <a:solidFill>
                  <a:schemeClr val="bg1"/>
                </a:solidFill>
                <a:cs typeface="Times New Roman" pitchFamily="18" charset="0"/>
              </a:rPr>
            </a:br>
            <a:r>
              <a:rPr lang="pl-PL" dirty="0">
                <a:ln w="0"/>
                <a:solidFill>
                  <a:schemeClr val="bg1"/>
                </a:solidFill>
                <a:cs typeface="Times New Roman" pitchFamily="18" charset="0"/>
              </a:rPr>
              <a:t>z czterech akrobacyjnych maszyn </a:t>
            </a:r>
            <a:r>
              <a:rPr lang="pl-PL" dirty="0" err="1">
                <a:ln w="0"/>
                <a:solidFill>
                  <a:schemeClr val="bg1"/>
                </a:solidFill>
                <a:cs typeface="Times New Roman" pitchFamily="18" charset="0"/>
              </a:rPr>
              <a:t>Pitts</a:t>
            </a:r>
            <a:r>
              <a:rPr lang="pl-PL" dirty="0">
                <a:ln w="0"/>
                <a:solidFill>
                  <a:schemeClr val="bg1"/>
                </a:solidFill>
                <a:cs typeface="Times New Roman" pitchFamily="18" charset="0"/>
              </a:rPr>
              <a:t> Special z zespołu Paul </a:t>
            </a:r>
            <a:r>
              <a:rPr lang="pl-PL" dirty="0" err="1">
                <a:ln w="0"/>
                <a:solidFill>
                  <a:schemeClr val="bg1"/>
                </a:solidFill>
                <a:cs typeface="Times New Roman" pitchFamily="18" charset="0"/>
              </a:rPr>
              <a:t>Bennet</a:t>
            </a:r>
            <a:r>
              <a:rPr lang="pl-PL" dirty="0">
                <a:ln w="0"/>
                <a:solidFill>
                  <a:schemeClr val="bg1"/>
                </a:solidFill>
                <a:cs typeface="Times New Roman" pitchFamily="18" charset="0"/>
              </a:rPr>
              <a:t> </a:t>
            </a:r>
            <a:r>
              <a:rPr lang="pl-PL" dirty="0" err="1">
                <a:ln w="0"/>
                <a:solidFill>
                  <a:schemeClr val="bg1"/>
                </a:solidFill>
                <a:cs typeface="Times New Roman" pitchFamily="18" charset="0"/>
              </a:rPr>
              <a:t>Airshows</a:t>
            </a:r>
            <a:r>
              <a:rPr lang="pl-PL" dirty="0">
                <a:ln w="0"/>
                <a:solidFill>
                  <a:schemeClr val="bg1"/>
                </a:solidFill>
                <a:cs typeface="Times New Roman" pitchFamily="18" charset="0"/>
              </a:rPr>
              <a:t>. Pierwsi </a:t>
            </a:r>
            <a:br>
              <a:rPr lang="pl-PL" dirty="0">
                <a:ln w="0"/>
                <a:solidFill>
                  <a:schemeClr val="bg1"/>
                </a:solidFill>
                <a:cs typeface="Times New Roman" pitchFamily="18" charset="0"/>
              </a:rPr>
            </a:br>
            <a:r>
              <a:rPr lang="pl-PL" dirty="0">
                <a:ln w="0"/>
                <a:solidFill>
                  <a:schemeClr val="bg1"/>
                </a:solidFill>
                <a:cs typeface="Times New Roman" pitchFamily="18" charset="0"/>
              </a:rPr>
              <a:t>na miejscu byli pirotechnicy pracujący na pokazie lotniczym, a następnie lotniskowa straż pożarna. Pozostali członkowie zespołu Paula </a:t>
            </a:r>
            <a:r>
              <a:rPr lang="pl-PL" dirty="0" err="1">
                <a:ln w="0"/>
                <a:solidFill>
                  <a:schemeClr val="bg1"/>
                </a:solidFill>
                <a:cs typeface="Times New Roman" pitchFamily="18" charset="0"/>
              </a:rPr>
              <a:t>Benneta</a:t>
            </a:r>
            <a:r>
              <a:rPr lang="pl-PL" dirty="0">
                <a:ln w="0"/>
                <a:solidFill>
                  <a:schemeClr val="bg1"/>
                </a:solidFill>
                <a:cs typeface="Times New Roman" pitchFamily="18" charset="0"/>
              </a:rPr>
              <a:t> latali dookoła, musieli pozostać </a:t>
            </a:r>
            <a:br>
              <a:rPr lang="pl-PL" dirty="0">
                <a:ln w="0"/>
                <a:solidFill>
                  <a:schemeClr val="bg1"/>
                </a:solidFill>
                <a:cs typeface="Times New Roman" pitchFamily="18" charset="0"/>
              </a:rPr>
            </a:br>
            <a:r>
              <a:rPr lang="pl-PL" dirty="0">
                <a:ln w="0"/>
                <a:solidFill>
                  <a:schemeClr val="bg1"/>
                </a:solidFill>
                <a:cs typeface="Times New Roman" pitchFamily="18" charset="0"/>
              </a:rPr>
              <a:t>w powietrzu, ponieważ nie byli pewni, czy lądowanie jest bezpieczne. Według ustaleń portalu 7news, pilot jest "dobrze znaną i szanowaną postacią w branży". </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3" name="Obraz 2">
            <a:extLst>
              <a:ext uri="{FF2B5EF4-FFF2-40B4-BE49-F238E27FC236}">
                <a16:creationId xmlns:a16="http://schemas.microsoft.com/office/drawing/2014/main" id="{24384292-C297-454D-A344-295D6DD9A399}"/>
              </a:ext>
            </a:extLst>
          </p:cNvPr>
          <p:cNvPicPr>
            <a:picLocks noChangeAspect="1"/>
          </p:cNvPicPr>
          <p:nvPr/>
        </p:nvPicPr>
        <p:blipFill>
          <a:blip r:embed="rId4"/>
          <a:stretch>
            <a:fillRect/>
          </a:stretch>
        </p:blipFill>
        <p:spPr>
          <a:xfrm>
            <a:off x="2857526" y="4360834"/>
            <a:ext cx="2706477" cy="1800000"/>
          </a:xfrm>
          <a:prstGeom prst="rect">
            <a:avLst/>
          </a:prstGeom>
        </p:spPr>
      </p:pic>
      <p:pic>
        <p:nvPicPr>
          <p:cNvPr id="7" name="Obraz 6">
            <a:extLst>
              <a:ext uri="{FF2B5EF4-FFF2-40B4-BE49-F238E27FC236}">
                <a16:creationId xmlns:a16="http://schemas.microsoft.com/office/drawing/2014/main" id="{30F7DE31-B203-4D1D-9D21-5E4469F6C19D}"/>
              </a:ext>
            </a:extLst>
          </p:cNvPr>
          <p:cNvPicPr>
            <a:picLocks noChangeAspect="1"/>
          </p:cNvPicPr>
          <p:nvPr/>
        </p:nvPicPr>
        <p:blipFill>
          <a:blip r:embed="rId5"/>
          <a:stretch>
            <a:fillRect/>
          </a:stretch>
        </p:blipFill>
        <p:spPr>
          <a:xfrm>
            <a:off x="8964597" y="4728288"/>
            <a:ext cx="2875135" cy="1620000"/>
          </a:xfrm>
          <a:prstGeom prst="rect">
            <a:avLst/>
          </a:prstGeom>
        </p:spPr>
      </p:pic>
      <p:pic>
        <p:nvPicPr>
          <p:cNvPr id="6" name="Obraz 5">
            <a:extLst>
              <a:ext uri="{FF2B5EF4-FFF2-40B4-BE49-F238E27FC236}">
                <a16:creationId xmlns:a16="http://schemas.microsoft.com/office/drawing/2014/main" id="{79EC8589-AAF8-4459-9CC7-3D41CE6F7A92}"/>
              </a:ext>
            </a:extLst>
          </p:cNvPr>
          <p:cNvPicPr>
            <a:picLocks noChangeAspect="1"/>
          </p:cNvPicPr>
          <p:nvPr/>
        </p:nvPicPr>
        <p:blipFill>
          <a:blip r:embed="rId6"/>
          <a:stretch>
            <a:fillRect/>
          </a:stretch>
        </p:blipFill>
        <p:spPr>
          <a:xfrm>
            <a:off x="5671617" y="4476366"/>
            <a:ext cx="3183962" cy="1800000"/>
          </a:xfrm>
          <a:prstGeom prst="rect">
            <a:avLst/>
          </a:prstGeom>
        </p:spPr>
      </p:pic>
    </p:spTree>
    <p:extLst>
      <p:ext uri="{BB962C8B-B14F-4D97-AF65-F5344CB8AC3E}">
        <p14:creationId xmlns:p14="http://schemas.microsoft.com/office/powerpoint/2010/main" val="11153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500"/>
                                        <p:tgtEl>
                                          <p:spTgt spid="5">
                                            <p:txEl>
                                              <p:pRg st="4" end="4"/>
                                            </p:txEl>
                                          </p:spTgt>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4" presetClass="entr" presetSubtype="3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out)">
                                      <p:cBhvr>
                                        <p:cTn id="25" dur="500"/>
                                        <p:tgtEl>
                                          <p:spTgt spid="3"/>
                                        </p:tgtEl>
                                      </p:cBhvr>
                                    </p:animEffect>
                                  </p:childTnLst>
                                </p:cTn>
                              </p:par>
                              <p:par>
                                <p:cTn id="26" presetID="4" presetClass="entr" presetSubtype="32"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ou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28</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13788" y="4301"/>
            <a:ext cx="8731709" cy="4248000"/>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Podsumowanie</a:t>
            </a:r>
          </a:p>
          <a:p>
            <a:pPr algn="just">
              <a:lnSpc>
                <a:spcPct val="150000"/>
              </a:lnSpc>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Dane zebrane za 2024 r. pokazują, że liczba statków powietrznych biorących udział w dynamicznym pokazie lotniczym wyniosła </a:t>
            </a:r>
            <a:r>
              <a:rPr lang="pl-PL" b="1" i="1" dirty="0">
                <a:ln w="0"/>
                <a:solidFill>
                  <a:schemeClr val="bg1"/>
                </a:solidFill>
                <a:effectLst>
                  <a:outerShdw blurRad="38100" dist="38100" dir="2700000" algn="tl">
                    <a:srgbClr val="000000">
                      <a:alpha val="43137"/>
                    </a:srgbClr>
                  </a:outerShdw>
                </a:effectLst>
                <a:cs typeface="Times New Roman" pitchFamily="18" charset="0"/>
              </a:rPr>
              <a:t>514.</a:t>
            </a:r>
            <a:r>
              <a:rPr lang="pl-PL" dirty="0">
                <a:ln w="0"/>
                <a:solidFill>
                  <a:schemeClr val="bg1"/>
                </a:solidFill>
                <a:effectLst>
                  <a:outerShdw blurRad="38100" dist="38100" dir="2700000" algn="tl">
                    <a:srgbClr val="000000">
                      <a:alpha val="43137"/>
                    </a:srgbClr>
                  </a:outerShdw>
                </a:effectLst>
                <a:cs typeface="Times New Roman" pitchFamily="18" charset="0"/>
              </a:rPr>
              <a:t> Inspektorzy Urzędu Lotnictwa Cywilnego przeprowadzili </a:t>
            </a:r>
            <a:r>
              <a:rPr lang="pl-PL" b="1" i="1" dirty="0">
                <a:ln w="0"/>
                <a:solidFill>
                  <a:schemeClr val="bg1"/>
                </a:solidFill>
                <a:effectLst>
                  <a:outerShdw blurRad="38100" dist="38100" dir="2700000" algn="tl">
                    <a:srgbClr val="000000">
                      <a:alpha val="43137"/>
                    </a:srgbClr>
                  </a:outerShdw>
                </a:effectLst>
                <a:cs typeface="Times New Roman" pitchFamily="18" charset="0"/>
              </a:rPr>
              <a:t>8</a:t>
            </a:r>
            <a:r>
              <a:rPr lang="pl-PL" dirty="0">
                <a:ln w="0"/>
                <a:solidFill>
                  <a:schemeClr val="bg1"/>
                </a:solidFill>
                <a:effectLst>
                  <a:outerShdw blurRad="38100" dist="38100" dir="2700000" algn="tl">
                    <a:srgbClr val="000000">
                      <a:alpha val="43137"/>
                    </a:srgbClr>
                  </a:outerShdw>
                </a:effectLst>
                <a:cs typeface="Times New Roman" pitchFamily="18" charset="0"/>
              </a:rPr>
              <a:t> kontroli pokazów lotniczych i w żadnym przypadku nie zawieszono oraz nie przerwano pokazu lotniczego.</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 przyszłości planowane są kolejne warsztaty dotyczące pokazów lotniczych,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na które zapraszamy nie tylko organizatorów pokazów, ale także załogi lotnicze biorące udział w pokazach lotniczych, osoby funkcyjne, służby ochrony i inne zainteresowane osoby. Szkolenia odbywają się przed rozpoczęciem sezonu pokazów lotniczych na przełomie marca/kwietnia. Szczegóły dotyczące wydarzeń, w tym terminy i zasady uczestnictwa,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są udostępniane na stronie internetowej ULC. Zachęcamy do wspólnego pogłębiania wiedzy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i umiejętności w zakresie bezpiecznego prowadzania pokazów lotniczych.</a:t>
            </a:r>
          </a:p>
          <a:p>
            <a:pPr algn="just">
              <a:lnSpc>
                <a:spcPct val="150000"/>
              </a:lnSpc>
            </a:pPr>
            <a:r>
              <a:rPr lang="pl-PL"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	</a:t>
            </a:r>
          </a:p>
        </p:txBody>
      </p:sp>
      <p:pic>
        <p:nvPicPr>
          <p:cNvPr id="3" name="Obraz 2">
            <a:extLst>
              <a:ext uri="{FF2B5EF4-FFF2-40B4-BE49-F238E27FC236}">
                <a16:creationId xmlns:a16="http://schemas.microsoft.com/office/drawing/2014/main" id="{56E64EDB-A86C-439C-B3B4-B55752894634}"/>
              </a:ext>
            </a:extLst>
          </p:cNvPr>
          <p:cNvPicPr>
            <a:picLocks noChangeAspect="1"/>
          </p:cNvPicPr>
          <p:nvPr/>
        </p:nvPicPr>
        <p:blipFill>
          <a:blip r:embed="rId4"/>
          <a:stretch>
            <a:fillRect/>
          </a:stretch>
        </p:blipFill>
        <p:spPr>
          <a:xfrm>
            <a:off x="5013806" y="4168644"/>
            <a:ext cx="4164406" cy="2340000"/>
          </a:xfrm>
          <a:prstGeom prst="rect">
            <a:avLst/>
          </a:prstGeom>
        </p:spPr>
      </p:pic>
    </p:spTree>
    <p:extLst>
      <p:ext uri="{BB962C8B-B14F-4D97-AF65-F5344CB8AC3E}">
        <p14:creationId xmlns:p14="http://schemas.microsoft.com/office/powerpoint/2010/main" val="26820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up)">
                                      <p:cBhvr>
                                        <p:cTn id="15" dur="500"/>
                                        <p:tgtEl>
                                          <p:spTgt spid="8">
                                            <p:txEl>
                                              <p:pRg st="4" end="4"/>
                                            </p:txEl>
                                          </p:spTgt>
                                        </p:tgtEl>
                                      </p:cBhvr>
                                    </p:animEffect>
                                  </p:childTnLst>
                                </p:cTn>
                              </p:par>
                              <p:par>
                                <p:cTn id="16" presetID="4" presetClass="entr" presetSubtype="3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ou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03</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2976465" y="14353"/>
            <a:ext cx="8892074" cy="1723549"/>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Wstęp</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Pokazy lotnicze są wydarzeniem przyciągającym wielu pasjonatów lotnictwa, a także osoby z nim niezwiązane. Najwięcej pokazów organizowanych jest, głównie w sezonie wakacyjnym. Z uwagi na bezpieczeństwo publiczności i pilotów pokazy lotnicze muszą odbywać się zgodnie z określonymi przepisami, które przybliża niniejsza  prezentacja. </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3" name="Obraz 2">
            <a:extLst>
              <a:ext uri="{FF2B5EF4-FFF2-40B4-BE49-F238E27FC236}">
                <a16:creationId xmlns:a16="http://schemas.microsoft.com/office/drawing/2014/main" id="{AA8F8821-11AA-499A-8DC7-74E2AA6C44CA}"/>
              </a:ext>
            </a:extLst>
          </p:cNvPr>
          <p:cNvPicPr>
            <a:picLocks noChangeAspect="1"/>
          </p:cNvPicPr>
          <p:nvPr/>
        </p:nvPicPr>
        <p:blipFill>
          <a:blip r:embed="rId4"/>
          <a:stretch>
            <a:fillRect/>
          </a:stretch>
        </p:blipFill>
        <p:spPr>
          <a:xfrm>
            <a:off x="4182502" y="2007663"/>
            <a:ext cx="6480000" cy="4320000"/>
          </a:xfrm>
          <a:prstGeom prst="rect">
            <a:avLst/>
          </a:prstGeom>
        </p:spPr>
      </p:pic>
    </p:spTree>
    <p:extLst>
      <p:ext uri="{BB962C8B-B14F-4D97-AF65-F5344CB8AC3E}">
        <p14:creationId xmlns:p14="http://schemas.microsoft.com/office/powerpoint/2010/main" val="34432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28</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2932386" y="4301"/>
            <a:ext cx="8813111" cy="3677930"/>
          </a:xfrm>
          <a:prstGeom prst="rect">
            <a:avLst/>
          </a:prstGeom>
          <a:noFill/>
          <a:effectLst/>
        </p:spPr>
        <p:txBody>
          <a:bodyPr wrap="square" rtlCol="0">
            <a:spAutoFit/>
          </a:bodyPr>
          <a:lstStyle/>
          <a:p>
            <a:pPr algn="just">
              <a:lnSpc>
                <a:spcPct val="150000"/>
              </a:lnSpc>
            </a:pPr>
            <a:r>
              <a:rPr lang="pl-PL" sz="2400" b="1" dirty="0">
                <a:ln w="0"/>
                <a:solidFill>
                  <a:schemeClr val="bg1"/>
                </a:solidFill>
                <a:effectLst>
                  <a:outerShdw blurRad="38100" dist="38100" dir="2700000" algn="tl">
                    <a:srgbClr val="000000">
                      <a:alpha val="43137"/>
                    </a:srgbClr>
                  </a:outerShdw>
                </a:effectLst>
                <a:cs typeface="Times New Roman" pitchFamily="18" charset="0"/>
              </a:rPr>
              <a:t>Podsumowanie</a:t>
            </a:r>
          </a:p>
          <a:p>
            <a:pPr algn="just">
              <a:lnSpc>
                <a:spcPct val="150000"/>
              </a:lnSpc>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ctr"/>
            <a:r>
              <a:rPr lang="pl-PL" sz="2000" dirty="0">
                <a:ln w="0"/>
                <a:solidFill>
                  <a:schemeClr val="bg1"/>
                </a:solidFill>
                <a:effectLst>
                  <a:outerShdw blurRad="38100" dist="38100" dir="2700000" algn="tl">
                    <a:srgbClr val="000000">
                      <a:alpha val="43137"/>
                    </a:srgbClr>
                  </a:outerShdw>
                </a:effectLst>
                <a:cs typeface="Times New Roman" pitchFamily="18" charset="0"/>
              </a:rPr>
              <a:t>Link do strony internetowej ULC zawierającej prezentacje z warsztatów w latach 2021 – 2024.</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ctr">
              <a:lnSpc>
                <a:spcPct val="150000"/>
              </a:lnSpc>
            </a:pPr>
            <a:r>
              <a:rPr lang="pl-PL" sz="2800" b="1" i="1" dirty="0">
                <a:solidFill>
                  <a:schemeClr val="bg1"/>
                </a:solidFill>
              </a:rPr>
              <a:t>Warsztaty poświęcone organizacji pokazów lotniczych</a:t>
            </a:r>
            <a:endParaRPr lang="pl-PL" sz="2800" b="1" i="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a:p>
            <a:pPr algn="just">
              <a:lnSpc>
                <a:spcPct val="150000"/>
              </a:lnSpc>
            </a:pPr>
            <a:endParaRPr lang="pl-PL" sz="2800"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endParaRPr>
          </a:p>
          <a:p>
            <a:pPr algn="just"/>
            <a:r>
              <a:rPr lang="pl-PL" sz="2000" dirty="0">
                <a:ln w="0"/>
                <a:solidFill>
                  <a:schemeClr val="bg1"/>
                </a:solidFill>
                <a:effectLst>
                  <a:outerShdw blurRad="38100" dist="38100" dir="2700000" algn="tl">
                    <a:srgbClr val="000000">
                      <a:alpha val="43137"/>
                    </a:srgbClr>
                  </a:outerShdw>
                </a:effectLst>
                <a:cs typeface="Times New Roman" pitchFamily="18" charset="0"/>
              </a:rPr>
              <a:t>https://ulc.gov.pl/zarzadzanie-bezpieczenstwem/pokazy-lotnicze-i-loty-akrobacyjne/pokazy-lotnicze/warsztaty-i-grupy-robocze</a:t>
            </a:r>
            <a:r>
              <a:rPr lang="pl-PL" sz="2800"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	</a:t>
            </a:r>
          </a:p>
        </p:txBody>
      </p:sp>
      <p:pic>
        <p:nvPicPr>
          <p:cNvPr id="9" name="Obraz 8">
            <a:extLst>
              <a:ext uri="{FF2B5EF4-FFF2-40B4-BE49-F238E27FC236}">
                <a16:creationId xmlns:a16="http://schemas.microsoft.com/office/drawing/2014/main" id="{8574A3A4-9356-4EEB-9294-D0B64FC66ECA}"/>
              </a:ext>
            </a:extLst>
          </p:cNvPr>
          <p:cNvPicPr>
            <a:picLocks noChangeAspect="1"/>
          </p:cNvPicPr>
          <p:nvPr/>
        </p:nvPicPr>
        <p:blipFill>
          <a:blip r:embed="rId4"/>
          <a:stretch>
            <a:fillRect/>
          </a:stretch>
        </p:blipFill>
        <p:spPr>
          <a:xfrm>
            <a:off x="3929228" y="4752864"/>
            <a:ext cx="6819426" cy="1080000"/>
          </a:xfrm>
          <a:prstGeom prst="rect">
            <a:avLst/>
          </a:prstGeom>
        </p:spPr>
      </p:pic>
    </p:spTree>
    <p:extLst>
      <p:ext uri="{BB962C8B-B14F-4D97-AF65-F5344CB8AC3E}">
        <p14:creationId xmlns:p14="http://schemas.microsoft.com/office/powerpoint/2010/main" val="37820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up)">
                                      <p:cBhvr>
                                        <p:cTn id="15" dur="500"/>
                                        <p:tgtEl>
                                          <p:spTgt spid="8">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wipe(up)">
                                      <p:cBhvr>
                                        <p:cTn id="19" dur="500"/>
                                        <p:tgtEl>
                                          <p:spTgt spid="8">
                                            <p:txEl>
                                              <p:pRg st="6" end="6"/>
                                            </p:txEl>
                                          </p:spTgt>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29</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2889263" y="39567"/>
            <a:ext cx="8888022" cy="6340197"/>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Bibliografia</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mj-lt"/>
              <a:buAutoNum type="arabicPeriod"/>
            </a:pPr>
            <a:r>
              <a:rPr lang="pl-PL" dirty="0">
                <a:ln w="0"/>
                <a:solidFill>
                  <a:schemeClr val="bg1"/>
                </a:solidFill>
                <a:cs typeface="Times New Roman" pitchFamily="18" charset="0"/>
              </a:rPr>
              <a:t>Akty  normatywne:</a:t>
            </a:r>
          </a:p>
          <a:p>
            <a:pPr marL="342900" indent="-342900" algn="just">
              <a:buFont typeface="+mj-lt"/>
              <a:buAutoNum type="arabicPeriod"/>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dirty="0">
                <a:ln w="0"/>
                <a:solidFill>
                  <a:schemeClr val="bg1"/>
                </a:solidFill>
                <a:cs typeface="Times New Roman" pitchFamily="18" charset="0"/>
              </a:rPr>
              <a:t>Ustawa z dnia 3 lipca 2002 – </a:t>
            </a:r>
            <a:r>
              <a:rPr lang="pl-PL" i="1" dirty="0">
                <a:ln w="0"/>
                <a:solidFill>
                  <a:schemeClr val="bg1"/>
                </a:solidFill>
                <a:cs typeface="Times New Roman" pitchFamily="18" charset="0"/>
              </a:rPr>
              <a:t>Prawo Lotnicze </a:t>
            </a:r>
            <a:r>
              <a:rPr lang="pl-PL" dirty="0">
                <a:ln w="0"/>
                <a:solidFill>
                  <a:schemeClr val="bg1"/>
                </a:solidFill>
                <a:cs typeface="Times New Roman" pitchFamily="18" charset="0"/>
              </a:rPr>
              <a:t>(Dz. U. z 2023 r. poz. 2110, z 2024 r. </a:t>
            </a:r>
            <a:br>
              <a:rPr lang="pl-PL" dirty="0">
                <a:ln w="0"/>
                <a:solidFill>
                  <a:schemeClr val="bg1"/>
                </a:solidFill>
                <a:cs typeface="Times New Roman" pitchFamily="18" charset="0"/>
              </a:rPr>
            </a:br>
            <a:r>
              <a:rPr lang="pl-PL" dirty="0">
                <a:ln w="0"/>
                <a:solidFill>
                  <a:schemeClr val="bg1"/>
                </a:solidFill>
                <a:cs typeface="Times New Roman" pitchFamily="18" charset="0"/>
              </a:rPr>
              <a:t>poz. 731, 1222);</a:t>
            </a:r>
          </a:p>
          <a:p>
            <a:pPr marL="342900" indent="-342900" algn="just">
              <a:buFont typeface="Wingdings" panose="05000000000000000000" pitchFamily="2" charset="2"/>
              <a:buChar char="Q"/>
            </a:pPr>
            <a:r>
              <a:rPr lang="pl-PL" dirty="0">
                <a:ln w="0"/>
                <a:solidFill>
                  <a:schemeClr val="bg1"/>
                </a:solidFill>
                <a:cs typeface="Times New Roman" pitchFamily="18" charset="0"/>
              </a:rPr>
              <a:t>Rozporządzenia Ministra Transportu, Budownictwa i Gospodarki Morskiej z dnia </a:t>
            </a:r>
            <a:br>
              <a:rPr lang="pl-PL" dirty="0">
                <a:ln w="0"/>
                <a:solidFill>
                  <a:schemeClr val="bg1"/>
                </a:solidFill>
                <a:cs typeface="Times New Roman" pitchFamily="18" charset="0"/>
              </a:rPr>
            </a:br>
            <a:r>
              <a:rPr lang="pl-PL" dirty="0">
                <a:ln w="0"/>
                <a:solidFill>
                  <a:schemeClr val="bg1"/>
                </a:solidFill>
                <a:cs typeface="Times New Roman" pitchFamily="18" charset="0"/>
              </a:rPr>
              <a:t>16 maja 2013 r. – </a:t>
            </a:r>
            <a:r>
              <a:rPr lang="pl-PL" i="1" dirty="0">
                <a:ln w="0"/>
                <a:solidFill>
                  <a:schemeClr val="bg1"/>
                </a:solidFill>
                <a:cs typeface="Times New Roman" pitchFamily="18" charset="0"/>
              </a:rPr>
              <a:t>w sprawie lotów próbnych i akrobacyjnych oraz pokazów lotniczych </a:t>
            </a:r>
            <a:r>
              <a:rPr lang="pl-PL" dirty="0">
                <a:ln w="0"/>
                <a:solidFill>
                  <a:schemeClr val="bg1"/>
                </a:solidFill>
                <a:cs typeface="Times New Roman" pitchFamily="18" charset="0"/>
              </a:rPr>
              <a:t>(Dz. U. z 2022 r. poz. 786);</a:t>
            </a:r>
          </a:p>
          <a:p>
            <a:pPr marL="342900" indent="-342900" algn="just">
              <a:buFont typeface="Wingdings" panose="05000000000000000000" pitchFamily="2" charset="2"/>
              <a:buChar char="Q"/>
            </a:pPr>
            <a:r>
              <a:rPr lang="pl-PL" dirty="0">
                <a:ln w="0"/>
                <a:solidFill>
                  <a:schemeClr val="bg1"/>
                </a:solidFill>
                <a:cs typeface="Times New Roman" pitchFamily="18" charset="0"/>
              </a:rPr>
              <a:t>Ustawa z dnia 20 marca 2009 r. – </a:t>
            </a:r>
            <a:r>
              <a:rPr lang="pl-PL" i="1" dirty="0">
                <a:ln w="0"/>
                <a:solidFill>
                  <a:schemeClr val="bg1"/>
                </a:solidFill>
                <a:cs typeface="Times New Roman" pitchFamily="18" charset="0"/>
              </a:rPr>
              <a:t>o bezpieczeństwie imprez masowych </a:t>
            </a:r>
            <a:r>
              <a:rPr lang="pl-PL" dirty="0">
                <a:ln w="0"/>
                <a:solidFill>
                  <a:schemeClr val="bg1"/>
                </a:solidFill>
                <a:cs typeface="Times New Roman" pitchFamily="18" charset="0"/>
              </a:rPr>
              <a:t>(Dz.U. z 2023 r. poz. 616).</a:t>
            </a:r>
          </a:p>
          <a:p>
            <a:pPr algn="just"/>
            <a:endParaRPr lang="pl-PL" sz="1000" dirty="0">
              <a:ln w="0"/>
              <a:solidFill>
                <a:schemeClr val="bg1"/>
              </a:solidFill>
              <a:cs typeface="Times New Roman" pitchFamily="18" charset="0"/>
            </a:endParaRPr>
          </a:p>
          <a:p>
            <a:pPr marL="342900" indent="-342900" algn="just">
              <a:buClr>
                <a:schemeClr val="bg1"/>
              </a:buClr>
              <a:buFont typeface="+mj-lt"/>
              <a:buAutoNum type="arabicPeriod" startAt="2"/>
            </a:pPr>
            <a:r>
              <a:rPr lang="pl-PL" dirty="0">
                <a:ln w="0"/>
                <a:solidFill>
                  <a:schemeClr val="bg1"/>
                </a:solidFill>
                <a:cs typeface="Times New Roman" pitchFamily="18" charset="0"/>
              </a:rPr>
              <a:t>Strony Web:</a:t>
            </a:r>
          </a:p>
          <a:p>
            <a:pPr marL="342900" indent="-342900" algn="just">
              <a:buClr>
                <a:schemeClr val="bg1"/>
              </a:buClr>
              <a:buFont typeface="+mj-lt"/>
              <a:buAutoNum type="arabicPeriod" startAt="2"/>
            </a:pPr>
            <a:endParaRPr lang="pl-PL" sz="1000" dirty="0">
              <a:ln w="0"/>
              <a:solidFill>
                <a:schemeClr val="bg1"/>
              </a:solidFill>
              <a:cs typeface="Times New Roman" pitchFamily="18" charset="0"/>
            </a:endParaRPr>
          </a:p>
          <a:p>
            <a:pPr marL="342900" indent="-342900" algn="just">
              <a:buFont typeface="Wingdings" panose="05000000000000000000" pitchFamily="2" charset="2"/>
              <a:buChar char="Q"/>
            </a:pPr>
            <a:r>
              <a:rPr lang="pl-PL" dirty="0">
                <a:ln w="0"/>
                <a:solidFill>
                  <a:schemeClr val="bg1"/>
                </a:solidFill>
                <a:cs typeface="Times New Roman" pitchFamily="18" charset="0"/>
                <a:hlinkClick r:id="rId4"/>
              </a:rPr>
              <a:t>https://www.flickr.com/photos/128795133@N05/25869380880/</a:t>
            </a:r>
            <a:r>
              <a:rPr lang="pl-PL" dirty="0">
                <a:ln w="0"/>
                <a:solidFill>
                  <a:schemeClr val="bg1"/>
                </a:solidFill>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cs typeface="Times New Roman" pitchFamily="18" charset="0"/>
                <a:hlinkClick r:id="rId5"/>
              </a:rPr>
              <a:t>https://spottedlublin.pl/pokazy-lotnicze-radom-air-show-2023-ceny-biletow-ile-kosztuja-gdzie-kupic/</a:t>
            </a:r>
            <a:r>
              <a:rPr lang="pl-PL" dirty="0">
                <a:ln w="0"/>
                <a:solidFill>
                  <a:schemeClr val="bg1"/>
                </a:solidFill>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cs typeface="Times New Roman" pitchFamily="18" charset="0"/>
                <a:hlinkClick r:id="rId6"/>
              </a:rPr>
              <a:t>https://segelfliegengrundausbildung.de/index.php/theoretische-spl-ausbildung/1-luftrecht</a:t>
            </a:r>
            <a:r>
              <a:rPr lang="pl-PL" dirty="0">
                <a:ln w="0"/>
                <a:solidFill>
                  <a:schemeClr val="bg1"/>
                </a:solidFill>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7">
                  <a:extLst>
                    <a:ext uri="{A12FA001-AC4F-418D-AE19-62706E023703}">
                      <ahyp:hlinkClr xmlns:ahyp="http://schemas.microsoft.com/office/drawing/2018/hyperlinkcolor" val="tx"/>
                    </a:ext>
                  </a:extLst>
                </a:hlinkClick>
              </a:rPr>
              <a:t>https://www.standaard.be/cnt/dmf20220704_97607260</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8"/>
              </a:rPr>
              <a:t>https://www.ladepeche.fr/article/2016/09/25/2425900-les-magiciens-du-ciel.html</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9"/>
              </a:rPr>
              <a:t>https://live.warthunder.com/post/909955/en/</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10"/>
              </a:rPr>
              <a:t>https://www.flickr.com/photos/152960885@N07/52253542425</a:t>
            </a:r>
            <a:r>
              <a:rPr lang="pl-PL" dirty="0">
                <a:ln w="0"/>
                <a:solidFill>
                  <a:schemeClr val="bg1"/>
                </a:solidFill>
                <a:latin typeface="Avenir Light" panose="020B0402020203020204" pitchFamily="34" charset="0"/>
                <a:cs typeface="Times New Roman" pitchFamily="18" charset="0"/>
              </a:rPr>
              <a:t>, pobrano 28.11.2024.;</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spTree>
    <p:extLst>
      <p:ext uri="{BB962C8B-B14F-4D97-AF65-F5344CB8AC3E}">
        <p14:creationId xmlns:p14="http://schemas.microsoft.com/office/powerpoint/2010/main" val="20760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500"/>
                                        <p:tgtEl>
                                          <p:spTgt spid="5">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up)">
                                      <p:cBhvr>
                                        <p:cTn id="19" dur="500"/>
                                        <p:tgtEl>
                                          <p:spTgt spid="5">
                                            <p:txEl>
                                              <p:pRg st="5" end="5"/>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wipe(up)">
                                      <p:cBhvr>
                                        <p:cTn id="23" dur="500"/>
                                        <p:tgtEl>
                                          <p:spTgt spid="5">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500"/>
                                        <p:tgtEl>
                                          <p:spTgt spid="5">
                                            <p:txEl>
                                              <p:pRg st="8" end="8"/>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wipe(left)">
                                      <p:cBhvr>
                                        <p:cTn id="31" dur="500"/>
                                        <p:tgtEl>
                                          <p:spTgt spid="5">
                                            <p:txEl>
                                              <p:pRg st="10" end="10"/>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wipe(up)">
                                      <p:cBhvr>
                                        <p:cTn id="35" dur="500"/>
                                        <p:tgtEl>
                                          <p:spTgt spid="5">
                                            <p:txEl>
                                              <p:pRg st="11" end="11"/>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wipe(up)">
                                      <p:cBhvr>
                                        <p:cTn id="39" dur="500"/>
                                        <p:tgtEl>
                                          <p:spTgt spid="5">
                                            <p:txEl>
                                              <p:pRg st="12" end="12"/>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wipe(up)">
                                      <p:cBhvr>
                                        <p:cTn id="43" dur="500"/>
                                        <p:tgtEl>
                                          <p:spTgt spid="5">
                                            <p:txEl>
                                              <p:pRg st="13" end="13"/>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wipe(up)">
                                      <p:cBhvr>
                                        <p:cTn id="47" dur="500"/>
                                        <p:tgtEl>
                                          <p:spTgt spid="5">
                                            <p:txEl>
                                              <p:pRg st="14" end="14"/>
                                            </p:txEl>
                                          </p:spTgt>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5">
                                            <p:txEl>
                                              <p:pRg st="15" end="15"/>
                                            </p:txEl>
                                          </p:spTgt>
                                        </p:tgtEl>
                                        <p:attrNameLst>
                                          <p:attrName>style.visibility</p:attrName>
                                        </p:attrNameLst>
                                      </p:cBhvr>
                                      <p:to>
                                        <p:strVal val="visible"/>
                                      </p:to>
                                    </p:set>
                                    <p:animEffect transition="in" filter="wipe(up)">
                                      <p:cBhvr>
                                        <p:cTn id="51" dur="500"/>
                                        <p:tgtEl>
                                          <p:spTgt spid="5">
                                            <p:txEl>
                                              <p:pRg st="15" end="15"/>
                                            </p:txEl>
                                          </p:spTgt>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animEffect transition="in" filter="wipe(up)">
                                      <p:cBhvr>
                                        <p:cTn id="55"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30</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6" name="pole tekstowe 5">
            <a:extLst>
              <a:ext uri="{FF2B5EF4-FFF2-40B4-BE49-F238E27FC236}">
                <a16:creationId xmlns:a16="http://schemas.microsoft.com/office/drawing/2014/main" id="{360FE104-9280-46E7-B111-6A7E4EFE6F01}"/>
              </a:ext>
            </a:extLst>
          </p:cNvPr>
          <p:cNvSpPr txBox="1"/>
          <p:nvPr/>
        </p:nvSpPr>
        <p:spPr>
          <a:xfrm>
            <a:off x="2879835" y="-1359"/>
            <a:ext cx="8888022" cy="6294031"/>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Bibliografia</a:t>
            </a:r>
          </a:p>
          <a:p>
            <a:pPr algn="just">
              <a:lnSpc>
                <a:spcPct val="150000"/>
              </a:lnSpc>
            </a:pPr>
            <a:endParaRPr lang="pl-PL" sz="1000" dirty="0">
              <a:ln w="0"/>
              <a:solidFill>
                <a:schemeClr val="bg1"/>
              </a:solidFill>
              <a:latin typeface="Avenir Light" panose="020B0402020203020204" pitchFamily="34" charset="0"/>
              <a:cs typeface="Times New Roman" pitchFamily="18" charset="0"/>
            </a:endParaRPr>
          </a:p>
          <a:p>
            <a:pPr marL="342900" indent="-342900" algn="just">
              <a:buClr>
                <a:schemeClr val="bg1"/>
              </a:buClr>
              <a:buFont typeface="+mj-lt"/>
              <a:buAutoNum type="arabicPeriod" startAt="2"/>
            </a:pPr>
            <a:r>
              <a:rPr lang="pl-PL" dirty="0">
                <a:ln w="0"/>
                <a:solidFill>
                  <a:schemeClr val="bg1"/>
                </a:solidFill>
                <a:latin typeface="Avenir Light" panose="020B0402020203020204" pitchFamily="34" charset="0"/>
                <a:cs typeface="Times New Roman" pitchFamily="18" charset="0"/>
              </a:rPr>
              <a:t>Strony Web:</a:t>
            </a:r>
          </a:p>
          <a:p>
            <a:pPr marL="342900" indent="-342900" algn="just">
              <a:buClr>
                <a:schemeClr val="bg1"/>
              </a:buClr>
              <a:buFont typeface="+mj-lt"/>
              <a:buAutoNum type="arabicPeriod" startAt="2"/>
            </a:pPr>
            <a:endParaRPr lang="pl-PL" sz="1000" dirty="0">
              <a:ln w="0"/>
              <a:solidFill>
                <a:schemeClr val="bg1"/>
              </a:solidFill>
              <a:latin typeface="Avenir Light" panose="020B0402020203020204" pitchFamily="34" charset="0"/>
              <a:cs typeface="Times New Roman" pitchFamily="18" charset="0"/>
            </a:endParaRP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4"/>
              </a:rPr>
              <a:t>https://pixabay.com/photos/pilate-pc-9-aerobatic-team-croatia-7473193/</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5"/>
              </a:rPr>
              <a:t>https://www.scuolazoo.com/info-studenti/riassunto-2-giugno-1946-storia-spiegazione-facile-scuola</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6"/>
              </a:rPr>
              <a:t>https://forcaaerea.com.br/a-usaf-certifica-os-m-346-poloneses/</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7"/>
              </a:rPr>
              <a:t>https://jmqmil.sina.cn/ifeng/doc-ifymuukv1553949.d.html?vt=4</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rPr>
              <a:t>https://www.hesja.pl/zdjecie,48793.html, pobrano 28.11.2024 r.,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8"/>
              </a:rPr>
              <a:t>https://airshowdisplay.fr/airshow/skrzyda-nad-kazimierzem-ailes-sur-kazimierz-2024</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9"/>
              </a:rPr>
              <a:t>https://www.flickr.com/photos/94826665@N02/9063947791/</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10"/>
              </a:rPr>
              <a:t>https://www.defense.gouv.fr/air/actualites/lequipe-voltige-presente-larrivee-du-tour-france</a:t>
            </a:r>
            <a:r>
              <a:rPr lang="pl-PL" dirty="0">
                <a:ln w="0"/>
                <a:solidFill>
                  <a:schemeClr val="bg1"/>
                </a:solidFill>
                <a:latin typeface="Avenir Light" panose="020B0402020203020204" pitchFamily="34" charset="0"/>
                <a:cs typeface="Times New Roman" pitchFamily="18" charset="0"/>
              </a:rPr>
              <a:t>,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rPr>
              <a:t>https://www.toponline.ch/news/detail/news/zueri-faescht-2023-will-klimaneutrale-flugshow-00192111/, pobrano 28.11.2024 r.;</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hlinkClick r:id="rId11"/>
              </a:rPr>
              <a:t>https://www.tvp.info/79271973/major-robert-jel-nie-katapultowal-sie-kim-byl-pilot-ktory-zginal-w-gdyni</a:t>
            </a:r>
            <a:r>
              <a:rPr lang="pl-PL" dirty="0">
                <a:ln w="0"/>
                <a:solidFill>
                  <a:schemeClr val="bg1"/>
                </a:solidFill>
                <a:latin typeface="Avenir Light" panose="020B0402020203020204" pitchFamily="34" charset="0"/>
                <a:cs typeface="Times New Roman" pitchFamily="18" charset="0"/>
              </a:rPr>
              <a:t>, pobrano 11.04.2025 r. </a:t>
            </a:r>
          </a:p>
          <a:p>
            <a:pPr marL="342900" indent="-342900" algn="just">
              <a:buFont typeface="Wingdings" panose="05000000000000000000" pitchFamily="2" charset="2"/>
              <a:buChar char="Q"/>
            </a:pPr>
            <a:r>
              <a:rPr lang="pl-PL" dirty="0">
                <a:ln w="0"/>
                <a:solidFill>
                  <a:schemeClr val="bg1"/>
                </a:solidFill>
                <a:latin typeface="Avenir Light" panose="020B0402020203020204" pitchFamily="34" charset="0"/>
                <a:cs typeface="Times New Roman" pitchFamily="18" charset="0"/>
              </a:rPr>
              <a:t>https://www.money.pl/gospodarka/minal-miesiac-od-katastrofy-bielika-w-gdyni-samoloty-znowu-w-powietrzu-7062172574579584a.html, pobrano 11.04.2025 r.;</a:t>
            </a:r>
          </a:p>
        </p:txBody>
      </p:sp>
    </p:spTree>
    <p:extLst>
      <p:ext uri="{BB962C8B-B14F-4D97-AF65-F5344CB8AC3E}">
        <p14:creationId xmlns:p14="http://schemas.microsoft.com/office/powerpoint/2010/main" val="30732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left)">
                                      <p:cBhvr>
                                        <p:cTn id="11" dur="500"/>
                                        <p:tgtEl>
                                          <p:spTgt spid="6">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up)">
                                      <p:cBhvr>
                                        <p:cTn id="15" dur="500"/>
                                        <p:tgtEl>
                                          <p:spTgt spid="6">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up)">
                                      <p:cBhvr>
                                        <p:cTn id="19" dur="500"/>
                                        <p:tgtEl>
                                          <p:spTgt spid="6">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wipe(left)">
                                      <p:cBhvr>
                                        <p:cTn id="23" dur="500"/>
                                        <p:tgtEl>
                                          <p:spTgt spid="6">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wipe(left)">
                                      <p:cBhvr>
                                        <p:cTn id="27" dur="500"/>
                                        <p:tgtEl>
                                          <p:spTgt spid="6">
                                            <p:txEl>
                                              <p:pRg st="7" end="7"/>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left)">
                                      <p:cBhvr>
                                        <p:cTn id="31" dur="500"/>
                                        <p:tgtEl>
                                          <p:spTgt spid="6">
                                            <p:txEl>
                                              <p:pRg st="8" end="8"/>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wipe(up)">
                                      <p:cBhvr>
                                        <p:cTn id="35" dur="500"/>
                                        <p:tgtEl>
                                          <p:spTgt spid="6">
                                            <p:txEl>
                                              <p:pRg st="9" end="9"/>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wipe(left)">
                                      <p:cBhvr>
                                        <p:cTn id="39" dur="500"/>
                                        <p:tgtEl>
                                          <p:spTgt spid="6">
                                            <p:txEl>
                                              <p:pRg st="10" end="10"/>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wipe(up)">
                                      <p:cBhvr>
                                        <p:cTn id="43" dur="500"/>
                                        <p:tgtEl>
                                          <p:spTgt spid="6">
                                            <p:txEl>
                                              <p:pRg st="11" end="11"/>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wipe(up)">
                                      <p:cBhvr>
                                        <p:cTn id="47" dur="500"/>
                                        <p:tgtEl>
                                          <p:spTgt spid="6">
                                            <p:txEl>
                                              <p:pRg st="12" end="12"/>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animEffect transition="in" filter="wipe(left)">
                                      <p:cBhvr>
                                        <p:cTn id="51" dur="500"/>
                                        <p:tgtEl>
                                          <p:spTgt spid="6">
                                            <p:txEl>
                                              <p:pRg st="13" end="13"/>
                                            </p:txEl>
                                          </p:spTgt>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6">
                                            <p:txEl>
                                              <p:pRg st="14" end="14"/>
                                            </p:txEl>
                                          </p:spTgt>
                                        </p:tgtEl>
                                        <p:attrNameLst>
                                          <p:attrName>style.visibility</p:attrName>
                                        </p:attrNameLst>
                                      </p:cBhvr>
                                      <p:to>
                                        <p:strVal val="visible"/>
                                      </p:to>
                                    </p:set>
                                    <p:animEffect transition="in" filter="wipe(up)">
                                      <p:cBhvr>
                                        <p:cTn id="55"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31</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7" name="pole tekstowe 6">
            <a:extLst>
              <a:ext uri="{FF2B5EF4-FFF2-40B4-BE49-F238E27FC236}">
                <a16:creationId xmlns:a16="http://schemas.microsoft.com/office/drawing/2014/main" id="{570EACE9-2F01-4A9A-B38B-69CCFC9EC1D4}"/>
              </a:ext>
            </a:extLst>
          </p:cNvPr>
          <p:cNvSpPr txBox="1"/>
          <p:nvPr/>
        </p:nvSpPr>
        <p:spPr>
          <a:xfrm>
            <a:off x="2879835" y="-33673"/>
            <a:ext cx="8888022" cy="6848029"/>
          </a:xfrm>
          <a:prstGeom prst="rect">
            <a:avLst/>
          </a:prstGeom>
          <a:noFill/>
          <a:effectLst/>
        </p:spPr>
        <p:txBody>
          <a:bodyPr wrap="square" rtlCol="0">
            <a:spAutoFit/>
          </a:bodyPr>
          <a:lstStyle/>
          <a:p>
            <a:pPr>
              <a:lnSpc>
                <a:spcPct val="150000"/>
              </a:lnSpc>
            </a:pPr>
            <a:r>
              <a:rPr lang="pl-PL" sz="2400" b="1" dirty="0">
                <a:ln w="0"/>
                <a:solidFill>
                  <a:schemeClr val="bg1"/>
                </a:solidFill>
                <a:effectLst>
                  <a:outerShdw blurRad="38100" dist="38100" dir="2700000" algn="tl">
                    <a:srgbClr val="000000">
                      <a:alpha val="43137"/>
                    </a:srgbClr>
                  </a:outerShdw>
                </a:effectLst>
                <a:latin typeface="Avenir Light" panose="020B0402020203020204" pitchFamily="34" charset="0"/>
                <a:cs typeface="Times New Roman" pitchFamily="18" charset="0"/>
              </a:rPr>
              <a:t>Bibliografia</a:t>
            </a:r>
          </a:p>
          <a:p>
            <a:pPr algn="just">
              <a:lnSpc>
                <a:spcPct val="150000"/>
              </a:lnSpc>
            </a:pPr>
            <a:endParaRPr lang="pl-PL" sz="1000" dirty="0">
              <a:ln w="0"/>
              <a:solidFill>
                <a:schemeClr val="bg1"/>
              </a:solidFill>
              <a:latin typeface="Avenir Light" panose="020B0402020203020204" pitchFamily="34" charset="0"/>
              <a:cs typeface="Times New Roman" pitchFamily="18" charset="0"/>
            </a:endParaRPr>
          </a:p>
          <a:p>
            <a:pPr marL="342900" indent="-342900" algn="just">
              <a:buClr>
                <a:schemeClr val="bg1"/>
              </a:buClr>
              <a:buFont typeface="+mj-lt"/>
              <a:buAutoNum type="arabicPeriod" startAt="2"/>
            </a:pPr>
            <a:r>
              <a:rPr lang="pl-PL" dirty="0">
                <a:ln w="0"/>
                <a:solidFill>
                  <a:schemeClr val="bg1"/>
                </a:solidFill>
                <a:latin typeface="Avenir Light" panose="020B0402020203020204" pitchFamily="34" charset="0"/>
                <a:cs typeface="Times New Roman" pitchFamily="18" charset="0"/>
              </a:rPr>
              <a:t>Strony Web:</a:t>
            </a:r>
          </a:p>
          <a:p>
            <a:pPr marL="342900" indent="-342900" algn="just">
              <a:buClr>
                <a:schemeClr val="bg1"/>
              </a:buClr>
              <a:buFont typeface="+mj-lt"/>
              <a:buAutoNum type="arabicPeriod" startAt="2"/>
            </a:pPr>
            <a:endParaRPr lang="pl-PL" sz="1000" dirty="0">
              <a:ln w="0"/>
              <a:solidFill>
                <a:schemeClr val="bg1"/>
              </a:solidFill>
              <a:latin typeface="Avenir Light" panose="020B0402020203020204" pitchFamily="34" charset="0"/>
              <a:cs typeface="Times New Roman" pitchFamily="18" charset="0"/>
            </a:endParaRP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4"/>
              </a:rPr>
              <a:t>https://www.trojmiasto.pl/tv/Wypadek-samolotu-Bielik-w-Gdyni-12-07-2024-video-91806.html</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5"/>
              </a:rPr>
              <a:t>https://wiadomosci.onet.pl/swiat/katastrofa-podczas-pokazu-lotniczego-samolot-z-impetem-uderzyl-o-ziemie/v8dqxqg</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6"/>
              </a:rPr>
              <a:t>https://www.onet.pl/turystyka/onetpodroze/tragedia-podczas-pokazu-lotniczego-w-rpa-samolot-runal-na-ziemie/2rs8f74,07640b54</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7"/>
              </a:rPr>
              <a:t>https://pl.wikipedia.org/wiki/Aermacchi_MB-326</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8"/>
              </a:rPr>
              <a:t>https://www.abc.net.au/news/2025-03-28/avalon-airshow-plane-crash/105110530</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9"/>
              </a:rPr>
              <a:t>https://wydarzenia.interia.pl/zagranica/news-widzowie-nagle-wstrzymali-oddech-katastrofa-na-pokazie-lotni,nId,21324048</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10"/>
              </a:rPr>
              <a:t>https://www.tvp.info/79271973/major-robert-jel-nie-katapultowal-sie-kim-byl-pilot-ktory-zginal-w-gdyni</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5"/>
              </a:rPr>
              <a:t>https://wiadomosci.onet.pl/swiat/katastrofa-podczas-pokazu-lotniczego-samolot-z-impetem-uderzyl-o-ziemie/v8dqxqg</a:t>
            </a:r>
            <a:r>
              <a:rPr lang="pl-PL" dirty="0">
                <a:ln w="0"/>
                <a:solidFill>
                  <a:prstClr val="white"/>
                </a:solidFill>
                <a:latin typeface="Avenir Light" panose="020B0402020203020204" pitchFamily="34" charset="0"/>
                <a:cs typeface="Times New Roman" pitchFamily="18" charset="0"/>
              </a:rPr>
              <a:t>, pobrano 11.04.2025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11"/>
              </a:rPr>
              <a:t>https://wielkopolska.travel/wydarzenie/antidotum-airshow-leszno-2024/</a:t>
            </a:r>
            <a:r>
              <a:rPr lang="pl-PL" dirty="0">
                <a:ln w="0"/>
                <a:solidFill>
                  <a:prstClr val="white"/>
                </a:solidFill>
                <a:latin typeface="Avenir Light" panose="020B0402020203020204" pitchFamily="34" charset="0"/>
                <a:cs typeface="Times New Roman" pitchFamily="18" charset="0"/>
              </a:rPr>
              <a:t>, pobrano 14.04.2025 r.;</a:t>
            </a:r>
          </a:p>
          <a:p>
            <a:pPr marL="342900" lvl="0" indent="-342900" algn="just">
              <a:buFont typeface="Wingdings" panose="05000000000000000000" pitchFamily="2" charset="2"/>
              <a:buChar char="Q"/>
            </a:pPr>
            <a:r>
              <a:rPr lang="pl-PL" dirty="0">
                <a:ln w="0"/>
                <a:solidFill>
                  <a:prstClr val="white"/>
                </a:solidFill>
                <a:latin typeface="Avenir Light" panose="020B0402020203020204" pitchFamily="34" charset="0"/>
                <a:cs typeface="Times New Roman" pitchFamily="18" charset="0"/>
                <a:hlinkClick r:id="rId12"/>
              </a:rPr>
              <a:t>https://dziennikzachodni.pl/riat-2022-po-dwoch-latach-przerwy-najwieksze-na-swiecie-wojskowe-pokazy-lotnicze-znow-sie-odbyly-zobaczcie-te-niesamowite/ar/c1-16518177</a:t>
            </a:r>
            <a:r>
              <a:rPr lang="pl-PL" dirty="0">
                <a:ln w="0"/>
                <a:solidFill>
                  <a:prstClr val="white"/>
                </a:solidFill>
                <a:latin typeface="Avenir Light" panose="020B0402020203020204" pitchFamily="34" charset="0"/>
                <a:cs typeface="Times New Roman" pitchFamily="18" charset="0"/>
              </a:rPr>
              <a:t>, pobrano 14.04.2025 r.</a:t>
            </a:r>
          </a:p>
        </p:txBody>
      </p:sp>
    </p:spTree>
    <p:extLst>
      <p:ext uri="{BB962C8B-B14F-4D97-AF65-F5344CB8AC3E}">
        <p14:creationId xmlns:p14="http://schemas.microsoft.com/office/powerpoint/2010/main" val="36869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up)">
                                      <p:cBhvr>
                                        <p:cTn id="15" dur="500"/>
                                        <p:tgtEl>
                                          <p:spTgt spid="7">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wipe(up)">
                                      <p:cBhvr>
                                        <p:cTn id="19" dur="500"/>
                                        <p:tgtEl>
                                          <p:spTgt spid="7">
                                            <p:txEl>
                                              <p:pRg st="5" end="5"/>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wipe(up)">
                                      <p:cBhvr>
                                        <p:cTn id="23" dur="500"/>
                                        <p:tgtEl>
                                          <p:spTgt spid="7">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wipe(up)">
                                      <p:cBhvr>
                                        <p:cTn id="31" dur="500"/>
                                        <p:tgtEl>
                                          <p:spTgt spid="7">
                                            <p:txEl>
                                              <p:pRg st="8" end="8"/>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wipe(up)">
                                      <p:cBhvr>
                                        <p:cTn id="35" dur="500"/>
                                        <p:tgtEl>
                                          <p:spTgt spid="7">
                                            <p:txEl>
                                              <p:pRg st="9" end="9"/>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animEffect transition="in" filter="wipe(up)">
                                      <p:cBhvr>
                                        <p:cTn id="39" dur="500"/>
                                        <p:tgtEl>
                                          <p:spTgt spid="7">
                                            <p:txEl>
                                              <p:pRg st="10" end="10"/>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animEffect transition="in" filter="wipe(up)">
                                      <p:cBhvr>
                                        <p:cTn id="43" dur="500"/>
                                        <p:tgtEl>
                                          <p:spTgt spid="7">
                                            <p:txEl>
                                              <p:pRg st="11" end="11"/>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animEffect transition="in" filter="wipe(up)">
                                      <p:cBhvr>
                                        <p:cTn id="47" dur="500"/>
                                        <p:tgtEl>
                                          <p:spTgt spid="7">
                                            <p:txEl>
                                              <p:pRg st="12" end="12"/>
                                            </p:txEl>
                                          </p:spTgt>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7">
                                            <p:txEl>
                                              <p:pRg st="13" end="13"/>
                                            </p:txEl>
                                          </p:spTgt>
                                        </p:tgtEl>
                                        <p:attrNameLst>
                                          <p:attrName>style.visibility</p:attrName>
                                        </p:attrNameLst>
                                      </p:cBhvr>
                                      <p:to>
                                        <p:strVal val="visible"/>
                                      </p:to>
                                    </p:set>
                                    <p:animEffect transition="in" filter="wipe(up)">
                                      <p:cBhvr>
                                        <p:cTn id="51"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7F0A57D-6627-D6EE-9D25-8BCC65418881}"/>
              </a:ext>
            </a:extLst>
          </p:cNvPr>
          <p:cNvSpPr txBox="1"/>
          <p:nvPr/>
        </p:nvSpPr>
        <p:spPr>
          <a:xfrm>
            <a:off x="1593345" y="1159208"/>
            <a:ext cx="9269260" cy="3908762"/>
          </a:xfrm>
          <a:prstGeom prst="rect">
            <a:avLst/>
          </a:prstGeom>
          <a:noFill/>
          <a:effectLst/>
        </p:spPr>
        <p:txBody>
          <a:bodyPr wrap="square" rtlCol="0">
            <a:spAutoFit/>
          </a:bodyPr>
          <a:lstStyle/>
          <a:p>
            <a:pPr algn="ctr"/>
            <a:r>
              <a:rPr lang="pl-PL" sz="2400" b="1" dirty="0">
                <a:solidFill>
                  <a:schemeClr val="bg1"/>
                </a:solidFill>
                <a:latin typeface="Avenir Book" panose="02000503020000020003" pitchFamily="2" charset="0"/>
                <a:cs typeface="Calibri" panose="020F0502020204030204" pitchFamily="34" charset="0"/>
              </a:rPr>
              <a:t>DZIĘKUJĘ ZA UWAGĘ</a:t>
            </a:r>
          </a:p>
          <a:p>
            <a:pPr algn="ctr"/>
            <a:endParaRPr lang="pl-PL" sz="2400" dirty="0">
              <a:solidFill>
                <a:schemeClr val="bg1"/>
              </a:solidFill>
              <a:latin typeface="Avenir Book" panose="02000503020000020003" pitchFamily="2" charset="0"/>
            </a:endParaRPr>
          </a:p>
          <a:p>
            <a:pPr algn="ctr"/>
            <a:r>
              <a:rPr lang="pl-PL" sz="2000" dirty="0">
                <a:solidFill>
                  <a:schemeClr val="bg1"/>
                </a:solidFill>
                <a:latin typeface="Avenir Book" panose="02000503020000020003" pitchFamily="2" charset="0"/>
              </a:rPr>
              <a:t>Robert Zawadzki</a:t>
            </a:r>
          </a:p>
          <a:p>
            <a:pPr algn="ctr"/>
            <a:endParaRPr lang="pl-PL" sz="2000" dirty="0">
              <a:solidFill>
                <a:schemeClr val="bg1"/>
              </a:solidFill>
              <a:latin typeface="Avenir Book" panose="02000503020000020003" pitchFamily="2" charset="0"/>
            </a:endParaRPr>
          </a:p>
          <a:p>
            <a:pPr algn="ctr"/>
            <a:r>
              <a:rPr lang="pl-PL" sz="2000" dirty="0">
                <a:solidFill>
                  <a:schemeClr val="bg1"/>
                </a:solidFill>
                <a:latin typeface="Avenir Book" panose="02000503020000020003" pitchFamily="2" charset="0"/>
              </a:rPr>
              <a:t>Inspektor/</a:t>
            </a:r>
            <a:r>
              <a:rPr lang="pl-PL" sz="2000" dirty="0" err="1">
                <a:solidFill>
                  <a:schemeClr val="bg1"/>
                </a:solidFill>
                <a:latin typeface="Avenir Book" panose="02000503020000020003" pitchFamily="2" charset="0"/>
              </a:rPr>
              <a:t>Inspector</a:t>
            </a:r>
            <a:endParaRPr lang="pl-PL" sz="2000" dirty="0">
              <a:solidFill>
                <a:schemeClr val="bg1"/>
              </a:solidFill>
              <a:latin typeface="Avenir Book" panose="02000503020000020003" pitchFamily="2" charset="0"/>
            </a:endParaRPr>
          </a:p>
          <a:p>
            <a:pPr algn="ctr"/>
            <a:r>
              <a:rPr lang="pl-PL" sz="2000" dirty="0">
                <a:solidFill>
                  <a:schemeClr val="bg1"/>
                </a:solidFill>
                <a:latin typeface="Avenir Book" panose="02000503020000020003" pitchFamily="2" charset="0"/>
              </a:rPr>
              <a:t>Inspektorat Zarządzania Bezpieczeństwem Lotniczym/</a:t>
            </a:r>
            <a:r>
              <a:rPr lang="pl-PL" sz="2000" dirty="0" err="1">
                <a:solidFill>
                  <a:schemeClr val="bg1"/>
                </a:solidFill>
                <a:latin typeface="Avenir Book" panose="02000503020000020003" pitchFamily="2" charset="0"/>
              </a:rPr>
              <a:t>Aviation</a:t>
            </a:r>
            <a:r>
              <a:rPr lang="pl-PL" sz="2000" dirty="0">
                <a:solidFill>
                  <a:schemeClr val="bg1"/>
                </a:solidFill>
                <a:latin typeface="Avenir Book" panose="02000503020000020003" pitchFamily="2" charset="0"/>
              </a:rPr>
              <a:t> </a:t>
            </a:r>
            <a:r>
              <a:rPr lang="pl-PL" sz="2000" dirty="0" err="1">
                <a:solidFill>
                  <a:schemeClr val="bg1"/>
                </a:solidFill>
                <a:latin typeface="Avenir Book" panose="02000503020000020003" pitchFamily="2" charset="0"/>
              </a:rPr>
              <a:t>Safety</a:t>
            </a:r>
            <a:r>
              <a:rPr lang="pl-PL" sz="2000" dirty="0">
                <a:solidFill>
                  <a:schemeClr val="bg1"/>
                </a:solidFill>
                <a:latin typeface="Avenir Book" panose="02000503020000020003" pitchFamily="2" charset="0"/>
              </a:rPr>
              <a:t> Management </a:t>
            </a:r>
            <a:r>
              <a:rPr lang="pl-PL" sz="2000" dirty="0" err="1">
                <a:solidFill>
                  <a:schemeClr val="bg1"/>
                </a:solidFill>
                <a:latin typeface="Avenir Book" panose="02000503020000020003" pitchFamily="2" charset="0"/>
              </a:rPr>
              <a:t>Inspectorate</a:t>
            </a:r>
            <a:endParaRPr lang="pl-PL" sz="2000" dirty="0">
              <a:solidFill>
                <a:schemeClr val="bg1"/>
              </a:solidFill>
              <a:latin typeface="Avenir Book" panose="02000503020000020003" pitchFamily="2" charset="0"/>
            </a:endParaRPr>
          </a:p>
          <a:p>
            <a:pPr algn="ctr"/>
            <a:r>
              <a:rPr lang="pl-PL" sz="2000" dirty="0">
                <a:solidFill>
                  <a:schemeClr val="bg1"/>
                </a:solidFill>
                <a:latin typeface="Avenir Book" panose="02000503020000020003" pitchFamily="2" charset="0"/>
              </a:rPr>
              <a:t>Departament Zarządzania Bezpieczeństwem w Lotnictwie Cywilnym/ </a:t>
            </a:r>
            <a:r>
              <a:rPr lang="pl-PL" sz="2000" dirty="0" err="1">
                <a:solidFill>
                  <a:schemeClr val="bg1"/>
                </a:solidFill>
                <a:latin typeface="Avenir Book" panose="02000503020000020003" pitchFamily="2" charset="0"/>
              </a:rPr>
              <a:t>Department</a:t>
            </a:r>
            <a:r>
              <a:rPr lang="pl-PL" sz="2000" dirty="0">
                <a:solidFill>
                  <a:schemeClr val="bg1"/>
                </a:solidFill>
                <a:latin typeface="Avenir Book" panose="02000503020000020003" pitchFamily="2" charset="0"/>
              </a:rPr>
              <a:t> of </a:t>
            </a:r>
            <a:r>
              <a:rPr lang="pl-PL" sz="2000" dirty="0" err="1">
                <a:solidFill>
                  <a:schemeClr val="bg1"/>
                </a:solidFill>
                <a:latin typeface="Avenir Book" panose="02000503020000020003" pitchFamily="2" charset="0"/>
              </a:rPr>
              <a:t>Safety</a:t>
            </a:r>
            <a:r>
              <a:rPr lang="pl-PL" sz="2000" dirty="0">
                <a:solidFill>
                  <a:schemeClr val="bg1"/>
                </a:solidFill>
                <a:latin typeface="Avenir Book" panose="02000503020000020003" pitchFamily="2" charset="0"/>
              </a:rPr>
              <a:t> Management in </a:t>
            </a:r>
            <a:r>
              <a:rPr lang="pl-PL" sz="2000" dirty="0" err="1">
                <a:solidFill>
                  <a:schemeClr val="bg1"/>
                </a:solidFill>
                <a:latin typeface="Avenir Book" panose="02000503020000020003" pitchFamily="2" charset="0"/>
              </a:rPr>
              <a:t>Civil</a:t>
            </a:r>
            <a:r>
              <a:rPr lang="pl-PL" sz="2000" dirty="0">
                <a:solidFill>
                  <a:schemeClr val="bg1"/>
                </a:solidFill>
                <a:latin typeface="Avenir Book" panose="02000503020000020003" pitchFamily="2" charset="0"/>
              </a:rPr>
              <a:t> </a:t>
            </a:r>
            <a:r>
              <a:rPr lang="pl-PL" sz="2000" dirty="0" err="1">
                <a:solidFill>
                  <a:schemeClr val="bg1"/>
                </a:solidFill>
                <a:latin typeface="Avenir Book" panose="02000503020000020003" pitchFamily="2" charset="0"/>
              </a:rPr>
              <a:t>Aviation</a:t>
            </a:r>
            <a:endParaRPr lang="pl-PL" sz="2000" dirty="0">
              <a:solidFill>
                <a:schemeClr val="bg1"/>
              </a:solidFill>
              <a:latin typeface="Avenir Book" panose="02000503020000020003" pitchFamily="2" charset="0"/>
            </a:endParaRPr>
          </a:p>
          <a:p>
            <a:pPr algn="ctr"/>
            <a:r>
              <a:rPr lang="pl-PL" sz="2000" dirty="0">
                <a:solidFill>
                  <a:schemeClr val="bg1"/>
                </a:solidFill>
                <a:latin typeface="Avenir Book" panose="02000503020000020003" pitchFamily="2" charset="0"/>
              </a:rPr>
              <a:t>Urząd Lotnictwa Cywilnego/ </a:t>
            </a:r>
            <a:r>
              <a:rPr lang="pl-PL" sz="2000" dirty="0" err="1">
                <a:solidFill>
                  <a:schemeClr val="bg1"/>
                </a:solidFill>
                <a:latin typeface="Avenir Book" panose="02000503020000020003" pitchFamily="2" charset="0"/>
              </a:rPr>
              <a:t>Civil</a:t>
            </a:r>
            <a:r>
              <a:rPr lang="pl-PL" sz="2000" dirty="0">
                <a:solidFill>
                  <a:schemeClr val="bg1"/>
                </a:solidFill>
                <a:latin typeface="Avenir Book" panose="02000503020000020003" pitchFamily="2" charset="0"/>
              </a:rPr>
              <a:t> </a:t>
            </a:r>
            <a:r>
              <a:rPr lang="pl-PL" sz="2000" dirty="0" err="1">
                <a:solidFill>
                  <a:schemeClr val="bg1"/>
                </a:solidFill>
                <a:latin typeface="Avenir Book" panose="02000503020000020003" pitchFamily="2" charset="0"/>
              </a:rPr>
              <a:t>Aviation</a:t>
            </a:r>
            <a:r>
              <a:rPr lang="pl-PL" sz="2000" dirty="0">
                <a:solidFill>
                  <a:schemeClr val="bg1"/>
                </a:solidFill>
                <a:latin typeface="Avenir Book" panose="02000503020000020003" pitchFamily="2" charset="0"/>
              </a:rPr>
              <a:t> Authority</a:t>
            </a:r>
          </a:p>
          <a:p>
            <a:pPr algn="ctr"/>
            <a:r>
              <a:rPr lang="pl-PL" sz="2000" dirty="0">
                <a:solidFill>
                  <a:schemeClr val="bg1"/>
                </a:solidFill>
                <a:latin typeface="Avenir Book" panose="02000503020000020003" pitchFamily="2" charset="0"/>
              </a:rPr>
              <a:t>tel. 22 520 75 68</a:t>
            </a:r>
          </a:p>
          <a:p>
            <a:pPr algn="ctr"/>
            <a:r>
              <a:rPr lang="pl-PL" sz="2000" dirty="0">
                <a:solidFill>
                  <a:schemeClr val="bg1"/>
                </a:solidFill>
                <a:latin typeface="Avenir Book" panose="02000503020000020003" pitchFamily="2" charset="0"/>
              </a:rPr>
              <a:t>e-mail: rzawadzki@ulc.gov.pl</a:t>
            </a:r>
          </a:p>
        </p:txBody>
      </p:sp>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32</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pic>
        <p:nvPicPr>
          <p:cNvPr id="8" name="Obraz 7" descr="Obraz zawierający strzałka&#10;&#10;Opis wygenerowany automatycznie">
            <a:extLst>
              <a:ext uri="{FF2B5EF4-FFF2-40B4-BE49-F238E27FC236}">
                <a16:creationId xmlns:a16="http://schemas.microsoft.com/office/drawing/2014/main" id="{6B197BA8-6766-5CE7-9493-7F55E5F778D3}"/>
              </a:ext>
            </a:extLst>
          </p:cNvPr>
          <p:cNvPicPr>
            <a:picLocks noChangeAspect="1"/>
          </p:cNvPicPr>
          <p:nvPr/>
        </p:nvPicPr>
        <p:blipFill>
          <a:blip r:embed="rId4"/>
          <a:stretch>
            <a:fillRect/>
          </a:stretch>
        </p:blipFill>
        <p:spPr>
          <a:xfrm rot="10800000">
            <a:off x="520100" y="1304186"/>
            <a:ext cx="2425700" cy="4020625"/>
          </a:xfrm>
          <a:prstGeom prst="rect">
            <a:avLst/>
          </a:prstGeom>
        </p:spPr>
      </p:pic>
      <p:sp>
        <p:nvSpPr>
          <p:cNvPr id="3" name="pole tekstowe 2">
            <a:extLst>
              <a:ext uri="{FF2B5EF4-FFF2-40B4-BE49-F238E27FC236}">
                <a16:creationId xmlns:a16="http://schemas.microsoft.com/office/drawing/2014/main" id="{3133264F-4416-098E-05B8-6685FA394966}"/>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Tree>
    <p:extLst>
      <p:ext uri="{BB962C8B-B14F-4D97-AF65-F5344CB8AC3E}">
        <p14:creationId xmlns:p14="http://schemas.microsoft.com/office/powerpoint/2010/main" val="188567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750"/>
                                        <p:tgtEl>
                                          <p:spTgt spid="5">
                                            <p:txEl>
                                              <p:pRg st="0" end="0"/>
                                            </p:txEl>
                                          </p:spTgt>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arn(outVertical)">
                                      <p:cBhvr>
                                        <p:cTn id="11" dur="500"/>
                                        <p:tgtEl>
                                          <p:spTgt spid="5">
                                            <p:txEl>
                                              <p:pRg st="2" end="2"/>
                                            </p:txEl>
                                          </p:spTgt>
                                        </p:tgtEl>
                                      </p:cBhvr>
                                    </p:animEffect>
                                  </p:childTnLst>
                                </p:cTn>
                              </p:par>
                            </p:childTnLst>
                          </p:cTn>
                        </p:par>
                        <p:par>
                          <p:cTn id="12" fill="hold">
                            <p:stCondLst>
                              <p:cond delay="1250"/>
                            </p:stCondLst>
                            <p:childTnLst>
                              <p:par>
                                <p:cTn id="13" presetID="16" presetClass="entr" presetSubtype="37"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barn(outVertical)">
                                      <p:cBhvr>
                                        <p:cTn id="15" dur="500"/>
                                        <p:tgtEl>
                                          <p:spTgt spid="5">
                                            <p:txEl>
                                              <p:pRg st="4" end="4"/>
                                            </p:txEl>
                                          </p:spTgt>
                                        </p:tgtEl>
                                      </p:cBhvr>
                                    </p:animEffect>
                                  </p:childTnLst>
                                </p:cTn>
                              </p:par>
                            </p:childTnLst>
                          </p:cTn>
                        </p:par>
                        <p:par>
                          <p:cTn id="16" fill="hold">
                            <p:stCondLst>
                              <p:cond delay="1750"/>
                            </p:stCondLst>
                            <p:childTnLst>
                              <p:par>
                                <p:cTn id="17" presetID="16" presetClass="entr" presetSubtype="37"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arn(outVertical)">
                                      <p:cBhvr>
                                        <p:cTn id="19" dur="500"/>
                                        <p:tgtEl>
                                          <p:spTgt spid="5">
                                            <p:txEl>
                                              <p:pRg st="5" end="5"/>
                                            </p:txEl>
                                          </p:spTgt>
                                        </p:tgtEl>
                                      </p:cBhvr>
                                    </p:animEffect>
                                  </p:childTnLst>
                                </p:cTn>
                              </p:par>
                            </p:childTnLst>
                          </p:cTn>
                        </p:par>
                        <p:par>
                          <p:cTn id="20" fill="hold">
                            <p:stCondLst>
                              <p:cond delay="2250"/>
                            </p:stCondLst>
                            <p:childTnLst>
                              <p:par>
                                <p:cTn id="21" presetID="16" presetClass="entr" presetSubtype="37"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barn(outVertical)">
                                      <p:cBhvr>
                                        <p:cTn id="23" dur="500"/>
                                        <p:tgtEl>
                                          <p:spTgt spid="5">
                                            <p:txEl>
                                              <p:pRg st="6" end="6"/>
                                            </p:txEl>
                                          </p:spTgt>
                                        </p:tgtEl>
                                      </p:cBhvr>
                                    </p:animEffect>
                                  </p:childTnLst>
                                </p:cTn>
                              </p:par>
                            </p:childTnLst>
                          </p:cTn>
                        </p:par>
                        <p:par>
                          <p:cTn id="24" fill="hold">
                            <p:stCondLst>
                              <p:cond delay="2750"/>
                            </p:stCondLst>
                            <p:childTnLst>
                              <p:par>
                                <p:cTn id="25" presetID="16" presetClass="entr" presetSubtype="37"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arn(outVertical)">
                                      <p:cBhvr>
                                        <p:cTn id="27" dur="500"/>
                                        <p:tgtEl>
                                          <p:spTgt spid="5">
                                            <p:txEl>
                                              <p:pRg st="7" end="7"/>
                                            </p:txEl>
                                          </p:spTgt>
                                        </p:tgtEl>
                                      </p:cBhvr>
                                    </p:animEffect>
                                  </p:childTnLst>
                                </p:cTn>
                              </p:par>
                            </p:childTnLst>
                          </p:cTn>
                        </p:par>
                        <p:par>
                          <p:cTn id="28" fill="hold">
                            <p:stCondLst>
                              <p:cond delay="3250"/>
                            </p:stCondLst>
                            <p:childTnLst>
                              <p:par>
                                <p:cTn id="29" presetID="16" presetClass="entr" presetSubtype="37"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barn(outVertical)">
                                      <p:cBhvr>
                                        <p:cTn id="31" dur="500"/>
                                        <p:tgtEl>
                                          <p:spTgt spid="5">
                                            <p:txEl>
                                              <p:pRg st="8" end="8"/>
                                            </p:txEl>
                                          </p:spTgt>
                                        </p:tgtEl>
                                      </p:cBhvr>
                                    </p:animEffect>
                                  </p:childTnLst>
                                </p:cTn>
                              </p:par>
                            </p:childTnLst>
                          </p:cTn>
                        </p:par>
                        <p:par>
                          <p:cTn id="32" fill="hold">
                            <p:stCondLst>
                              <p:cond delay="3750"/>
                            </p:stCondLst>
                            <p:childTnLst>
                              <p:par>
                                <p:cTn id="33" presetID="16" presetClass="entr" presetSubtype="37" fill="hold" nodeType="after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barn(outVertical)">
                                      <p:cBhvr>
                                        <p:cTn id="35" dur="500"/>
                                        <p:tgtEl>
                                          <p:spTgt spid="5">
                                            <p:txEl>
                                              <p:pRg st="9" end="9"/>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04</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10" name="pole tekstowe 9">
            <a:extLst>
              <a:ext uri="{FF2B5EF4-FFF2-40B4-BE49-F238E27FC236}">
                <a16:creationId xmlns:a16="http://schemas.microsoft.com/office/drawing/2014/main" id="{DD734617-23EB-5243-E9C9-03B8053E7AF4}"/>
              </a:ext>
            </a:extLst>
          </p:cNvPr>
          <p:cNvSpPr txBox="1"/>
          <p:nvPr/>
        </p:nvSpPr>
        <p:spPr>
          <a:xfrm>
            <a:off x="2987419" y="186201"/>
            <a:ext cx="8780438" cy="3293209"/>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Definicja Pokazu Lotniczego</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Definicja pokazu lotniczego zawarta jest w </a:t>
            </a:r>
            <a:r>
              <a:rPr lang="pl-PL" b="1" dirty="0">
                <a:ln w="0"/>
                <a:solidFill>
                  <a:schemeClr val="bg1"/>
                </a:solidFill>
                <a:effectLst>
                  <a:outerShdw blurRad="38100" dist="38100" dir="2700000" algn="tl">
                    <a:srgbClr val="000000">
                      <a:alpha val="43137"/>
                    </a:srgbClr>
                  </a:outerShdw>
                </a:effectLst>
                <a:cs typeface="Times New Roman" pitchFamily="18" charset="0"/>
              </a:rPr>
              <a:t>art. 123 ust. 1a, Ustawy z dnia 3 lipca 2002 r. – </a:t>
            </a:r>
            <a:r>
              <a:rPr lang="pl-PL" b="1" i="1" dirty="0">
                <a:ln w="0"/>
                <a:solidFill>
                  <a:schemeClr val="bg1"/>
                </a:solidFill>
                <a:effectLst>
                  <a:outerShdw blurRad="38100" dist="38100" dir="2700000" algn="tl">
                    <a:srgbClr val="000000">
                      <a:alpha val="43137"/>
                    </a:srgbClr>
                  </a:outerShdw>
                </a:effectLst>
                <a:cs typeface="Times New Roman" pitchFamily="18" charset="0"/>
              </a:rPr>
              <a:t>Prawo Lotnicze</a:t>
            </a:r>
            <a:r>
              <a:rPr lang="pl-PL" i="1" dirty="0">
                <a:ln w="0"/>
                <a:solidFill>
                  <a:schemeClr val="bg1"/>
                </a:solidFill>
                <a:effectLst>
                  <a:outerShdw blurRad="38100" dist="38100" dir="2700000" algn="tl">
                    <a:srgbClr val="000000">
                      <a:alpha val="43137"/>
                    </a:srgbClr>
                  </a:outerShdw>
                </a:effectLst>
                <a:cs typeface="Times New Roman" pitchFamily="18" charset="0"/>
              </a:rPr>
              <a:t> </a:t>
            </a:r>
            <a:r>
              <a:rPr lang="pl-PL" dirty="0">
                <a:ln w="0"/>
                <a:solidFill>
                  <a:schemeClr val="bg1"/>
                </a:solidFill>
                <a:effectLst>
                  <a:outerShdw blurRad="38100" dist="38100" dir="2700000" algn="tl">
                    <a:srgbClr val="000000">
                      <a:alpha val="43137"/>
                    </a:srgbClr>
                  </a:outerShdw>
                </a:effectLst>
                <a:cs typeface="Times New Roman" pitchFamily="18" charset="0"/>
              </a:rPr>
              <a:t>(Dz.U. z 2023 r. poz. 2110, z 2024 r. poz. 731, 1222, z 2025 r. poz. 31, 179). Brzmi ona następująco: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i="1" dirty="0">
                <a:ln w="0"/>
                <a:solidFill>
                  <a:schemeClr val="bg1"/>
                </a:solidFill>
                <a:effectLst>
                  <a:outerShdw blurRad="38100" dist="38100" dir="2700000" algn="tl">
                    <a:srgbClr val="000000">
                      <a:alpha val="43137"/>
                    </a:srgbClr>
                  </a:outerShdw>
                </a:effectLst>
                <a:cs typeface="Times New Roman" pitchFamily="18" charset="0"/>
              </a:rPr>
              <a:t>	</a:t>
            </a:r>
            <a:r>
              <a:rPr lang="pl-PL" b="1" i="1" dirty="0">
                <a:ln w="0"/>
                <a:solidFill>
                  <a:schemeClr val="bg1"/>
                </a:solidFill>
                <a:effectLst>
                  <a:outerShdw blurRad="38100" dist="38100" dir="2700000" algn="tl">
                    <a:srgbClr val="000000">
                      <a:alpha val="43137"/>
                    </a:srgbClr>
                  </a:outerShdw>
                </a:effectLst>
                <a:cs typeface="Times New Roman" pitchFamily="18" charset="0"/>
              </a:rPr>
              <a:t>Przez pokaz lotniczy należy rozumieć loty statków powietrznych organizowane dla publiczności w celu zademonstrowania sprzętu lotniczego lub umiejętności pilotów, które nie są:</a:t>
            </a:r>
          </a:p>
          <a:p>
            <a:pPr algn="just"/>
            <a:endParaRPr lang="pl-PL" sz="1000" b="1" i="1"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AutoNum type="arabicParenR"/>
            </a:pPr>
            <a:r>
              <a:rPr lang="pl-PL" b="1" i="1" dirty="0">
                <a:ln w="0"/>
                <a:solidFill>
                  <a:schemeClr val="bg1"/>
                </a:solidFill>
                <a:effectLst>
                  <a:outerShdw blurRad="38100" dist="38100" dir="2700000" algn="tl">
                    <a:srgbClr val="000000">
                      <a:alpha val="43137"/>
                    </a:srgbClr>
                  </a:outerShdw>
                </a:effectLst>
                <a:cs typeface="Times New Roman" pitchFamily="18" charset="0"/>
              </a:rPr>
              <a:t>wykonywane wyłącznie w ramach szkolenia lub treningu;</a:t>
            </a:r>
          </a:p>
          <a:p>
            <a:pPr marL="342900" indent="-342900" algn="just">
              <a:buAutoNum type="arabicParenR"/>
            </a:pPr>
            <a:endParaRPr lang="pl-PL" sz="1000" b="1" i="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b="1" i="1" dirty="0">
                <a:ln w="0"/>
                <a:solidFill>
                  <a:schemeClr val="bg1"/>
                </a:solidFill>
                <a:effectLst>
                  <a:outerShdw blurRad="38100" dist="38100" dir="2700000" algn="tl">
                    <a:srgbClr val="000000">
                      <a:alpha val="43137"/>
                    </a:srgbClr>
                  </a:outerShdw>
                </a:effectLst>
                <a:cs typeface="Times New Roman" pitchFamily="18" charset="0"/>
              </a:rPr>
              <a:t>2) organizowane wyłącznie w celach handlowych lub zawodowych.</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pic>
        <p:nvPicPr>
          <p:cNvPr id="5" name="Obraz 4">
            <a:extLst>
              <a:ext uri="{FF2B5EF4-FFF2-40B4-BE49-F238E27FC236}">
                <a16:creationId xmlns:a16="http://schemas.microsoft.com/office/drawing/2014/main" id="{81D5ECD5-B839-40A5-8599-4ADE7C3E65AC}"/>
              </a:ext>
            </a:extLst>
          </p:cNvPr>
          <p:cNvPicPr>
            <a:picLocks noChangeAspect="1"/>
          </p:cNvPicPr>
          <p:nvPr/>
        </p:nvPicPr>
        <p:blipFill>
          <a:blip r:embed="rId4"/>
          <a:stretch>
            <a:fillRect/>
          </a:stretch>
        </p:blipFill>
        <p:spPr>
          <a:xfrm>
            <a:off x="5035357" y="3554027"/>
            <a:ext cx="4456479" cy="2880000"/>
          </a:xfrm>
          <a:prstGeom prst="rect">
            <a:avLst/>
          </a:prstGeom>
        </p:spPr>
      </p:pic>
    </p:spTree>
    <p:extLst>
      <p:ext uri="{BB962C8B-B14F-4D97-AF65-F5344CB8AC3E}">
        <p14:creationId xmlns:p14="http://schemas.microsoft.com/office/powerpoint/2010/main" val="4509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up)">
                                      <p:cBhvr>
                                        <p:cTn id="15" dur="500"/>
                                        <p:tgtEl>
                                          <p:spTgt spid="10">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wipe(left)">
                                      <p:cBhvr>
                                        <p:cTn id="19" dur="500"/>
                                        <p:tgtEl>
                                          <p:spTgt spid="10">
                                            <p:txEl>
                                              <p:pRg st="6" end="6"/>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wipe(left)">
                                      <p:cBhvr>
                                        <p:cTn id="23" dur="500"/>
                                        <p:tgtEl>
                                          <p:spTgt spid="10">
                                            <p:txEl>
                                              <p:pRg st="8" end="8"/>
                                            </p:txEl>
                                          </p:spTgt>
                                        </p:tgtEl>
                                      </p:cBhvr>
                                    </p:animEffect>
                                  </p:childTnLst>
                                </p:cTn>
                              </p:par>
                            </p:childTnLst>
                          </p:cTn>
                        </p:par>
                        <p:par>
                          <p:cTn id="24" fill="hold">
                            <p:stCondLst>
                              <p:cond delay="2500"/>
                            </p:stCondLst>
                            <p:childTnLst>
                              <p:par>
                                <p:cTn id="25" presetID="4"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05</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3064255" y="223155"/>
            <a:ext cx="8552357" cy="5663089"/>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Wniosek a powiadomienie</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Przed przystąpieniem do organizacji pokazu lotniczego należy złożyć do Prezesa Urzędu Lotnictwa Cywilnego stosowny </a:t>
            </a:r>
            <a:r>
              <a:rPr lang="pl-PL" b="1" dirty="0">
                <a:ln w="0"/>
                <a:solidFill>
                  <a:schemeClr val="bg1"/>
                </a:solidFill>
                <a:effectLst>
                  <a:outerShdw blurRad="38100" dist="38100" dir="2700000" algn="tl">
                    <a:srgbClr val="000000">
                      <a:alpha val="43137"/>
                    </a:srgbClr>
                  </a:outerShdw>
                </a:effectLst>
                <a:cs typeface="Times New Roman" pitchFamily="18" charset="0"/>
              </a:rPr>
              <a:t>wniosek</a:t>
            </a:r>
            <a:r>
              <a:rPr lang="pl-PL" dirty="0">
                <a:ln w="0"/>
                <a:solidFill>
                  <a:schemeClr val="bg1"/>
                </a:solidFill>
                <a:effectLst>
                  <a:outerShdw blurRad="38100" dist="38100" dir="2700000" algn="tl">
                    <a:srgbClr val="000000">
                      <a:alpha val="43137"/>
                    </a:srgbClr>
                  </a:outerShdw>
                </a:effectLst>
                <a:cs typeface="Times New Roman" pitchFamily="18" charset="0"/>
              </a:rPr>
              <a:t> oraz zgłosić zamiar jego przeprowadzenia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w postaci </a:t>
            </a:r>
            <a:r>
              <a:rPr lang="pl-PL" b="1" dirty="0">
                <a:ln w="0"/>
                <a:solidFill>
                  <a:schemeClr val="bg1"/>
                </a:solidFill>
                <a:effectLst>
                  <a:outerShdw blurRad="38100" dist="38100" dir="2700000" algn="tl">
                    <a:srgbClr val="000000">
                      <a:alpha val="43137"/>
                    </a:srgbClr>
                  </a:outerShdw>
                </a:effectLst>
                <a:cs typeface="Times New Roman" pitchFamily="18" charset="0"/>
              </a:rPr>
              <a:t>powiadomienia</a:t>
            </a:r>
            <a:r>
              <a:rPr lang="pl-PL" dirty="0">
                <a:ln w="0"/>
                <a:solidFill>
                  <a:schemeClr val="bg1"/>
                </a:solidFill>
                <a:effectLst>
                  <a:outerShdw blurRad="38100" dist="38100" dir="2700000" algn="tl">
                    <a:srgbClr val="000000">
                      <a:alpha val="43137"/>
                    </a:srgbClr>
                  </a:outerShdw>
                </a:effectLst>
                <a:cs typeface="Times New Roman" pitchFamily="18" charset="0"/>
              </a:rPr>
              <a:t>. Ustawa przewiduje dwa rodzaje pokazów lotniczych zgodnie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z </a:t>
            </a:r>
            <a:r>
              <a:rPr lang="pl-PL" b="1" dirty="0">
                <a:ln w="0"/>
                <a:solidFill>
                  <a:schemeClr val="bg1"/>
                </a:solidFill>
                <a:effectLst>
                  <a:outerShdw blurRad="38100" dist="38100" dir="2700000" algn="tl">
                    <a:srgbClr val="000000">
                      <a:alpha val="43137"/>
                    </a:srgbClr>
                  </a:outerShdw>
                </a:effectLst>
                <a:cs typeface="Times New Roman" pitchFamily="18" charset="0"/>
              </a:rPr>
              <a:t>Art. 123</a:t>
            </a:r>
            <a:r>
              <a:rPr lang="pl-PL" dirty="0">
                <a:ln w="0"/>
                <a:solidFill>
                  <a:schemeClr val="bg1"/>
                </a:solidFill>
                <a:effectLst>
                  <a:outerShdw blurRad="38100" dist="38100" dir="2700000" algn="tl">
                    <a:srgbClr val="000000">
                      <a:alpha val="43137"/>
                    </a:srgbClr>
                  </a:outerShdw>
                </a:effectLst>
                <a:cs typeface="Times New Roman" pitchFamily="18" charset="0"/>
              </a:rPr>
              <a:t>: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ust. 1b</a:t>
            </a:r>
            <a:r>
              <a:rPr lang="pl-PL" dirty="0">
                <a:ln w="0"/>
                <a:solidFill>
                  <a:schemeClr val="bg1"/>
                </a:solidFill>
                <a:effectLst>
                  <a:outerShdw blurRad="38100" dist="38100" dir="2700000" algn="tl">
                    <a:srgbClr val="000000">
                      <a:alpha val="43137"/>
                    </a:srgbClr>
                  </a:outerShdw>
                </a:effectLst>
                <a:cs typeface="Times New Roman" pitchFamily="18" charset="0"/>
              </a:rPr>
              <a:t>. Na </a:t>
            </a:r>
            <a:r>
              <a:rPr lang="pl-PL" b="1" dirty="0">
                <a:ln w="0"/>
                <a:solidFill>
                  <a:schemeClr val="bg1"/>
                </a:solidFill>
                <a:effectLst>
                  <a:outerShdw blurRad="38100" dist="38100" dir="2700000" algn="tl">
                    <a:srgbClr val="000000">
                      <a:alpha val="43137"/>
                    </a:srgbClr>
                  </a:outerShdw>
                </a:effectLst>
                <a:cs typeface="Times New Roman" pitchFamily="18" charset="0"/>
              </a:rPr>
              <a:t>wniosek</a:t>
            </a:r>
            <a:r>
              <a:rPr lang="pl-PL" dirty="0">
                <a:ln w="0"/>
                <a:solidFill>
                  <a:schemeClr val="bg1"/>
                </a:solidFill>
                <a:effectLst>
                  <a:outerShdw blurRad="38100" dist="38100" dir="2700000" algn="tl">
                    <a:srgbClr val="000000">
                      <a:alpha val="43137"/>
                    </a:srgbClr>
                  </a:outerShdw>
                </a:effectLst>
                <a:cs typeface="Times New Roman" pitchFamily="18" charset="0"/>
              </a:rPr>
              <a:t> organizatora pokazów lotniczych, złożony co najmniej na </a:t>
            </a:r>
            <a:r>
              <a:rPr lang="pl-PL" b="1" i="1" dirty="0">
                <a:ln w="0"/>
                <a:solidFill>
                  <a:schemeClr val="bg1"/>
                </a:solidFill>
                <a:effectLst>
                  <a:outerShdw blurRad="38100" dist="38100" dir="2700000" algn="tl">
                    <a:srgbClr val="000000">
                      <a:alpha val="43137"/>
                    </a:srgbClr>
                  </a:outerShdw>
                </a:effectLst>
                <a:cs typeface="Times New Roman" pitchFamily="18" charset="0"/>
              </a:rPr>
              <a:t>30 dni </a:t>
            </a:r>
            <a:r>
              <a:rPr lang="pl-PL" dirty="0">
                <a:ln w="0"/>
                <a:solidFill>
                  <a:schemeClr val="bg1"/>
                </a:solidFill>
                <a:effectLst>
                  <a:outerShdw blurRad="38100" dist="38100" dir="2700000" algn="tl">
                    <a:srgbClr val="000000">
                      <a:alpha val="43137"/>
                    </a:srgbClr>
                  </a:outerShdw>
                </a:effectLst>
                <a:cs typeface="Times New Roman" pitchFamily="18" charset="0"/>
              </a:rPr>
              <a:t>przed planowanym terminem pokazu, zawierający ich program, Prezes Urzędu wyraża zgodę na ich przeprowadzenie, jeżeli spełnione są wymogi bezpieczeństwa określone w przepisach wydanych na podstawie </a:t>
            </a:r>
            <a:r>
              <a:rPr lang="pl-PL" b="1" dirty="0">
                <a:ln w="0"/>
                <a:solidFill>
                  <a:schemeClr val="bg1"/>
                </a:solidFill>
                <a:effectLst>
                  <a:outerShdw blurRad="38100" dist="38100" dir="2700000" algn="tl">
                    <a:srgbClr val="000000">
                      <a:alpha val="43137"/>
                    </a:srgbClr>
                  </a:outerShdw>
                </a:effectLst>
                <a:cs typeface="Times New Roman" pitchFamily="18" charset="0"/>
              </a:rPr>
              <a:t>ust. 1f</a:t>
            </a:r>
            <a:r>
              <a:rPr lang="pl-PL" dirty="0">
                <a:ln w="0"/>
                <a:solidFill>
                  <a:schemeClr val="bg1"/>
                </a:solidFill>
                <a:effectLst>
                  <a:outerShdw blurRad="38100" dist="38100" dir="2700000" algn="tl">
                    <a:srgbClr val="000000">
                      <a:alpha val="43137"/>
                    </a:srgbClr>
                  </a:outerShdw>
                </a:effectLst>
                <a:cs typeface="Times New Roman" pitchFamily="18" charset="0"/>
              </a:rPr>
              <a:t>;</a:t>
            </a:r>
          </a:p>
          <a:p>
            <a:pPr marL="342900" indent="-342900" algn="just">
              <a:buFont typeface="Wingdings" panose="05000000000000000000" pitchFamily="2" charset="2"/>
              <a:buChar char="Q"/>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ust. 1c. </a:t>
            </a:r>
            <a:r>
              <a:rPr lang="pl-PL" dirty="0">
                <a:ln w="0"/>
                <a:solidFill>
                  <a:schemeClr val="bg1"/>
                </a:solidFill>
                <a:effectLst>
                  <a:outerShdw blurRad="38100" dist="38100" dir="2700000" algn="tl">
                    <a:srgbClr val="000000">
                      <a:alpha val="43137"/>
                    </a:srgbClr>
                  </a:outerShdw>
                </a:effectLst>
                <a:cs typeface="Times New Roman" pitchFamily="18" charset="0"/>
              </a:rPr>
              <a:t>Zgodę, o której mowa w </a:t>
            </a:r>
            <a:r>
              <a:rPr lang="pl-PL" b="1" dirty="0">
                <a:ln w="0"/>
                <a:solidFill>
                  <a:schemeClr val="bg1"/>
                </a:solidFill>
                <a:effectLst>
                  <a:outerShdw blurRad="38100" dist="38100" dir="2700000" algn="tl">
                    <a:srgbClr val="000000">
                      <a:alpha val="43137"/>
                    </a:srgbClr>
                  </a:outerShdw>
                </a:effectLst>
                <a:cs typeface="Times New Roman" pitchFamily="18" charset="0"/>
              </a:rPr>
              <a:t>ust. 1b</a:t>
            </a:r>
            <a:r>
              <a:rPr lang="pl-PL" dirty="0">
                <a:ln w="0"/>
                <a:solidFill>
                  <a:schemeClr val="bg1"/>
                </a:solidFill>
                <a:effectLst>
                  <a:outerShdw blurRad="38100" dist="38100" dir="2700000" algn="tl">
                    <a:srgbClr val="000000">
                      <a:alpha val="43137"/>
                    </a:srgbClr>
                  </a:outerShdw>
                </a:effectLst>
                <a:cs typeface="Times New Roman" pitchFamily="18" charset="0"/>
              </a:rPr>
              <a:t>, Prezes Urzędu wydaje w drodze decyzji administracyjnej;</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oraz</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Wingdings" panose="05000000000000000000" pitchFamily="2" charset="2"/>
              <a:buChar char="Q"/>
            </a:pPr>
            <a:r>
              <a:rPr lang="pl-PL" b="1" dirty="0">
                <a:ln w="0"/>
                <a:solidFill>
                  <a:schemeClr val="bg1"/>
                </a:solidFill>
                <a:effectLst>
                  <a:outerShdw blurRad="38100" dist="38100" dir="2700000" algn="tl">
                    <a:srgbClr val="000000">
                      <a:alpha val="43137"/>
                    </a:srgbClr>
                  </a:outerShdw>
                </a:effectLst>
                <a:cs typeface="Times New Roman" pitchFamily="18" charset="0"/>
              </a:rPr>
              <a:t>ust. 1d.</a:t>
            </a:r>
            <a:r>
              <a:rPr lang="pl-PL" dirty="0">
                <a:ln w="0"/>
                <a:solidFill>
                  <a:schemeClr val="bg1"/>
                </a:solidFill>
                <a:effectLst>
                  <a:outerShdw blurRad="38100" dist="38100" dir="2700000" algn="tl">
                    <a:srgbClr val="000000">
                      <a:alpha val="43137"/>
                    </a:srgbClr>
                  </a:outerShdw>
                </a:effectLst>
                <a:cs typeface="Times New Roman" pitchFamily="18" charset="0"/>
              </a:rPr>
              <a:t> Nie wymagają zgody Prezesa Urzędu pokazy lotnicze organizowane dla publiczności na terenie, na którym liczba udostępnionych przez organizatora miejsc dla osób wynosi mniej niż </a:t>
            </a:r>
            <a:r>
              <a:rPr lang="pl-PL" b="1" dirty="0">
                <a:ln w="0"/>
                <a:solidFill>
                  <a:schemeClr val="bg1"/>
                </a:solidFill>
                <a:effectLst>
                  <a:outerShdw blurRad="38100" dist="38100" dir="2700000" algn="tl">
                    <a:srgbClr val="000000">
                      <a:alpha val="43137"/>
                    </a:srgbClr>
                  </a:outerShdw>
                </a:effectLst>
                <a:cs typeface="Times New Roman" pitchFamily="18" charset="0"/>
              </a:rPr>
              <a:t>1000.</a:t>
            </a:r>
            <a:r>
              <a:rPr lang="pl-PL" dirty="0">
                <a:ln w="0"/>
                <a:solidFill>
                  <a:schemeClr val="bg1"/>
                </a:solidFill>
                <a:effectLst>
                  <a:outerShdw blurRad="38100" dist="38100" dir="2700000" algn="tl">
                    <a:srgbClr val="000000">
                      <a:alpha val="43137"/>
                    </a:srgbClr>
                  </a:outerShdw>
                </a:effectLst>
                <a:cs typeface="Times New Roman" pitchFamily="18" charset="0"/>
              </a:rPr>
              <a:t> O zamiarze zorganizowania takich pokazów należy jednak </a:t>
            </a:r>
            <a:r>
              <a:rPr lang="pl-PL" b="1" dirty="0">
                <a:ln w="0"/>
                <a:solidFill>
                  <a:schemeClr val="bg1"/>
                </a:solidFill>
                <a:effectLst>
                  <a:outerShdw blurRad="38100" dist="38100" dir="2700000" algn="tl">
                    <a:srgbClr val="000000">
                      <a:alpha val="43137"/>
                    </a:srgbClr>
                  </a:outerShdw>
                </a:effectLst>
                <a:cs typeface="Times New Roman" pitchFamily="18" charset="0"/>
              </a:rPr>
              <a:t>powiadomić</a:t>
            </a:r>
            <a:r>
              <a:rPr lang="pl-PL" dirty="0">
                <a:ln w="0"/>
                <a:solidFill>
                  <a:schemeClr val="bg1"/>
                </a:solidFill>
                <a:effectLst>
                  <a:outerShdw blurRad="38100" dist="38100" dir="2700000" algn="tl">
                    <a:srgbClr val="000000">
                      <a:alpha val="43137"/>
                    </a:srgbClr>
                  </a:outerShdw>
                </a:effectLst>
                <a:cs typeface="Times New Roman" pitchFamily="18" charset="0"/>
              </a:rPr>
              <a:t> Prezesa Urzędu na co najmniej </a:t>
            </a:r>
            <a:r>
              <a:rPr lang="pl-PL" b="1" i="1" dirty="0">
                <a:ln w="0"/>
                <a:solidFill>
                  <a:schemeClr val="bg1"/>
                </a:solidFill>
                <a:effectLst>
                  <a:outerShdw blurRad="38100" dist="38100" dir="2700000" algn="tl">
                    <a:srgbClr val="000000">
                      <a:alpha val="43137"/>
                    </a:srgbClr>
                  </a:outerShdw>
                </a:effectLst>
                <a:cs typeface="Times New Roman" pitchFamily="18" charset="0"/>
              </a:rPr>
              <a:t>14 dni </a:t>
            </a:r>
            <a:r>
              <a:rPr lang="pl-PL" dirty="0">
                <a:ln w="0"/>
                <a:solidFill>
                  <a:schemeClr val="bg1"/>
                </a:solidFill>
                <a:effectLst>
                  <a:outerShdw blurRad="38100" dist="38100" dir="2700000" algn="tl">
                    <a:srgbClr val="000000">
                      <a:alpha val="43137"/>
                    </a:srgbClr>
                  </a:outerShdw>
                </a:effectLst>
                <a:cs typeface="Times New Roman" pitchFamily="18" charset="0"/>
              </a:rPr>
              <a:t>przed planowanym terminem pokazu wraz z podaniem programu.</a:t>
            </a:r>
          </a:p>
        </p:txBody>
      </p:sp>
    </p:spTree>
    <p:extLst>
      <p:ext uri="{BB962C8B-B14F-4D97-AF65-F5344CB8AC3E}">
        <p14:creationId xmlns:p14="http://schemas.microsoft.com/office/powerpoint/2010/main" val="36701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500"/>
                                        <p:tgtEl>
                                          <p:spTgt spid="10">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up)">
                                      <p:cBhvr>
                                        <p:cTn id="15" dur="500"/>
                                        <p:tgtEl>
                                          <p:spTgt spid="10">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wipe(up)">
                                      <p:cBhvr>
                                        <p:cTn id="19" dur="500"/>
                                        <p:tgtEl>
                                          <p:spTgt spid="10">
                                            <p:txEl>
                                              <p:pRg st="6" end="6"/>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wipe(left)">
                                      <p:cBhvr>
                                        <p:cTn id="23" dur="500"/>
                                        <p:tgtEl>
                                          <p:spTgt spid="10">
                                            <p:txEl>
                                              <p:pRg st="8" end="8"/>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up)">
                                      <p:cBhvr>
                                        <p:cTn id="2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06</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3A2A562E-7425-73A2-6796-E1F31E5DEBA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10" name="pole tekstowe 9">
            <a:extLst>
              <a:ext uri="{FF2B5EF4-FFF2-40B4-BE49-F238E27FC236}">
                <a16:creationId xmlns:a16="http://schemas.microsoft.com/office/drawing/2014/main" id="{2FEDCC65-AD91-4F64-A0B3-AC449C1030E1}"/>
              </a:ext>
            </a:extLst>
          </p:cNvPr>
          <p:cNvSpPr txBox="1"/>
          <p:nvPr/>
        </p:nvSpPr>
        <p:spPr>
          <a:xfrm>
            <a:off x="3064255" y="166568"/>
            <a:ext cx="8552357" cy="1877437"/>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Wniosek a powiadomienie</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Różnica w tych dwóch rodzajach pokazów lotniczych, skutkuje odmiennymi przepisami oraz innym tokiem postępowania administracyjnego. Jest to istotne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ze względu na wymagane dokumenty, które należy złożyć w Urzędzie Lotnictwa Cywilnego.</a:t>
            </a:r>
          </a:p>
        </p:txBody>
      </p:sp>
      <p:pic>
        <p:nvPicPr>
          <p:cNvPr id="3" name="Obraz 2">
            <a:extLst>
              <a:ext uri="{FF2B5EF4-FFF2-40B4-BE49-F238E27FC236}">
                <a16:creationId xmlns:a16="http://schemas.microsoft.com/office/drawing/2014/main" id="{97238407-D938-4654-9A7E-DE8DB9164A2F}"/>
              </a:ext>
            </a:extLst>
          </p:cNvPr>
          <p:cNvPicPr>
            <a:picLocks noChangeAspect="1"/>
          </p:cNvPicPr>
          <p:nvPr/>
        </p:nvPicPr>
        <p:blipFill>
          <a:blip r:embed="rId4"/>
          <a:stretch>
            <a:fillRect/>
          </a:stretch>
        </p:blipFill>
        <p:spPr>
          <a:xfrm>
            <a:off x="3328772" y="2566325"/>
            <a:ext cx="8023321" cy="3420000"/>
          </a:xfrm>
          <a:prstGeom prst="rect">
            <a:avLst/>
          </a:prstGeom>
        </p:spPr>
      </p:pic>
    </p:spTree>
    <p:extLst>
      <p:ext uri="{BB962C8B-B14F-4D97-AF65-F5344CB8AC3E}">
        <p14:creationId xmlns:p14="http://schemas.microsoft.com/office/powerpoint/2010/main" val="407150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wipe(up)">
                                      <p:cBhvr>
                                        <p:cTn id="11" dur="500"/>
                                        <p:tgtEl>
                                          <p:spTgt spid="10">
                                            <p:txEl>
                                              <p:pRg st="3" end="3"/>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07</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6" name="pole tekstowe 5">
            <a:extLst>
              <a:ext uri="{FF2B5EF4-FFF2-40B4-BE49-F238E27FC236}">
                <a16:creationId xmlns:a16="http://schemas.microsoft.com/office/drawing/2014/main" id="{B01FE37C-63AC-04F6-376C-1E85767D601A}"/>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sp>
        <p:nvSpPr>
          <p:cNvPr id="8" name="pole tekstowe 7">
            <a:extLst>
              <a:ext uri="{FF2B5EF4-FFF2-40B4-BE49-F238E27FC236}">
                <a16:creationId xmlns:a16="http://schemas.microsoft.com/office/drawing/2014/main" id="{659468A8-E3D1-48E0-AEA9-F1C0B7AB148F}"/>
              </a:ext>
            </a:extLst>
          </p:cNvPr>
          <p:cNvSpPr txBox="1"/>
          <p:nvPr/>
        </p:nvSpPr>
        <p:spPr>
          <a:xfrm>
            <a:off x="3003277" y="68776"/>
            <a:ext cx="8731709" cy="3262432"/>
          </a:xfrm>
          <a:prstGeom prst="rect">
            <a:avLst/>
          </a:prstGeom>
          <a:noFill/>
          <a:effectLst/>
        </p:spPr>
        <p:txBody>
          <a:bodyPr wrap="square" rtlCol="0">
            <a:spAutoFit/>
          </a:bodyPr>
          <a:lstStyle/>
          <a:p>
            <a:pPr algn="just"/>
            <a:r>
              <a:rPr lang="pl-PL" sz="2400" b="1" dirty="0">
                <a:ln w="0"/>
                <a:solidFill>
                  <a:schemeClr val="bg1"/>
                </a:solidFill>
                <a:effectLst>
                  <a:outerShdw blurRad="38100" dist="38100" dir="2700000" algn="tl">
                    <a:srgbClr val="000000">
                      <a:alpha val="43137"/>
                    </a:srgbClr>
                  </a:outerShdw>
                </a:effectLst>
                <a:cs typeface="Times New Roman" pitchFamily="18" charset="0"/>
              </a:rPr>
              <a:t>Organizacja pokazów</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Wszelkie podejmowanie działań zmierzających do organizacji i przeprowadzenia pokazów lotniczych bez wymaganej zgody oraz powiadomienia o zamiarze zorganizowania pokazu z udziałem publiczności jest nielegalne i niezgodne z obowiązującymi przepisami prawa. </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	Wykonywanie lotów szkolnych lub treningowych przy okazji imprez z udziałem publiczności już nosi znamiona pokazu lotniczego. Organizator tego rodzaju imprez </a:t>
            </a:r>
            <a:br>
              <a:rPr lang="pl-PL" dirty="0">
                <a:ln w="0"/>
                <a:solidFill>
                  <a:schemeClr val="bg1"/>
                </a:solidFill>
                <a:effectLst>
                  <a:outerShdw blurRad="38100" dist="38100" dir="2700000" algn="tl">
                    <a:srgbClr val="000000">
                      <a:alpha val="43137"/>
                    </a:srgbClr>
                  </a:outerShdw>
                </a:effectLst>
                <a:cs typeface="Times New Roman" pitchFamily="18" charset="0"/>
              </a:rPr>
            </a:br>
            <a:r>
              <a:rPr lang="pl-PL" dirty="0">
                <a:ln w="0"/>
                <a:solidFill>
                  <a:schemeClr val="bg1"/>
                </a:solidFill>
                <a:effectLst>
                  <a:outerShdw blurRad="38100" dist="38100" dir="2700000" algn="tl">
                    <a:srgbClr val="000000">
                      <a:alpha val="43137"/>
                    </a:srgbClr>
                  </a:outerShdw>
                </a:effectLst>
                <a:cs typeface="Times New Roman" pitchFamily="18" charset="0"/>
              </a:rPr>
              <a:t>ma obowiązek spełnić warunki zawarte w Rozporządzeniu Ministra Transportu, Budownictwa i Gospodarki Morskiej z dnia 16 maja 2013 r. – </a:t>
            </a:r>
            <a:r>
              <a:rPr lang="pl-PL" i="1" dirty="0">
                <a:ln w="0"/>
                <a:solidFill>
                  <a:schemeClr val="bg1"/>
                </a:solidFill>
                <a:effectLst>
                  <a:outerShdw blurRad="38100" dist="38100" dir="2700000" algn="tl">
                    <a:srgbClr val="000000">
                      <a:alpha val="43137"/>
                    </a:srgbClr>
                  </a:outerShdw>
                </a:effectLst>
                <a:cs typeface="Times New Roman" pitchFamily="18" charset="0"/>
              </a:rPr>
              <a:t>w sprawie lotów próbnych </a:t>
            </a:r>
            <a:br>
              <a:rPr lang="pl-PL" i="1" dirty="0">
                <a:ln w="0"/>
                <a:solidFill>
                  <a:schemeClr val="bg1"/>
                </a:solidFill>
                <a:effectLst>
                  <a:outerShdw blurRad="38100" dist="38100" dir="2700000" algn="tl">
                    <a:srgbClr val="000000">
                      <a:alpha val="43137"/>
                    </a:srgbClr>
                  </a:outerShdw>
                </a:effectLst>
                <a:cs typeface="Times New Roman" pitchFamily="18" charset="0"/>
              </a:rPr>
            </a:br>
            <a:r>
              <a:rPr lang="pl-PL" i="1" dirty="0">
                <a:ln w="0"/>
                <a:solidFill>
                  <a:schemeClr val="bg1"/>
                </a:solidFill>
                <a:effectLst>
                  <a:outerShdw blurRad="38100" dist="38100" dir="2700000" algn="tl">
                    <a:srgbClr val="000000">
                      <a:alpha val="43137"/>
                    </a:srgbClr>
                  </a:outerShdw>
                </a:effectLst>
                <a:cs typeface="Times New Roman" pitchFamily="18" charset="0"/>
              </a:rPr>
              <a:t>i akrobacyjnych oraz pokazów lotniczych</a:t>
            </a:r>
            <a:r>
              <a:rPr lang="pl-PL" dirty="0">
                <a:ln w="0"/>
                <a:solidFill>
                  <a:schemeClr val="bg1"/>
                </a:solidFill>
                <a:effectLst>
                  <a:outerShdw blurRad="38100" dist="38100" dir="2700000" algn="tl">
                    <a:srgbClr val="000000">
                      <a:alpha val="43137"/>
                    </a:srgbClr>
                  </a:outerShdw>
                </a:effectLst>
                <a:cs typeface="Times New Roman" pitchFamily="18" charset="0"/>
              </a:rPr>
              <a:t> (Dz.U. z 2022 r. poz. 768).</a:t>
            </a:r>
          </a:p>
        </p:txBody>
      </p:sp>
      <p:pic>
        <p:nvPicPr>
          <p:cNvPr id="5" name="Obraz 4">
            <a:extLst>
              <a:ext uri="{FF2B5EF4-FFF2-40B4-BE49-F238E27FC236}">
                <a16:creationId xmlns:a16="http://schemas.microsoft.com/office/drawing/2014/main" id="{93E310F1-1F4B-4D70-84A1-3BB480F70CCE}"/>
              </a:ext>
            </a:extLst>
          </p:cNvPr>
          <p:cNvPicPr>
            <a:picLocks noChangeAspect="1"/>
          </p:cNvPicPr>
          <p:nvPr/>
        </p:nvPicPr>
        <p:blipFill>
          <a:blip r:embed="rId4"/>
          <a:stretch>
            <a:fillRect/>
          </a:stretch>
        </p:blipFill>
        <p:spPr>
          <a:xfrm>
            <a:off x="4616881" y="3526793"/>
            <a:ext cx="5504500" cy="2880000"/>
          </a:xfrm>
          <a:prstGeom prst="rect">
            <a:avLst/>
          </a:prstGeom>
        </p:spPr>
      </p:pic>
    </p:spTree>
    <p:extLst>
      <p:ext uri="{BB962C8B-B14F-4D97-AF65-F5344CB8AC3E}">
        <p14:creationId xmlns:p14="http://schemas.microsoft.com/office/powerpoint/2010/main" val="188008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up)">
                                      <p:cBhvr>
                                        <p:cTn id="11" dur="500"/>
                                        <p:tgtEl>
                                          <p:spTgt spid="8">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up)">
                                      <p:cBhvr>
                                        <p:cTn id="15" dur="500"/>
                                        <p:tgtEl>
                                          <p:spTgt spid="8">
                                            <p:txEl>
                                              <p:pRg st="4" end="4"/>
                                            </p:txEl>
                                          </p:spTgt>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08</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5" name="pole tekstowe 4">
            <a:extLst>
              <a:ext uri="{FF2B5EF4-FFF2-40B4-BE49-F238E27FC236}">
                <a16:creationId xmlns:a16="http://schemas.microsoft.com/office/drawing/2014/main" id="{864BC653-CF39-1AD6-3DF9-29340C61F001}"/>
              </a:ext>
            </a:extLst>
          </p:cNvPr>
          <p:cNvSpPr txBox="1"/>
          <p:nvPr/>
        </p:nvSpPr>
        <p:spPr>
          <a:xfrm>
            <a:off x="3093751" y="313851"/>
            <a:ext cx="8552357" cy="2000548"/>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Organizacja pokazów</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cs typeface="Times New Roman" pitchFamily="18" charset="0"/>
              </a:rPr>
              <a:t>	Lokalne władze wydając decyzję na zorganizowanie imprezy masowej </a:t>
            </a:r>
            <a:br>
              <a:rPr lang="pl-PL" dirty="0">
                <a:ln w="0"/>
                <a:solidFill>
                  <a:schemeClr val="bg1"/>
                </a:solidFill>
                <a:cs typeface="Times New Roman" pitchFamily="18" charset="0"/>
              </a:rPr>
            </a:br>
            <a:r>
              <a:rPr lang="pl-PL" dirty="0">
                <a:ln w="0"/>
                <a:solidFill>
                  <a:schemeClr val="bg1"/>
                </a:solidFill>
                <a:cs typeface="Times New Roman" pitchFamily="18" charset="0"/>
              </a:rPr>
              <a:t>na terenach lotnisk, lądowisk lub terenach wydzielonych powinny dopilnować, </a:t>
            </a:r>
            <a:br>
              <a:rPr lang="pl-PL" dirty="0">
                <a:ln w="0"/>
                <a:solidFill>
                  <a:schemeClr val="bg1"/>
                </a:solidFill>
                <a:cs typeface="Times New Roman" pitchFamily="18" charset="0"/>
              </a:rPr>
            </a:br>
            <a:r>
              <a:rPr lang="pl-PL" dirty="0">
                <a:ln w="0"/>
                <a:solidFill>
                  <a:schemeClr val="bg1"/>
                </a:solidFill>
                <a:cs typeface="Times New Roman" pitchFamily="18" charset="0"/>
              </a:rPr>
              <a:t>by organizator zapraszając publiczność stosował przepisy Ustawy z dnia 20 marca 2009 r. – </a:t>
            </a:r>
            <a:r>
              <a:rPr lang="pl-PL" i="1" dirty="0">
                <a:ln w="0"/>
                <a:solidFill>
                  <a:schemeClr val="bg1"/>
                </a:solidFill>
                <a:cs typeface="Times New Roman" pitchFamily="18" charset="0"/>
              </a:rPr>
              <a:t>o bezpieczeństwie imprez masowych </a:t>
            </a:r>
            <a:r>
              <a:rPr lang="pl-PL" dirty="0">
                <a:ln w="0"/>
                <a:solidFill>
                  <a:schemeClr val="bg1"/>
                </a:solidFill>
                <a:cs typeface="Times New Roman" pitchFamily="18" charset="0"/>
              </a:rPr>
              <a:t>(Dz.U. z 2023 r. poz. 616), eliminując w ten sposób ryzyko związane z oddziaływaniem działalności lotniczej na uczestników imprezy.</a:t>
            </a:r>
          </a:p>
        </p:txBody>
      </p:sp>
      <p:sp>
        <p:nvSpPr>
          <p:cNvPr id="13" name="pole tekstowe 12">
            <a:extLst>
              <a:ext uri="{FF2B5EF4-FFF2-40B4-BE49-F238E27FC236}">
                <a16:creationId xmlns:a16="http://schemas.microsoft.com/office/drawing/2014/main" id="{9420FC0A-8540-28D7-B433-19A9679B1E21}"/>
              </a:ext>
            </a:extLst>
          </p:cNvPr>
          <p:cNvSpPr txBox="1"/>
          <p:nvPr/>
        </p:nvSpPr>
        <p:spPr>
          <a:xfrm>
            <a:off x="5541579" y="6508645"/>
            <a:ext cx="3444038"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URZĄD LOTNICTWA CYWILNEGO</a:t>
            </a:r>
          </a:p>
        </p:txBody>
      </p:sp>
      <p:pic>
        <p:nvPicPr>
          <p:cNvPr id="7" name="Obraz 6">
            <a:extLst>
              <a:ext uri="{FF2B5EF4-FFF2-40B4-BE49-F238E27FC236}">
                <a16:creationId xmlns:a16="http://schemas.microsoft.com/office/drawing/2014/main" id="{4FF2CCDE-A0B2-47E0-8D10-5F04CB5DFE6C}"/>
              </a:ext>
            </a:extLst>
          </p:cNvPr>
          <p:cNvPicPr>
            <a:picLocks noChangeAspect="1"/>
          </p:cNvPicPr>
          <p:nvPr/>
        </p:nvPicPr>
        <p:blipFill>
          <a:blip r:embed="rId4"/>
          <a:stretch>
            <a:fillRect/>
          </a:stretch>
        </p:blipFill>
        <p:spPr>
          <a:xfrm>
            <a:off x="3833491" y="2611522"/>
            <a:ext cx="7177719" cy="3600000"/>
          </a:xfrm>
          <a:prstGeom prst="rect">
            <a:avLst/>
          </a:prstGeom>
        </p:spPr>
      </p:pic>
    </p:spTree>
    <p:extLst>
      <p:ext uri="{BB962C8B-B14F-4D97-AF65-F5344CB8AC3E}">
        <p14:creationId xmlns:p14="http://schemas.microsoft.com/office/powerpoint/2010/main" val="307309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E134DD-5539-9B87-15E7-1DD0B2FF3133}"/>
              </a:ext>
            </a:extLst>
          </p:cNvPr>
          <p:cNvSpPr txBox="1"/>
          <p:nvPr/>
        </p:nvSpPr>
        <p:spPr>
          <a:xfrm>
            <a:off x="8985617" y="6508646"/>
            <a:ext cx="2782240" cy="246221"/>
          </a:xfrm>
          <a:prstGeom prst="rect">
            <a:avLst/>
          </a:prstGeom>
          <a:noFill/>
          <a:effectLst/>
        </p:spPr>
        <p:txBody>
          <a:bodyPr wrap="square" rtlCol="0">
            <a:spAutoFit/>
          </a:bodyPr>
          <a:lstStyle/>
          <a:p>
            <a:pPr algn="r"/>
            <a:r>
              <a:rPr lang="pl-PL" sz="1000" dirty="0">
                <a:solidFill>
                  <a:schemeClr val="bg1"/>
                </a:solidFill>
                <a:latin typeface="Avenir Light" panose="020B0402020203020204" pitchFamily="34" charset="0"/>
              </a:rPr>
              <a:t>09</a:t>
            </a:r>
          </a:p>
        </p:txBody>
      </p:sp>
      <p:sp>
        <p:nvSpPr>
          <p:cNvPr id="4" name="pole tekstowe 3">
            <a:extLst>
              <a:ext uri="{FF2B5EF4-FFF2-40B4-BE49-F238E27FC236}">
                <a16:creationId xmlns:a16="http://schemas.microsoft.com/office/drawing/2014/main" id="{2F913A32-7B70-4E47-B936-BA10FFA8E104}"/>
              </a:ext>
            </a:extLst>
          </p:cNvPr>
          <p:cNvSpPr txBox="1"/>
          <p:nvPr/>
        </p:nvSpPr>
        <p:spPr>
          <a:xfrm rot="16200000">
            <a:off x="10509276" y="2882041"/>
            <a:ext cx="2782240" cy="246221"/>
          </a:xfrm>
          <a:prstGeom prst="rect">
            <a:avLst/>
          </a:prstGeom>
          <a:noFill/>
          <a:effectLst/>
        </p:spPr>
        <p:txBody>
          <a:bodyPr wrap="square" rtlCol="0">
            <a:spAutoFit/>
          </a:bodyPr>
          <a:lstStyle/>
          <a:p>
            <a:r>
              <a:rPr lang="pl-PL" sz="1000" dirty="0">
                <a:solidFill>
                  <a:schemeClr val="bg1"/>
                </a:solidFill>
                <a:latin typeface="Avenir Light" panose="020B0402020203020204" pitchFamily="34" charset="0"/>
              </a:rPr>
              <a:t>11.04.2025</a:t>
            </a:r>
          </a:p>
        </p:txBody>
      </p:sp>
      <p:sp>
        <p:nvSpPr>
          <p:cNvPr id="10" name="pole tekstowe 9">
            <a:extLst>
              <a:ext uri="{FF2B5EF4-FFF2-40B4-BE49-F238E27FC236}">
                <a16:creationId xmlns:a16="http://schemas.microsoft.com/office/drawing/2014/main" id="{DD734617-23EB-5243-E9C9-03B8053E7AF4}"/>
              </a:ext>
            </a:extLst>
          </p:cNvPr>
          <p:cNvSpPr txBox="1"/>
          <p:nvPr/>
        </p:nvSpPr>
        <p:spPr>
          <a:xfrm>
            <a:off x="2987418" y="103133"/>
            <a:ext cx="8552357" cy="4832092"/>
          </a:xfrm>
          <a:prstGeom prst="rect">
            <a:avLst/>
          </a:prstGeom>
          <a:noFill/>
          <a:effectLst/>
        </p:spPr>
        <p:txBody>
          <a:bodyPr wrap="square" rtlCol="0">
            <a:spAutoFit/>
          </a:bodyPr>
          <a:lstStyle/>
          <a:p>
            <a:r>
              <a:rPr lang="pl-PL" sz="2400" b="1" dirty="0">
                <a:ln w="0"/>
                <a:solidFill>
                  <a:schemeClr val="bg1"/>
                </a:solidFill>
                <a:effectLst>
                  <a:outerShdw blurRad="38100" dist="38100" dir="2700000" algn="tl">
                    <a:srgbClr val="000000">
                      <a:alpha val="43137"/>
                    </a:srgbClr>
                  </a:outerShdw>
                </a:effectLst>
                <a:cs typeface="Times New Roman" pitchFamily="18" charset="0"/>
              </a:rPr>
              <a:t>Organizacja pokazów</a:t>
            </a:r>
          </a:p>
          <a:p>
            <a:endParaRPr lang="pl-PL" sz="1000" b="1" dirty="0">
              <a:ln w="0"/>
              <a:solidFill>
                <a:schemeClr val="bg1"/>
              </a:solidFill>
              <a:effectLst>
                <a:outerShdw blurRad="38100" dist="38100" dir="2700000" algn="tl">
                  <a:srgbClr val="000000">
                    <a:alpha val="43137"/>
                  </a:srgbClr>
                </a:outerShdw>
              </a:effectLst>
              <a:cs typeface="Times New Roman" pitchFamily="18" charset="0"/>
            </a:endParaRPr>
          </a:p>
          <a:p>
            <a:pPr algn="just"/>
            <a:r>
              <a:rPr lang="pl-PL" dirty="0">
                <a:ln w="0"/>
                <a:solidFill>
                  <a:schemeClr val="bg1"/>
                </a:solidFill>
                <a:effectLst>
                  <a:outerShdw blurRad="38100" dist="38100" dir="2700000" algn="tl">
                    <a:srgbClr val="000000">
                      <a:alpha val="43137"/>
                    </a:srgbClr>
                  </a:outerShdw>
                </a:effectLst>
                <a:cs typeface="Times New Roman" pitchFamily="18" charset="0"/>
              </a:rPr>
              <a:t>Jak należy zorganizować pokaz lotniczy?:</a:t>
            </a:r>
          </a:p>
          <a:p>
            <a:pPr algn="just"/>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mj-lt"/>
              <a:buAutoNum type="arabicPeriod"/>
            </a:pPr>
            <a:r>
              <a:rPr lang="pl-PL" dirty="0">
                <a:ln w="0"/>
                <a:solidFill>
                  <a:schemeClr val="bg1"/>
                </a:solidFill>
                <a:effectLst>
                  <a:outerShdw blurRad="38100" dist="38100" dir="2700000" algn="tl">
                    <a:srgbClr val="000000">
                      <a:alpha val="43137"/>
                    </a:srgbClr>
                  </a:outerShdw>
                </a:effectLst>
                <a:cs typeface="Times New Roman" pitchFamily="18" charset="0"/>
              </a:rPr>
              <a:t>Złożyć </a:t>
            </a:r>
            <a:r>
              <a:rPr lang="pl-PL" b="1" dirty="0">
                <a:ln w="0"/>
                <a:solidFill>
                  <a:schemeClr val="bg1"/>
                </a:solidFill>
                <a:effectLst>
                  <a:outerShdw blurRad="38100" dist="38100" dir="2700000" algn="tl">
                    <a:srgbClr val="000000">
                      <a:alpha val="43137"/>
                    </a:srgbClr>
                  </a:outerShdw>
                </a:effectLst>
                <a:cs typeface="Times New Roman" pitchFamily="18" charset="0"/>
              </a:rPr>
              <a:t>wniosek</a:t>
            </a:r>
            <a:r>
              <a:rPr lang="pl-PL" dirty="0">
                <a:ln w="0"/>
                <a:solidFill>
                  <a:schemeClr val="bg1"/>
                </a:solidFill>
                <a:effectLst>
                  <a:outerShdw blurRad="38100" dist="38100" dir="2700000" algn="tl">
                    <a:srgbClr val="000000">
                      <a:alpha val="43137"/>
                    </a:srgbClr>
                  </a:outerShdw>
                </a:effectLst>
                <a:cs typeface="Times New Roman" pitchFamily="18" charset="0"/>
              </a:rPr>
              <a:t> lub </a:t>
            </a:r>
            <a:r>
              <a:rPr lang="pl-PL" b="1" dirty="0">
                <a:ln w="0"/>
                <a:solidFill>
                  <a:schemeClr val="bg1"/>
                </a:solidFill>
                <a:effectLst>
                  <a:outerShdw blurRad="38100" dist="38100" dir="2700000" algn="tl">
                    <a:srgbClr val="000000">
                      <a:alpha val="43137"/>
                    </a:srgbClr>
                  </a:outerShdw>
                </a:effectLst>
                <a:cs typeface="Times New Roman" pitchFamily="18" charset="0"/>
              </a:rPr>
              <a:t>powiadomienie</a:t>
            </a:r>
            <a:r>
              <a:rPr lang="pl-PL" dirty="0">
                <a:ln w="0"/>
                <a:solidFill>
                  <a:schemeClr val="bg1"/>
                </a:solidFill>
                <a:effectLst>
                  <a:outerShdw blurRad="38100" dist="38100" dir="2700000" algn="tl">
                    <a:srgbClr val="000000">
                      <a:alpha val="43137"/>
                    </a:srgbClr>
                  </a:outerShdw>
                </a:effectLst>
                <a:cs typeface="Times New Roman" pitchFamily="18" charset="0"/>
              </a:rPr>
              <a:t> do Prezesa Urzędu Lotnictwa Cywilnego, jeśli planowane jest zorganizowanie działalności z udziałem publiczności i statków powietrznych.</a:t>
            </a:r>
          </a:p>
          <a:p>
            <a:pPr marL="342900" indent="-342900" algn="just">
              <a:buFont typeface="+mj-lt"/>
              <a:buAutoNum type="arabicPeriod"/>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mj-lt"/>
              <a:buAutoNum type="arabicPeriod"/>
            </a:pPr>
            <a:r>
              <a:rPr lang="pl-PL" dirty="0">
                <a:ln w="0"/>
                <a:solidFill>
                  <a:schemeClr val="bg1"/>
                </a:solidFill>
                <a:effectLst>
                  <a:outerShdw blurRad="38100" dist="38100" dir="2700000" algn="tl">
                    <a:srgbClr val="000000">
                      <a:alpha val="43137"/>
                    </a:srgbClr>
                  </a:outerShdw>
                </a:effectLst>
                <a:cs typeface="Times New Roman" pitchFamily="18" charset="0"/>
              </a:rPr>
              <a:t>Nie mylić lotniczej działalności statutowej z pokazem lotniczym. Przerwać swoją działalność, jeśli obok trwa impreza z udziałem publiczności lub zgłosić ją jako pokaz lotniczy.</a:t>
            </a:r>
          </a:p>
          <a:p>
            <a:pPr marL="342900" indent="-342900" algn="just">
              <a:buFont typeface="+mj-lt"/>
              <a:buAutoNum type="arabicPeriod"/>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mj-lt"/>
              <a:buAutoNum type="arabicPeriod"/>
            </a:pPr>
            <a:r>
              <a:rPr lang="pl-PL" dirty="0">
                <a:ln w="0"/>
                <a:solidFill>
                  <a:schemeClr val="bg1"/>
                </a:solidFill>
                <a:effectLst>
                  <a:outerShdw blurRad="38100" dist="38100" dir="2700000" algn="tl">
                    <a:srgbClr val="000000">
                      <a:alpha val="43137"/>
                    </a:srgbClr>
                  </a:outerShdw>
                </a:effectLst>
                <a:cs typeface="Times New Roman" pitchFamily="18" charset="0"/>
              </a:rPr>
              <a:t>Mieć na uwadze fakt, że demonstrowanie sprzętu lotniczego lub umiejętności pilotów dla zgromadzonej publiczności jest pokazem lotniczym i wymaga zgody lub podlega powiadomieniu Prezesa Urzędu Lotnictwa Cywilnego.</a:t>
            </a:r>
          </a:p>
          <a:p>
            <a:pPr marL="342900" indent="-342900" algn="just">
              <a:buFont typeface="+mj-lt"/>
              <a:buAutoNum type="arabicPeriod"/>
            </a:pPr>
            <a:endParaRPr lang="pl-PL" sz="1000" dirty="0">
              <a:ln w="0"/>
              <a:solidFill>
                <a:schemeClr val="bg1"/>
              </a:solidFill>
              <a:effectLst>
                <a:outerShdw blurRad="38100" dist="38100" dir="2700000" algn="tl">
                  <a:srgbClr val="000000">
                    <a:alpha val="43137"/>
                  </a:srgbClr>
                </a:outerShdw>
              </a:effectLst>
              <a:cs typeface="Times New Roman" pitchFamily="18" charset="0"/>
            </a:endParaRPr>
          </a:p>
          <a:p>
            <a:pPr marL="342900" indent="-342900" algn="just">
              <a:buFont typeface="+mj-lt"/>
              <a:buAutoNum type="arabicPeriod"/>
            </a:pPr>
            <a:r>
              <a:rPr lang="pl-PL" dirty="0">
                <a:ln w="0"/>
                <a:solidFill>
                  <a:schemeClr val="bg1"/>
                </a:solidFill>
                <a:effectLst>
                  <a:outerShdw blurRad="38100" dist="38100" dir="2700000" algn="tl">
                    <a:srgbClr val="000000">
                      <a:alpha val="43137"/>
                    </a:srgbClr>
                  </a:outerShdw>
                </a:effectLst>
                <a:cs typeface="Times New Roman" pitchFamily="18" charset="0"/>
              </a:rPr>
              <a:t>Jeśli chcemy zorganizować pokaz lotniczy należy zadzwonić do Urzędu Lotnictwa Cywilnego na nr. tel.: </a:t>
            </a:r>
            <a:r>
              <a:rPr lang="pl-PL" b="1" dirty="0">
                <a:ln w="0"/>
                <a:solidFill>
                  <a:schemeClr val="bg1"/>
                </a:solidFill>
                <a:effectLst>
                  <a:outerShdw blurRad="38100" dist="38100" dir="2700000" algn="tl">
                    <a:srgbClr val="000000">
                      <a:alpha val="43137"/>
                    </a:srgbClr>
                  </a:outerShdw>
                </a:effectLst>
                <a:cs typeface="Times New Roman" pitchFamily="18" charset="0"/>
              </a:rPr>
              <a:t>22 520 72 93 </a:t>
            </a:r>
            <a:r>
              <a:rPr lang="pl-PL" dirty="0">
                <a:ln w="0"/>
                <a:solidFill>
                  <a:schemeClr val="bg1"/>
                </a:solidFill>
                <a:effectLst>
                  <a:outerShdw blurRad="38100" dist="38100" dir="2700000" algn="tl">
                    <a:srgbClr val="000000">
                      <a:alpha val="43137"/>
                    </a:srgbClr>
                  </a:outerShdw>
                </a:effectLst>
                <a:cs typeface="Times New Roman" pitchFamily="18" charset="0"/>
              </a:rPr>
              <a:t>lub </a:t>
            </a:r>
            <a:r>
              <a:rPr lang="pl-PL" b="1" dirty="0">
                <a:ln w="0"/>
                <a:solidFill>
                  <a:schemeClr val="bg1"/>
                </a:solidFill>
                <a:effectLst>
                  <a:outerShdw blurRad="38100" dist="38100" dir="2700000" algn="tl">
                    <a:srgbClr val="000000">
                      <a:alpha val="43137"/>
                    </a:srgbClr>
                  </a:outerShdw>
                </a:effectLst>
                <a:cs typeface="Times New Roman" pitchFamily="18" charset="0"/>
              </a:rPr>
              <a:t>22 520 75 68</a:t>
            </a:r>
            <a:r>
              <a:rPr lang="pl-PL" dirty="0">
                <a:ln w="0"/>
                <a:solidFill>
                  <a:schemeClr val="bg1"/>
                </a:solidFill>
                <a:effectLst>
                  <a:outerShdw blurRad="38100" dist="38100" dir="2700000" algn="tl">
                    <a:srgbClr val="000000">
                      <a:alpha val="43137"/>
                    </a:srgbClr>
                  </a:outerShdw>
                </a:effectLst>
                <a:cs typeface="Times New Roman" pitchFamily="18" charset="0"/>
              </a:rPr>
              <a:t>, a pracownicy Urzędu udzielą niezbędnej pomocy i informacji.</a:t>
            </a:r>
          </a:p>
        </p:txBody>
      </p:sp>
      <p:sp>
        <p:nvSpPr>
          <p:cNvPr id="3" name="pole tekstowe 2">
            <a:extLst>
              <a:ext uri="{FF2B5EF4-FFF2-40B4-BE49-F238E27FC236}">
                <a16:creationId xmlns:a16="http://schemas.microsoft.com/office/drawing/2014/main" id="{791C27F5-1A9D-595D-64A5-DB866C89B1AF}"/>
              </a:ext>
            </a:extLst>
          </p:cNvPr>
          <p:cNvSpPr txBox="1"/>
          <p:nvPr/>
        </p:nvSpPr>
        <p:spPr>
          <a:xfrm>
            <a:off x="5541579" y="6508645"/>
            <a:ext cx="3444038" cy="246221"/>
          </a:xfrm>
          <a:prstGeom prst="rect">
            <a:avLst/>
          </a:prstGeom>
          <a:noFill/>
          <a:effectLst/>
        </p:spPr>
        <p:txBody>
          <a:bodyPr wrap="square" rtlCol="0">
            <a:spAutoFit/>
          </a:bodyPr>
          <a:lstStyle/>
          <a:p>
            <a:pPr algn="r"/>
            <a:r>
              <a:rPr lang="pl-PL" sz="1000">
                <a:solidFill>
                  <a:schemeClr val="bg1"/>
                </a:solidFill>
                <a:latin typeface="Avenir Light" panose="020B0402020203020204" pitchFamily="34" charset="0"/>
              </a:rPr>
              <a:t>URZĄD LOTNICTWA CYWILNEGO</a:t>
            </a:r>
          </a:p>
        </p:txBody>
      </p:sp>
      <p:pic>
        <p:nvPicPr>
          <p:cNvPr id="5" name="Obraz 4">
            <a:extLst>
              <a:ext uri="{FF2B5EF4-FFF2-40B4-BE49-F238E27FC236}">
                <a16:creationId xmlns:a16="http://schemas.microsoft.com/office/drawing/2014/main" id="{7CD9D4A9-4F1A-4E66-9612-1BFBD3DF4C29}"/>
              </a:ext>
            </a:extLst>
          </p:cNvPr>
          <p:cNvPicPr>
            <a:picLocks noChangeAspect="1"/>
          </p:cNvPicPr>
          <p:nvPr/>
        </p:nvPicPr>
        <p:blipFill>
          <a:blip r:embed="rId4"/>
          <a:stretch>
            <a:fillRect/>
          </a:stretch>
        </p:blipFill>
        <p:spPr>
          <a:xfrm>
            <a:off x="6726014" y="4708644"/>
            <a:ext cx="3183836" cy="1800000"/>
          </a:xfrm>
          <a:prstGeom prst="rect">
            <a:avLst/>
          </a:prstGeom>
        </p:spPr>
      </p:pic>
    </p:spTree>
    <p:extLst>
      <p:ext uri="{BB962C8B-B14F-4D97-AF65-F5344CB8AC3E}">
        <p14:creationId xmlns:p14="http://schemas.microsoft.com/office/powerpoint/2010/main" val="23149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left)">
                                      <p:cBhvr>
                                        <p:cTn id="11" dur="500"/>
                                        <p:tgtEl>
                                          <p:spTgt spid="10">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up)">
                                      <p:cBhvr>
                                        <p:cTn id="15" dur="500"/>
                                        <p:tgtEl>
                                          <p:spTgt spid="10">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wipe(up)">
                                      <p:cBhvr>
                                        <p:cTn id="19" dur="500"/>
                                        <p:tgtEl>
                                          <p:spTgt spid="10">
                                            <p:txEl>
                                              <p:pRg st="6" end="6"/>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wipe(up)">
                                      <p:cBhvr>
                                        <p:cTn id="23" dur="500"/>
                                        <p:tgtEl>
                                          <p:spTgt spid="10">
                                            <p:txEl>
                                              <p:pRg st="8" end="8"/>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up)">
                                      <p:cBhvr>
                                        <p:cTn id="27" dur="500"/>
                                        <p:tgtEl>
                                          <p:spTgt spid="10">
                                            <p:txEl>
                                              <p:pRg st="10" end="10"/>
                                            </p:txEl>
                                          </p:spTgt>
                                        </p:tgtEl>
                                      </p:cBhvr>
                                    </p:animEffect>
                                  </p:childTnLst>
                                </p:cTn>
                              </p:par>
                            </p:childTnLst>
                          </p:cTn>
                        </p:par>
                        <p:par>
                          <p:cTn id="28" fill="hold">
                            <p:stCondLst>
                              <p:cond delay="3000"/>
                            </p:stCondLst>
                            <p:childTnLst>
                              <p:par>
                                <p:cTn id="29" presetID="4" presetClass="entr" presetSubtype="3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ou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3972</Words>
  <Application>Microsoft Office PowerPoint</Application>
  <PresentationFormat>Panoramiczny</PresentationFormat>
  <Paragraphs>370</Paragraphs>
  <Slides>34</Slides>
  <Notes>33</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34</vt:i4>
      </vt:variant>
    </vt:vector>
  </HeadingPairs>
  <TitlesOfParts>
    <vt:vector size="43" baseType="lpstr">
      <vt:lpstr>Arial</vt:lpstr>
      <vt:lpstr>Avenir Book</vt:lpstr>
      <vt:lpstr>Avenir Light</vt:lpstr>
      <vt:lpstr>Avenir Medium</vt:lpstr>
      <vt:lpstr>Calibri</vt:lpstr>
      <vt:lpstr>Calibri Light</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Klaudia Tomaszewska</dc:creator>
  <cp:lastModifiedBy>ZAWADZKI Robert</cp:lastModifiedBy>
  <cp:revision>117</cp:revision>
  <cp:lastPrinted>2024-11-28T06:33:04Z</cp:lastPrinted>
  <dcterms:created xsi:type="dcterms:W3CDTF">2022-11-08T11:52:32Z</dcterms:created>
  <dcterms:modified xsi:type="dcterms:W3CDTF">2025-05-26T07:33:52Z</dcterms:modified>
</cp:coreProperties>
</file>