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71" r:id="rId3"/>
    <p:sldId id="263" r:id="rId4"/>
    <p:sldId id="280" r:id="rId5"/>
    <p:sldId id="279" r:id="rId6"/>
    <p:sldId id="278" r:id="rId7"/>
    <p:sldId id="281" r:id="rId8"/>
    <p:sldId id="283" r:id="rId9"/>
    <p:sldId id="291" r:id="rId10"/>
    <p:sldId id="286" r:id="rId11"/>
    <p:sldId id="287" r:id="rId12"/>
    <p:sldId id="290" r:id="rId13"/>
    <p:sldId id="285" r:id="rId14"/>
    <p:sldId id="284" r:id="rId15"/>
    <p:sldId id="289" r:id="rId16"/>
    <p:sldId id="288" r:id="rId17"/>
    <p:sldId id="268" r:id="rId18"/>
    <p:sldId id="292" r:id="rId19"/>
    <p:sldId id="272" r:id="rId20"/>
    <p:sldId id="269" r:id="rId21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E9CA"/>
    <a:srgbClr val="1C537D"/>
    <a:srgbClr val="F0D4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4" autoAdjust="0"/>
    <p:restoredTop sz="78894" autoAdjust="0"/>
  </p:normalViewPr>
  <p:slideViewPr>
    <p:cSldViewPr snapToGrid="0">
      <p:cViewPr varScale="1">
        <p:scale>
          <a:sx n="89" d="100"/>
          <a:sy n="89" d="100"/>
        </p:scale>
        <p:origin x="137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FEED7E-0F1F-4689-9D39-6D31EC41EF6B}" type="datetimeFigureOut">
              <a:rPr lang="pl-PL" smtClean="0"/>
              <a:t>26.05.2025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FF5F09-8926-4EB7-97B3-F4E6E58A61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17074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Michał</a:t>
            </a:r>
          </a:p>
          <a:p>
            <a:r>
              <a:rPr lang="pl-PL" dirty="0"/>
              <a:t>Powitanie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FF5F09-8926-4EB7-97B3-F4E6E58A61B1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09462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u="none" dirty="0"/>
              <a:t>Maciej</a:t>
            </a:r>
          </a:p>
          <a:p>
            <a:r>
              <a:rPr lang="pl-PL" u="sng" dirty="0"/>
              <a:t>Czynności poranne </a:t>
            </a:r>
            <a:r>
              <a:rPr lang="pl-PL" dirty="0"/>
              <a:t>– inspekcja ogrodzenia, bram, punktów gastronomicznych </a:t>
            </a:r>
          </a:p>
          <a:p>
            <a:r>
              <a:rPr lang="pl-PL" dirty="0"/>
              <a:t>	oraz zapoznanie z terenem lotniska dla dowódców jednostek</a:t>
            </a:r>
          </a:p>
          <a:p>
            <a:r>
              <a:rPr lang="pl-PL" u="sng" dirty="0"/>
              <a:t>Odprawa </a:t>
            </a:r>
            <a:r>
              <a:rPr lang="pl-PL" dirty="0"/>
              <a:t>– z PSP, OSP oraz RM –</a:t>
            </a:r>
          </a:p>
          <a:p>
            <a:r>
              <a:rPr lang="pl-PL" dirty="0"/>
              <a:t>	zasady poruszania się po terenie, </a:t>
            </a:r>
          </a:p>
          <a:p>
            <a:r>
              <a:rPr lang="pl-PL" dirty="0"/>
              <a:t>	komunikaty METEO, </a:t>
            </a:r>
          </a:p>
          <a:p>
            <a:r>
              <a:rPr lang="pl-PL" dirty="0"/>
              <a:t>	przekazanie mapy imprezy oraz kart obsługi uczestnika</a:t>
            </a:r>
          </a:p>
          <a:p>
            <a:r>
              <a:rPr lang="pl-PL" dirty="0"/>
              <a:t>	rozmieszczenie jednostek na imprezie, </a:t>
            </a:r>
          </a:p>
          <a:p>
            <a:r>
              <a:rPr lang="pl-PL" u="sng" dirty="0"/>
              <a:t>Karty uczestnika</a:t>
            </a:r>
            <a:r>
              <a:rPr lang="pl-PL" u="none" dirty="0"/>
              <a:t> – to są</a:t>
            </a:r>
          </a:p>
          <a:p>
            <a:r>
              <a:rPr lang="pl-PL" u="none" dirty="0"/>
              <a:t>	karty zabezpieczenia pokazu , </a:t>
            </a:r>
          </a:p>
          <a:p>
            <a:r>
              <a:rPr lang="pl-PL" u="none" dirty="0"/>
              <a:t>	karta dostępu</a:t>
            </a:r>
            <a:endParaRPr lang="pl-PL" u="sng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FF5F09-8926-4EB7-97B3-F4E6E58A61B1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555458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Maciej</a:t>
            </a:r>
          </a:p>
          <a:p>
            <a:r>
              <a:rPr lang="pl-PL" dirty="0"/>
              <a:t>Karta zabezpieczenia pokazu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FF5F09-8926-4EB7-97B3-F4E6E58A61B1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716799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Maciej</a:t>
            </a:r>
          </a:p>
          <a:p>
            <a:r>
              <a:rPr lang="pl-PL" dirty="0"/>
              <a:t>Karta dostępu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FF5F09-8926-4EB7-97B3-F4E6E58A61B1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022631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Maciej</a:t>
            </a:r>
          </a:p>
          <a:p>
            <a:r>
              <a:rPr lang="pl-PL" u="sng" dirty="0"/>
              <a:t>Rozmieszczenie jednostek</a:t>
            </a:r>
            <a:r>
              <a:rPr lang="pl-PL" u="none" dirty="0"/>
              <a:t> –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pl-PL" u="none" dirty="0"/>
              <a:t>uzgadnianie ze służbami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pl-PL" u="none" dirty="0"/>
              <a:t>Skład: 4 ciężkie, 1 lekki, 1 operacyjny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pl-PL" u="none" dirty="0"/>
              <a:t>Aby Nie niszczyć terenu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pl-PL" u="none" dirty="0"/>
              <a:t>optymalne rozmieszczenie pod kątem dojazdu</a:t>
            </a:r>
            <a:endParaRPr lang="pl-PL" u="sng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FF5F09-8926-4EB7-97B3-F4E6E58A61B1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078072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Maciej</a:t>
            </a:r>
          </a:p>
          <a:p>
            <a:r>
              <a:rPr lang="pl-PL" u="sng" dirty="0"/>
              <a:t>Monitorowanie sytuacji </a:t>
            </a:r>
            <a:r>
              <a:rPr lang="pl-PL" dirty="0"/>
              <a:t>–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pl-PL" dirty="0"/>
              <a:t>stały kontakt z wieżą,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pl-PL" dirty="0"/>
              <a:t>podgląd z kamer,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pl-PL" dirty="0"/>
              <a:t>patrole piesze RM</a:t>
            </a:r>
          </a:p>
          <a:p>
            <a:r>
              <a:rPr lang="pl-PL" b="0" u="sng" dirty="0"/>
              <a:t>Koordynacja działań służb</a:t>
            </a:r>
            <a:r>
              <a:rPr lang="pl-PL" dirty="0"/>
              <a:t> – 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każdy wszystko słyszy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pl-PL" dirty="0"/>
              <a:t>stała komunikacja w centrum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pl-PL" dirty="0"/>
              <a:t>szybka reakcja na sytuację</a:t>
            </a:r>
          </a:p>
          <a:p>
            <a:pPr marL="0" lvl="0" indent="0">
              <a:buFont typeface="Arial" panose="020B0604020202020204" pitchFamily="34" charset="0"/>
              <a:buNone/>
            </a:pPr>
            <a:r>
              <a:rPr lang="pl-PL" u="sng" dirty="0"/>
              <a:t>Informowanie publiczności</a:t>
            </a:r>
            <a:r>
              <a:rPr lang="pl-PL" b="0" u="none" dirty="0"/>
              <a:t> –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pl-PL" b="0" u="none" dirty="0"/>
              <a:t>komunikaty meteo (komórki burzowe, wysoka temperatura)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pl-PL" b="0" u="none" dirty="0"/>
              <a:t>Przypominanie o nawadnianiu, nakryciach głowy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pl-PL" b="0" u="none" dirty="0"/>
              <a:t>Dorośli często się zapominają - przypominanie o pilnowaniu swoich dzieci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pl-PL" b="0" u="none" dirty="0"/>
              <a:t>Komunikaty o służbach ratunkowych (patrole piesze),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pl-PL" b="0" u="none" dirty="0"/>
              <a:t>Drożne ciągi komunikacyjne dla RM</a:t>
            </a:r>
          </a:p>
          <a:p>
            <a:pPr marL="0" lvl="0" indent="0">
              <a:buFont typeface="Arial" panose="020B0604020202020204" pitchFamily="34" charset="0"/>
              <a:buNone/>
            </a:pPr>
            <a:r>
              <a:rPr lang="pl-PL" b="0" u="sng" dirty="0"/>
              <a:t>Dokumentacja zdarzeń</a:t>
            </a:r>
            <a:r>
              <a:rPr lang="pl-PL" b="0" u="none" dirty="0"/>
              <a:t> –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pl-PL" b="0" u="none" dirty="0"/>
              <a:t>To jest Dziennik zdarzeń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pl-PL" b="0" u="none" dirty="0"/>
              <a:t>Notujemy wszystkie zgłoszenia | sytuacje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pl-PL" b="0" u="none" dirty="0"/>
              <a:t>oraz podjęte działania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pl-PL" b="0" u="none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pl-PL" b="0" u="none" dirty="0"/>
          </a:p>
          <a:p>
            <a:pPr marL="0" lvl="0" indent="0">
              <a:buFont typeface="Arial" panose="020B0604020202020204" pitchFamily="34" charset="0"/>
              <a:buNone/>
            </a:pPr>
            <a:endParaRPr lang="pl-PL" b="0" u="none" dirty="0"/>
          </a:p>
          <a:p>
            <a:pPr marL="0" lvl="0" indent="0">
              <a:buFont typeface="Arial" panose="020B0604020202020204" pitchFamily="34" charset="0"/>
              <a:buNone/>
            </a:pPr>
            <a:endParaRPr lang="pl-PL" b="0" u="none" dirty="0"/>
          </a:p>
          <a:p>
            <a:pPr marL="0" lvl="0" indent="0">
              <a:buFont typeface="Arial" panose="020B0604020202020204" pitchFamily="34" charset="0"/>
              <a:buNone/>
            </a:pPr>
            <a:endParaRPr lang="pl-PL" b="0" u="none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pl-PL" b="0" u="none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pl-PL" b="0" u="none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pl-PL" b="0" u="none" dirty="0"/>
          </a:p>
          <a:p>
            <a:pPr marL="0" lvl="0" indent="0">
              <a:buFont typeface="Arial" panose="020B0604020202020204" pitchFamily="34" charset="0"/>
              <a:buNone/>
            </a:pPr>
            <a:endParaRPr lang="pl-PL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FF5F09-8926-4EB7-97B3-F4E6E58A61B1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989985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>Maciej</a:t>
            </a:r>
          </a:p>
          <a:p>
            <a:pPr marL="0" lvl="0" indent="0">
              <a:buFont typeface="Arial" panose="020B0604020202020204" pitchFamily="34" charset="0"/>
              <a:buNone/>
            </a:pPr>
            <a:r>
              <a:rPr lang="pl-PL" b="0" u="sng" dirty="0"/>
              <a:t>Dokumentacja zdarzeń</a:t>
            </a:r>
            <a:r>
              <a:rPr lang="pl-PL" b="0" u="none" dirty="0"/>
              <a:t> –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pl-PL" b="0" u="none" dirty="0"/>
              <a:t>To jest Dziennik zdarzeń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pl-PL" b="0" u="none" dirty="0"/>
              <a:t>Notujemy wszystkie zgłoszenia | sytuacje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pl-PL" b="0" u="none" dirty="0"/>
              <a:t>oraz podjęte działania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FF5F09-8926-4EB7-97B3-F4E6E58A61B1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12905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Maciej</a:t>
            </a:r>
          </a:p>
          <a:p>
            <a:r>
              <a:rPr lang="pl-PL" u="sng" dirty="0"/>
              <a:t>Odprawa na koniec dnia</a:t>
            </a:r>
            <a:r>
              <a:rPr lang="pl-PL" dirty="0"/>
              <a:t> –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pl-PL" dirty="0"/>
              <a:t>analiza sytuacji na gorąco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pl-PL" dirty="0"/>
              <a:t>Wnioski na kolejny dzień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pl-PL" dirty="0"/>
          </a:p>
          <a:p>
            <a:pPr marL="0" lvl="0" indent="0">
              <a:buFont typeface="Arial" panose="020B0604020202020204" pitchFamily="34" charset="0"/>
              <a:buNone/>
            </a:pPr>
            <a:r>
              <a:rPr lang="pl-PL" dirty="0"/>
              <a:t>Następny slajd MICHAŁ!!!!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FF5F09-8926-4EB7-97B3-F4E6E58A61B1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542752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Michał</a:t>
            </a:r>
          </a:p>
          <a:p>
            <a:r>
              <a:rPr lang="pl-PL" u="sng" dirty="0"/>
              <a:t>Analiza przebiegu imprezy </a:t>
            </a:r>
            <a:r>
              <a:rPr lang="pl-PL" dirty="0"/>
              <a:t>– ___________</a:t>
            </a:r>
          </a:p>
          <a:p>
            <a:r>
              <a:rPr lang="pl-PL" u="sng" dirty="0"/>
              <a:t>Wskazanie obszarów do poprawy </a:t>
            </a:r>
            <a:r>
              <a:rPr lang="pl-PL" dirty="0"/>
              <a:t>– _________</a:t>
            </a:r>
          </a:p>
          <a:p>
            <a:endParaRPr lang="pl-PL" dirty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FF5F09-8926-4EB7-97B3-F4E6E58A61B1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952183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D1BCE1-E884-1A66-3865-99ACB84C58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43878E0C-D8D6-0FA8-7BEF-C459F3FEBC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520B6B35-B637-7B82-231F-518181D313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Michał</a:t>
            </a:r>
          </a:p>
          <a:p>
            <a:r>
              <a:rPr lang="pl-PL" u="sng" dirty="0"/>
              <a:t>Analiza przebiegu imprezy </a:t>
            </a:r>
            <a:r>
              <a:rPr lang="pl-PL" dirty="0"/>
              <a:t>– ___________</a:t>
            </a:r>
          </a:p>
          <a:p>
            <a:r>
              <a:rPr lang="pl-PL" u="sng" dirty="0"/>
              <a:t>Wskazanie obszarów do poprawy </a:t>
            </a:r>
            <a:r>
              <a:rPr lang="pl-PL" dirty="0"/>
              <a:t>– _________</a:t>
            </a:r>
          </a:p>
          <a:p>
            <a:endParaRPr lang="pl-PL" dirty="0"/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6F06530-D232-6096-83A3-7E500DF02C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FF5F09-8926-4EB7-97B3-F4E6E58A61B1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09405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Ostatecznie chodzi o to, żeby wszyscy</a:t>
            </a:r>
          </a:p>
          <a:p>
            <a:r>
              <a:rPr lang="pl-PL" dirty="0"/>
              <a:t>Na ziemi - PUBLICZNOŚĆ</a:t>
            </a:r>
          </a:p>
          <a:p>
            <a:r>
              <a:rPr lang="pl-PL" dirty="0"/>
              <a:t>Oraz w powietrzu  - PILOCI</a:t>
            </a:r>
          </a:p>
          <a:p>
            <a:r>
              <a:rPr lang="pl-PL" dirty="0"/>
              <a:t>…czuli się bezpiecznie</a:t>
            </a:r>
          </a:p>
          <a:p>
            <a:endParaRPr lang="pl-PL" dirty="0"/>
          </a:p>
          <a:p>
            <a:r>
              <a:rPr lang="pl-PL" dirty="0"/>
              <a:t>…żeby im JAJ NIE URWAŁO!!!!!</a:t>
            </a:r>
          </a:p>
          <a:p>
            <a:r>
              <a:rPr lang="pl-PL" dirty="0">
                <a:sym typeface="Wingdings" panose="05000000000000000000" pitchFamily="2" charset="2"/>
              </a:rPr>
              <a:t></a:t>
            </a:r>
            <a:endParaRPr lang="pl-PL" dirty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FF5F09-8926-4EB7-97B3-F4E6E58A61B1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3014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Michał</a:t>
            </a:r>
          </a:p>
          <a:p>
            <a:r>
              <a:rPr lang="pl-PL" u="sng" dirty="0"/>
              <a:t>Rola CKB</a:t>
            </a:r>
            <a:r>
              <a:rPr lang="pl-PL" dirty="0"/>
              <a:t> - </a:t>
            </a:r>
          </a:p>
          <a:p>
            <a:r>
              <a:rPr lang="pl-PL" u="sng" dirty="0"/>
              <a:t>Znaczenie dla Bezpieczeństwa</a:t>
            </a:r>
            <a:r>
              <a:rPr lang="pl-PL" dirty="0"/>
              <a:t> - 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FF5F09-8926-4EB7-97B3-F4E6E58A61B1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77737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Dziękujemy za uwagę</a:t>
            </a:r>
          </a:p>
          <a:p>
            <a:r>
              <a:rPr lang="pl-PL" dirty="0"/>
              <a:t>I zapraszamy na ANTIDOTUM!!!!!!!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FF5F09-8926-4EB7-97B3-F4E6E58A61B1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91573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Michał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FF5F09-8926-4EB7-97B3-F4E6E58A61B1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28157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Michał</a:t>
            </a:r>
          </a:p>
          <a:p>
            <a:r>
              <a:rPr lang="pl-PL" u="sng" dirty="0"/>
              <a:t>Wyznaczenie miejsca na terenie </a:t>
            </a:r>
            <a:r>
              <a:rPr lang="pl-PL" u="none" dirty="0"/>
              <a:t> -</a:t>
            </a:r>
            <a:endParaRPr lang="pl-PL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pl-PL" dirty="0"/>
              <a:t>możliwie na środku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„na plecach” płot ze swobodnym dojazdem karetki</a:t>
            </a:r>
          </a:p>
          <a:p>
            <a:pPr marL="0" lvl="0" indent="0">
              <a:buFont typeface="Arial" panose="020B0604020202020204" pitchFamily="34" charset="0"/>
              <a:buNone/>
            </a:pPr>
            <a:r>
              <a:rPr lang="pl-PL" u="sng" dirty="0"/>
              <a:t>Wymogi lokalowe</a:t>
            </a:r>
            <a:r>
              <a:rPr lang="pl-PL" u="none" dirty="0"/>
              <a:t> –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pl-PL" dirty="0"/>
              <a:t>Lokalizacja „na piętrze” dla lepszej widoczności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pl-PL" dirty="0"/>
              <a:t>Na dole „szpital”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pl-PL" dirty="0"/>
              <a:t>Pomieszczenia klimatyzowane</a:t>
            </a:r>
          </a:p>
          <a:p>
            <a:endParaRPr lang="pl-PL" dirty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FF5F09-8926-4EB7-97B3-F4E6E58A61B1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835112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Michał</a:t>
            </a:r>
          </a:p>
          <a:p>
            <a:pPr marL="0" lvl="0" indent="0">
              <a:buFont typeface="Arial" panose="020B0604020202020204" pitchFamily="34" charset="0"/>
              <a:buNone/>
            </a:pPr>
            <a:r>
              <a:rPr lang="pl-PL" u="sng" dirty="0"/>
              <a:t>Wymogi lokalowe</a:t>
            </a:r>
            <a:r>
              <a:rPr lang="pl-PL" u="none" dirty="0"/>
              <a:t> –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pl-PL" dirty="0"/>
              <a:t>Lokalizacja „na piętrze” dla lepszej widoczności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pl-PL" dirty="0"/>
              <a:t>Na dole „szpital”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pl-PL" dirty="0"/>
              <a:t>Pomieszczenia klimatyzowane</a:t>
            </a:r>
          </a:p>
          <a:p>
            <a:r>
              <a:rPr lang="pl-PL" u="sng" dirty="0"/>
              <a:t>Wyposażenie: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pl-PL" dirty="0"/>
              <a:t>Meble - zapewnienie komfortowego miejsca pracy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pl-PL" dirty="0"/>
              <a:t>Stanowisko PSP (radiostacja)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pl-PL" dirty="0"/>
              <a:t>Stanowisko Policji (radiostacja)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pl-PL" dirty="0"/>
              <a:t>Komunikacja z wieżą (radiostacja)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pl-PL" dirty="0"/>
              <a:t>Stałe łącze internetowe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pl-PL" dirty="0"/>
              <a:t>Podgląd z kamer na terenie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pl-PL" dirty="0"/>
              <a:t>Podgląd do aktualnego harmonogramu (aktualizowany na bieżąco)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pl-PL" dirty="0"/>
              <a:t>System lokalizacji służb ratunkowych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pl-PL" dirty="0"/>
              <a:t>Flipchart, markery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pl-PL" dirty="0"/>
              <a:t>Stanowisko socjalne (woda, kawa, herbata…)</a:t>
            </a:r>
          </a:p>
          <a:p>
            <a:endParaRPr lang="pl-PL" dirty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FF5F09-8926-4EB7-97B3-F4E6E58A61B1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186913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Michał</a:t>
            </a:r>
          </a:p>
          <a:p>
            <a:r>
              <a:rPr lang="pl-PL" u="sng" dirty="0"/>
              <a:t>Analiza wniosków</a:t>
            </a:r>
            <a:r>
              <a:rPr lang="pl-PL" u="none" dirty="0"/>
              <a:t> - </a:t>
            </a:r>
            <a:endParaRPr lang="pl-PL" u="sng" dirty="0"/>
          </a:p>
          <a:p>
            <a:r>
              <a:rPr lang="pl-PL" u="sng" dirty="0"/>
              <a:t>Ćwiczenia </a:t>
            </a:r>
            <a:r>
              <a:rPr lang="pl-PL" u="sng" dirty="0" err="1"/>
              <a:t>kooardynacji</a:t>
            </a:r>
            <a:r>
              <a:rPr lang="pl-PL" u="none" dirty="0"/>
              <a:t> –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pl-PL" u="none" dirty="0"/>
              <a:t>ćwiczenia zgrywające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pl-PL" u="none" dirty="0"/>
              <a:t>Rozpatrywane różne scenariusze – upadek poza terenem imprezy, upadek w publiczność, ładunki wybuchowe, zagubienie dziecka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FF5F09-8926-4EB7-97B3-F4E6E58A61B1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290959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Michał</a:t>
            </a:r>
          </a:p>
          <a:p>
            <a:r>
              <a:rPr lang="pl-PL" u="sng" dirty="0"/>
              <a:t>Procedury</a:t>
            </a:r>
            <a:r>
              <a:rPr lang="pl-PL" dirty="0"/>
              <a:t> – stawa o imprezach masowych</a:t>
            </a:r>
          </a:p>
          <a:p>
            <a:endParaRPr lang="pl-PL" dirty="0"/>
          </a:p>
          <a:p>
            <a:endParaRPr lang="pl-PL" dirty="0"/>
          </a:p>
          <a:p>
            <a:r>
              <a:rPr lang="pl-PL" dirty="0"/>
              <a:t>Następny slajd MACIEJ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FF5F09-8926-4EB7-97B3-F4E6E58A61B1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45206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Maciej</a:t>
            </a:r>
          </a:p>
          <a:p>
            <a:r>
              <a:rPr lang="pl-PL" u="sng" dirty="0"/>
              <a:t>Przygotowanie </a:t>
            </a:r>
            <a:r>
              <a:rPr lang="pl-PL" u="sng" dirty="0" err="1"/>
              <a:t>zabezp</a:t>
            </a:r>
            <a:r>
              <a:rPr lang="pl-PL" u="sng" dirty="0"/>
              <a:t>. dla SP</a:t>
            </a:r>
            <a:r>
              <a:rPr lang="pl-PL" u="none" dirty="0"/>
              <a:t> </a:t>
            </a:r>
            <a:r>
              <a:rPr lang="pl-PL" dirty="0"/>
              <a:t>– uzgodnienie miejsca PIRO CHECK oraz beczki do pirotechniki</a:t>
            </a:r>
          </a:p>
          <a:p>
            <a:r>
              <a:rPr lang="pl-PL" u="sng" dirty="0"/>
              <a:t>Listy obecności </a:t>
            </a:r>
            <a:r>
              <a:rPr lang="pl-PL" dirty="0"/>
              <a:t>– lista CKB oraz kontakt do dowódców jednostek PSP oraz OSP</a:t>
            </a:r>
          </a:p>
          <a:p>
            <a:endParaRPr lang="pl-PL" dirty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FF5F09-8926-4EB7-97B3-F4E6E58A61B1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7820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6CB37B-72CD-17DB-AA51-6D05A8A2F4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9C84D82B-FB3F-C2D1-904C-298E8FF280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8D2C38BB-8280-D16A-12AC-63E5A3013B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Maciej</a:t>
            </a:r>
          </a:p>
          <a:p>
            <a:r>
              <a:rPr lang="pl-PL" u="sng" dirty="0"/>
              <a:t>Przygotowanie </a:t>
            </a:r>
            <a:r>
              <a:rPr lang="pl-PL" u="sng" dirty="0" err="1"/>
              <a:t>zabezp</a:t>
            </a:r>
            <a:r>
              <a:rPr lang="pl-PL" u="sng" dirty="0"/>
              <a:t>. dla SP</a:t>
            </a:r>
            <a:r>
              <a:rPr lang="pl-PL" u="none" dirty="0"/>
              <a:t> </a:t>
            </a:r>
            <a:r>
              <a:rPr lang="pl-PL" dirty="0"/>
              <a:t>– uzgodnienie miejsca PIRO CHECK oraz beczki do pirotechniki</a:t>
            </a:r>
          </a:p>
          <a:p>
            <a:r>
              <a:rPr lang="pl-PL" u="sng" dirty="0"/>
              <a:t>Listy obecności </a:t>
            </a:r>
            <a:r>
              <a:rPr lang="pl-PL" dirty="0"/>
              <a:t>– lista CKB oraz kontakt do dowódców jednostek PSP oraz OSP</a:t>
            </a:r>
          </a:p>
          <a:p>
            <a:endParaRPr lang="pl-PL" dirty="0"/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FBB72EC-6A07-5B66-F77A-F183283248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FF5F09-8926-4EB7-97B3-F4E6E58A61B1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76379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99FCE88-1829-AC2C-5BD1-78669BFCBF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E30D28DA-3C75-ACA2-2423-7CA24CE184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8AE9A5F-769C-0307-3957-BBC387894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D8C42-0D5D-4563-809C-F63D1563969B}" type="datetimeFigureOut">
              <a:rPr lang="pl-PL" smtClean="0"/>
              <a:t>26.05.2025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F605A8F-0D0A-3E91-F022-6A8221F72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BC386F0-D17E-7CA0-1706-45FB52561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2A0E-EEAA-4EA4-A25F-4FC155C0F4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7424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EA10914-F174-FBC3-3593-BDB520B82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C80BC66F-0B93-E10A-23D9-D590121446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99DCFF4-7812-FD48-EF4E-1005F4B15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D8C42-0D5D-4563-809C-F63D1563969B}" type="datetimeFigureOut">
              <a:rPr lang="pl-PL" smtClean="0"/>
              <a:t>26.05.2025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062AA37-7FD8-DA6F-F3FE-B6B341C3E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44E77E2-4255-A841-456A-544463E53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2A0E-EEAA-4EA4-A25F-4FC155C0F4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9555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E9AF3B75-25B6-0FFD-AF9E-8338495EF7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60148DC0-2211-7983-D562-33E3A710C8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88DE488-3DC0-323E-2C5C-EDF3D1741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D8C42-0D5D-4563-809C-F63D1563969B}" type="datetimeFigureOut">
              <a:rPr lang="pl-PL" smtClean="0"/>
              <a:t>26.05.2025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3C47C77-F056-2772-B49D-7F1013D02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6D113A9-CC01-CFDC-7A39-357878E59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2A0E-EEAA-4EA4-A25F-4FC155C0F4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4079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9211956-BD14-DAFE-9126-1D280FA23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F2AF273-D63B-E4AB-D0B4-EB4AD7896C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CBA7724-EDE3-AAAF-1BB1-2F1F9983C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D8C42-0D5D-4563-809C-F63D1563969B}" type="datetimeFigureOut">
              <a:rPr lang="pl-PL" smtClean="0"/>
              <a:t>26.05.2025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FE6429E-1138-06B3-0A18-33737347F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B9523BD-10C2-855A-701A-2B4E2154F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2A0E-EEAA-4EA4-A25F-4FC155C0F4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1383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EEBCEE1-C7A8-3D35-CD1E-F41C54FDD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81CB181-2FBF-F8E9-AA2C-D7AFB0B818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5E964A8-167F-25F3-0677-AD100968F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D8C42-0D5D-4563-809C-F63D1563969B}" type="datetimeFigureOut">
              <a:rPr lang="pl-PL" smtClean="0"/>
              <a:t>26.05.2025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6DC3FA0-CCC8-D007-71FF-5E747EBA9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33E158B-C589-3202-DE57-9535FC6AB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2A0E-EEAA-4EA4-A25F-4FC155C0F4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0424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B92C259-EE02-D0DC-D3EA-E4434D2D0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BAC4ECF-7FC2-46A5-AFA3-25CEC48E53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B68FF85-E79C-5E28-25E5-33A569D98E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23380D7-F128-CB7C-6912-4D321E6D5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D8C42-0D5D-4563-809C-F63D1563969B}" type="datetimeFigureOut">
              <a:rPr lang="pl-PL" smtClean="0"/>
              <a:t>26.05.2025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95B2A5B-4D02-B4CB-FFCA-B4984EF02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C8A3242-2BF8-E0A2-CC36-8B87A8B64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2A0E-EEAA-4EA4-A25F-4FC155C0F4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695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757C67D-8FB6-FF72-583E-6E0F1EC6D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502FDF2-365B-2CED-CAC7-A5EB15E896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15F58004-0BDD-9BFF-1669-7302611BF4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C55C74B7-0CC5-C6C1-E708-8439DEA485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DBD1D0EA-C100-6DE4-2501-E5ABB3D877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E709B550-1C23-1C3A-C30B-71395D3C4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D8C42-0D5D-4563-809C-F63D1563969B}" type="datetimeFigureOut">
              <a:rPr lang="pl-PL" smtClean="0"/>
              <a:t>26.05.2025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43AC0906-FCEE-82F6-5FE0-242861BEF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4ADDF40F-87DD-C303-017C-08F92F37D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2A0E-EEAA-4EA4-A25F-4FC155C0F4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884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3FF6CF8-39A2-F708-5AEA-1571FFDDF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8754A288-557C-6422-FAF4-0D250C0E5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D8C42-0D5D-4563-809C-F63D1563969B}" type="datetimeFigureOut">
              <a:rPr lang="pl-PL" smtClean="0"/>
              <a:t>26.05.2025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F91CE84F-D4CA-5574-A337-ACCD414C5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FD2BC3F2-0ED9-D6EE-858D-B8C1968BF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2A0E-EEAA-4EA4-A25F-4FC155C0F4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004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E419A261-6E33-0643-BAB2-C732BD1AB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D8C42-0D5D-4563-809C-F63D1563969B}" type="datetimeFigureOut">
              <a:rPr lang="pl-PL" smtClean="0"/>
              <a:t>26.05.2025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0BAF28DC-CC82-8323-AC28-D364016BF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103164A-871F-5C10-6A8F-811344F00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2A0E-EEAA-4EA4-A25F-4FC155C0F4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4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31AFABE-721C-77DF-17B5-6890653EF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E0962A1-72A7-53D6-7EB2-6103A3A97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367F473-07D4-2F3A-7897-7D60787947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D8330C2-31B5-200A-1138-61CA88245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D8C42-0D5D-4563-809C-F63D1563969B}" type="datetimeFigureOut">
              <a:rPr lang="pl-PL" smtClean="0"/>
              <a:t>26.05.2025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A3D52E1-5699-5A80-94DC-A67E2A730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C80B148-BB1F-ADFB-4E49-251B8BE5A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2A0E-EEAA-4EA4-A25F-4FC155C0F4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9366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24E38A5-18FE-89D4-7C82-8538E1115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530D6124-65E5-0292-E3D8-E098061D34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E796DEA-D717-CC83-28BA-993E265B49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4F519F8-4C6F-55DC-5B4D-FD94FBFD9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D8C42-0D5D-4563-809C-F63D1563969B}" type="datetimeFigureOut">
              <a:rPr lang="pl-PL" smtClean="0"/>
              <a:t>26.05.2025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CBBA5EB-AA7F-C3DA-FD5B-FFB15C636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F835E98-92E9-30FB-FB27-34AC71C4F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2A0E-EEAA-4EA4-A25F-4FC155C0F4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6542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F99C1D07-C2C7-B92B-B66C-71DE6C203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B14202D-B4E6-CE44-341D-ADA785155B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D9FD132-9A8F-5254-51D4-F8C25AE8C6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ED8C42-0D5D-4563-809C-F63D1563969B}" type="datetimeFigureOut">
              <a:rPr lang="pl-PL" smtClean="0"/>
              <a:t>26.05.2025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72C3C87-52A2-71E6-FF0E-46F621F8E8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DC8187B-12E6-007F-EA0D-8E3A0236D4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27F2A0E-EEAA-4EA4-A25F-4FC155C0F4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9179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2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0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3.svg"/><Relationship Id="rId5" Type="http://schemas.openxmlformats.org/officeDocument/2006/relationships/image" Target="../media/image13.jpeg"/><Relationship Id="rId10" Type="http://schemas.openxmlformats.org/officeDocument/2006/relationships/image" Target="../media/image2.pn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18" Type="http://schemas.openxmlformats.org/officeDocument/2006/relationships/image" Target="../media/image3.sv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12" Type="http://schemas.openxmlformats.org/officeDocument/2006/relationships/image" Target="../media/image27.jpg"/><Relationship Id="rId17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image" Target="../media/image26.jpg"/><Relationship Id="rId5" Type="http://schemas.openxmlformats.org/officeDocument/2006/relationships/image" Target="../media/image20.jpeg"/><Relationship Id="rId15" Type="http://schemas.openxmlformats.org/officeDocument/2006/relationships/image" Target="../media/image3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Relationship Id="rId14" Type="http://schemas.openxmlformats.org/officeDocument/2006/relationships/image" Target="../media/image2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niebo, samolot, na wolnym powietrzu, statek powietrzny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6074FEBE-EA0C-E869-84F6-1CBE608D985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4" name="Prostokąt: ścięte rogi po przekątnej 13">
            <a:extLst>
              <a:ext uri="{FF2B5EF4-FFF2-40B4-BE49-F238E27FC236}">
                <a16:creationId xmlns:a16="http://schemas.microsoft.com/office/drawing/2014/main" id="{0F8097A8-B892-159C-199C-1E29EB75816A}"/>
              </a:ext>
            </a:extLst>
          </p:cNvPr>
          <p:cNvSpPr/>
          <p:nvPr/>
        </p:nvSpPr>
        <p:spPr>
          <a:xfrm flipH="1">
            <a:off x="0" y="0"/>
            <a:ext cx="12192000" cy="6858000"/>
          </a:xfrm>
          <a:prstGeom prst="snip2DiagRect">
            <a:avLst>
              <a:gd name="adj1" fmla="val 0"/>
              <a:gd name="adj2" fmla="val 34074"/>
            </a:avLst>
          </a:prstGeom>
          <a:solidFill>
            <a:schemeClr val="bg1">
              <a:lumMod val="95000"/>
              <a:alpha val="36000"/>
            </a:schemeClr>
          </a:solidFill>
          <a:ln>
            <a:noFill/>
          </a:ln>
          <a:effectLst>
            <a:softEdge rad="381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68E0DE2-C48F-202B-0059-8427E6B133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7299" y="1700212"/>
            <a:ext cx="9677400" cy="1152525"/>
          </a:xfrm>
        </p:spPr>
        <p:txBody>
          <a:bodyPr>
            <a:normAutofit/>
          </a:bodyPr>
          <a:lstStyle/>
          <a:p>
            <a:r>
              <a:rPr lang="pl-PL" sz="3200" b="1" dirty="0">
                <a:solidFill>
                  <a:schemeClr val="accent1">
                    <a:lumMod val="75000"/>
                  </a:schemeClr>
                </a:solidFill>
              </a:rPr>
              <a:t>Funkcjonowanie Centrum Koordynacji Bezpieczeństwa podczas pokazów lotniczych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BD9D165F-EFFB-C20B-6AC0-328FBD7848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4489450"/>
            <a:ext cx="9144000" cy="533400"/>
          </a:xfrm>
        </p:spPr>
        <p:txBody>
          <a:bodyPr/>
          <a:lstStyle/>
          <a:p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Michał Graczyk, Maciej Kędziora</a:t>
            </a:r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B57A3293-62AC-B967-F0C8-638A077F76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55447" y="2852738"/>
            <a:ext cx="8281106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34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01A631-9EB6-800A-EDBF-A80B6686A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niebo, na wolnym powietrzu, statek powietrzny, samolot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660E7681-C7D5-CE0C-86CD-A9991CCA8BD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Prostokąt: ścięte rogi po przekątnej 3">
            <a:extLst>
              <a:ext uri="{FF2B5EF4-FFF2-40B4-BE49-F238E27FC236}">
                <a16:creationId xmlns:a16="http://schemas.microsoft.com/office/drawing/2014/main" id="{A94A52E0-1D42-0698-3CAA-31DBED01607E}"/>
              </a:ext>
            </a:extLst>
          </p:cNvPr>
          <p:cNvSpPr/>
          <p:nvPr/>
        </p:nvSpPr>
        <p:spPr>
          <a:xfrm flipH="1">
            <a:off x="0" y="0"/>
            <a:ext cx="12192000" cy="6858000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bg1">
              <a:lumMod val="9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554CCEE-DA75-62A2-DF0C-43F80A4DA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2299" y="165109"/>
            <a:ext cx="9029701" cy="749292"/>
          </a:xfrm>
        </p:spPr>
        <p:txBody>
          <a:bodyPr>
            <a:noAutofit/>
          </a:bodyPr>
          <a:lstStyle/>
          <a:p>
            <a:r>
              <a:rPr lang="pl-PL" sz="2400" b="1" dirty="0">
                <a:solidFill>
                  <a:schemeClr val="accent1">
                    <a:lumMod val="75000"/>
                  </a:schemeClr>
                </a:solidFill>
              </a:rPr>
              <a:t>Przygotowania przed samą imprezą oraz zarządzanie w dniu pokazów</a:t>
            </a:r>
          </a:p>
        </p:txBody>
      </p:sp>
      <p:sp>
        <p:nvSpPr>
          <p:cNvPr id="26" name="Dowolny kształt: kształt 25">
            <a:extLst>
              <a:ext uri="{FF2B5EF4-FFF2-40B4-BE49-F238E27FC236}">
                <a16:creationId xmlns:a16="http://schemas.microsoft.com/office/drawing/2014/main" id="{9E8EA496-3441-44B2-4CD8-94DCFB1D7A6C}"/>
              </a:ext>
            </a:extLst>
          </p:cNvPr>
          <p:cNvSpPr/>
          <p:nvPr/>
        </p:nvSpPr>
        <p:spPr>
          <a:xfrm>
            <a:off x="2044703" y="1412608"/>
            <a:ext cx="8940798" cy="417690"/>
          </a:xfrm>
          <a:custGeom>
            <a:avLst/>
            <a:gdLst>
              <a:gd name="connsiteX0" fmla="*/ 0 w 8940798"/>
              <a:gd name="connsiteY0" fmla="*/ 69616 h 417690"/>
              <a:gd name="connsiteX1" fmla="*/ 69616 w 8940798"/>
              <a:gd name="connsiteY1" fmla="*/ 0 h 417690"/>
              <a:gd name="connsiteX2" fmla="*/ 8871182 w 8940798"/>
              <a:gd name="connsiteY2" fmla="*/ 0 h 417690"/>
              <a:gd name="connsiteX3" fmla="*/ 8940798 w 8940798"/>
              <a:gd name="connsiteY3" fmla="*/ 69616 h 417690"/>
              <a:gd name="connsiteX4" fmla="*/ 8940798 w 8940798"/>
              <a:gd name="connsiteY4" fmla="*/ 348074 h 417690"/>
              <a:gd name="connsiteX5" fmla="*/ 8871182 w 8940798"/>
              <a:gd name="connsiteY5" fmla="*/ 417690 h 417690"/>
              <a:gd name="connsiteX6" fmla="*/ 69616 w 8940798"/>
              <a:gd name="connsiteY6" fmla="*/ 417690 h 417690"/>
              <a:gd name="connsiteX7" fmla="*/ 0 w 8940798"/>
              <a:gd name="connsiteY7" fmla="*/ 348074 h 417690"/>
              <a:gd name="connsiteX8" fmla="*/ 0 w 8940798"/>
              <a:gd name="connsiteY8" fmla="*/ 69616 h 417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40798" h="417690">
                <a:moveTo>
                  <a:pt x="0" y="69616"/>
                </a:moveTo>
                <a:cubicBezTo>
                  <a:pt x="0" y="31168"/>
                  <a:pt x="31168" y="0"/>
                  <a:pt x="69616" y="0"/>
                </a:cubicBezTo>
                <a:lnTo>
                  <a:pt x="8871182" y="0"/>
                </a:lnTo>
                <a:cubicBezTo>
                  <a:pt x="8909630" y="0"/>
                  <a:pt x="8940798" y="31168"/>
                  <a:pt x="8940798" y="69616"/>
                </a:cubicBezTo>
                <a:lnTo>
                  <a:pt x="8940798" y="348074"/>
                </a:lnTo>
                <a:cubicBezTo>
                  <a:pt x="8940798" y="386522"/>
                  <a:pt x="8909630" y="417690"/>
                  <a:pt x="8871182" y="417690"/>
                </a:cubicBezTo>
                <a:lnTo>
                  <a:pt x="69616" y="417690"/>
                </a:lnTo>
                <a:cubicBezTo>
                  <a:pt x="31168" y="417690"/>
                  <a:pt x="0" y="386522"/>
                  <a:pt x="0" y="348074"/>
                </a:cubicBezTo>
                <a:lnTo>
                  <a:pt x="0" y="6961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160" tIns="85160" rIns="85160" bIns="85160" numCol="1" spcCol="1270" anchor="ctr" anchorCtr="0">
            <a:noAutofit/>
          </a:bodyPr>
          <a:lstStyle/>
          <a:p>
            <a:pPr marL="285750" lvl="0" indent="-285750" algn="l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pl-PL" sz="2400" kern="1200" dirty="0">
                <a:solidFill>
                  <a:schemeClr val="accent1">
                    <a:lumMod val="75000"/>
                  </a:schemeClr>
                </a:solidFill>
              </a:rPr>
              <a:t>Przygotowanie zabezpieczenia dla statków powietrznych</a:t>
            </a:r>
          </a:p>
        </p:txBody>
      </p:sp>
      <p:sp>
        <p:nvSpPr>
          <p:cNvPr id="27" name="Dowolny kształt: kształt 26">
            <a:extLst>
              <a:ext uri="{FF2B5EF4-FFF2-40B4-BE49-F238E27FC236}">
                <a16:creationId xmlns:a16="http://schemas.microsoft.com/office/drawing/2014/main" id="{7D5FC245-745C-C527-2BEE-012CBB638227}"/>
              </a:ext>
            </a:extLst>
          </p:cNvPr>
          <p:cNvSpPr/>
          <p:nvPr/>
        </p:nvSpPr>
        <p:spPr>
          <a:xfrm>
            <a:off x="2044703" y="2330004"/>
            <a:ext cx="8940798" cy="417690"/>
          </a:xfrm>
          <a:custGeom>
            <a:avLst/>
            <a:gdLst>
              <a:gd name="connsiteX0" fmla="*/ 0 w 8940798"/>
              <a:gd name="connsiteY0" fmla="*/ 69616 h 417690"/>
              <a:gd name="connsiteX1" fmla="*/ 69616 w 8940798"/>
              <a:gd name="connsiteY1" fmla="*/ 0 h 417690"/>
              <a:gd name="connsiteX2" fmla="*/ 8871182 w 8940798"/>
              <a:gd name="connsiteY2" fmla="*/ 0 h 417690"/>
              <a:gd name="connsiteX3" fmla="*/ 8940798 w 8940798"/>
              <a:gd name="connsiteY3" fmla="*/ 69616 h 417690"/>
              <a:gd name="connsiteX4" fmla="*/ 8940798 w 8940798"/>
              <a:gd name="connsiteY4" fmla="*/ 348074 h 417690"/>
              <a:gd name="connsiteX5" fmla="*/ 8871182 w 8940798"/>
              <a:gd name="connsiteY5" fmla="*/ 417690 h 417690"/>
              <a:gd name="connsiteX6" fmla="*/ 69616 w 8940798"/>
              <a:gd name="connsiteY6" fmla="*/ 417690 h 417690"/>
              <a:gd name="connsiteX7" fmla="*/ 0 w 8940798"/>
              <a:gd name="connsiteY7" fmla="*/ 348074 h 417690"/>
              <a:gd name="connsiteX8" fmla="*/ 0 w 8940798"/>
              <a:gd name="connsiteY8" fmla="*/ 69616 h 417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40798" h="417690">
                <a:moveTo>
                  <a:pt x="0" y="69616"/>
                </a:moveTo>
                <a:cubicBezTo>
                  <a:pt x="0" y="31168"/>
                  <a:pt x="31168" y="0"/>
                  <a:pt x="69616" y="0"/>
                </a:cubicBezTo>
                <a:lnTo>
                  <a:pt x="8871182" y="0"/>
                </a:lnTo>
                <a:cubicBezTo>
                  <a:pt x="8909630" y="0"/>
                  <a:pt x="8940798" y="31168"/>
                  <a:pt x="8940798" y="69616"/>
                </a:cubicBezTo>
                <a:lnTo>
                  <a:pt x="8940798" y="348074"/>
                </a:lnTo>
                <a:cubicBezTo>
                  <a:pt x="8940798" y="386522"/>
                  <a:pt x="8909630" y="417690"/>
                  <a:pt x="8871182" y="417690"/>
                </a:cubicBezTo>
                <a:lnTo>
                  <a:pt x="69616" y="417690"/>
                </a:lnTo>
                <a:cubicBezTo>
                  <a:pt x="31168" y="417690"/>
                  <a:pt x="0" y="386522"/>
                  <a:pt x="0" y="348074"/>
                </a:cubicBezTo>
                <a:lnTo>
                  <a:pt x="0" y="6961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160" tIns="85160" rIns="85160" bIns="85160" numCol="1" spcCol="1270" anchor="ctr" anchorCtr="0">
            <a:noAutofit/>
          </a:bodyPr>
          <a:lstStyle/>
          <a:p>
            <a:pPr marL="285750" lvl="0" indent="-285750" algn="l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pl-PL" sz="2400" kern="1200">
                <a:solidFill>
                  <a:schemeClr val="accent1">
                    <a:lumMod val="75000"/>
                  </a:schemeClr>
                </a:solidFill>
              </a:rPr>
              <a:t>Czynności poranne</a:t>
            </a:r>
          </a:p>
        </p:txBody>
      </p:sp>
      <p:sp>
        <p:nvSpPr>
          <p:cNvPr id="28" name="Dowolny kształt: kształt 27">
            <a:extLst>
              <a:ext uri="{FF2B5EF4-FFF2-40B4-BE49-F238E27FC236}">
                <a16:creationId xmlns:a16="http://schemas.microsoft.com/office/drawing/2014/main" id="{0B9F5D5B-BF3F-CDDD-6114-3A3D0662ADD1}"/>
              </a:ext>
            </a:extLst>
          </p:cNvPr>
          <p:cNvSpPr/>
          <p:nvPr/>
        </p:nvSpPr>
        <p:spPr>
          <a:xfrm>
            <a:off x="2044703" y="2788702"/>
            <a:ext cx="8940798" cy="417690"/>
          </a:xfrm>
          <a:custGeom>
            <a:avLst/>
            <a:gdLst>
              <a:gd name="connsiteX0" fmla="*/ 0 w 8940798"/>
              <a:gd name="connsiteY0" fmla="*/ 69616 h 417690"/>
              <a:gd name="connsiteX1" fmla="*/ 69616 w 8940798"/>
              <a:gd name="connsiteY1" fmla="*/ 0 h 417690"/>
              <a:gd name="connsiteX2" fmla="*/ 8871182 w 8940798"/>
              <a:gd name="connsiteY2" fmla="*/ 0 h 417690"/>
              <a:gd name="connsiteX3" fmla="*/ 8940798 w 8940798"/>
              <a:gd name="connsiteY3" fmla="*/ 69616 h 417690"/>
              <a:gd name="connsiteX4" fmla="*/ 8940798 w 8940798"/>
              <a:gd name="connsiteY4" fmla="*/ 348074 h 417690"/>
              <a:gd name="connsiteX5" fmla="*/ 8871182 w 8940798"/>
              <a:gd name="connsiteY5" fmla="*/ 417690 h 417690"/>
              <a:gd name="connsiteX6" fmla="*/ 69616 w 8940798"/>
              <a:gd name="connsiteY6" fmla="*/ 417690 h 417690"/>
              <a:gd name="connsiteX7" fmla="*/ 0 w 8940798"/>
              <a:gd name="connsiteY7" fmla="*/ 348074 h 417690"/>
              <a:gd name="connsiteX8" fmla="*/ 0 w 8940798"/>
              <a:gd name="connsiteY8" fmla="*/ 69616 h 417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40798" h="417690">
                <a:moveTo>
                  <a:pt x="0" y="69616"/>
                </a:moveTo>
                <a:cubicBezTo>
                  <a:pt x="0" y="31168"/>
                  <a:pt x="31168" y="0"/>
                  <a:pt x="69616" y="0"/>
                </a:cubicBezTo>
                <a:lnTo>
                  <a:pt x="8871182" y="0"/>
                </a:lnTo>
                <a:cubicBezTo>
                  <a:pt x="8909630" y="0"/>
                  <a:pt x="8940798" y="31168"/>
                  <a:pt x="8940798" y="69616"/>
                </a:cubicBezTo>
                <a:lnTo>
                  <a:pt x="8940798" y="348074"/>
                </a:lnTo>
                <a:cubicBezTo>
                  <a:pt x="8940798" y="386522"/>
                  <a:pt x="8909630" y="417690"/>
                  <a:pt x="8871182" y="417690"/>
                </a:cubicBezTo>
                <a:lnTo>
                  <a:pt x="69616" y="417690"/>
                </a:lnTo>
                <a:cubicBezTo>
                  <a:pt x="31168" y="417690"/>
                  <a:pt x="0" y="386522"/>
                  <a:pt x="0" y="348074"/>
                </a:cubicBezTo>
                <a:lnTo>
                  <a:pt x="0" y="6961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160" tIns="85160" rIns="85160" bIns="85160" numCol="1" spcCol="1270" anchor="ctr" anchorCtr="0">
            <a:noAutofit/>
          </a:bodyPr>
          <a:lstStyle/>
          <a:p>
            <a:pPr marL="285750" lvl="0" indent="-285750" algn="l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pl-PL" sz="2400" kern="1200">
                <a:solidFill>
                  <a:schemeClr val="accent1">
                    <a:lumMod val="75000"/>
                  </a:schemeClr>
                </a:solidFill>
              </a:rPr>
              <a:t>Odprawa przed każdym dniem pokazów</a:t>
            </a:r>
          </a:p>
        </p:txBody>
      </p:sp>
      <p:sp>
        <p:nvSpPr>
          <p:cNvPr id="29" name="Dowolny kształt: kształt 28">
            <a:extLst>
              <a:ext uri="{FF2B5EF4-FFF2-40B4-BE49-F238E27FC236}">
                <a16:creationId xmlns:a16="http://schemas.microsoft.com/office/drawing/2014/main" id="{7448735B-B3CF-6023-8C87-D219FFDE5EEF}"/>
              </a:ext>
            </a:extLst>
          </p:cNvPr>
          <p:cNvSpPr/>
          <p:nvPr/>
        </p:nvSpPr>
        <p:spPr>
          <a:xfrm>
            <a:off x="2044703" y="3247400"/>
            <a:ext cx="8940798" cy="417690"/>
          </a:xfrm>
          <a:custGeom>
            <a:avLst/>
            <a:gdLst>
              <a:gd name="connsiteX0" fmla="*/ 0 w 8940798"/>
              <a:gd name="connsiteY0" fmla="*/ 69616 h 417690"/>
              <a:gd name="connsiteX1" fmla="*/ 69616 w 8940798"/>
              <a:gd name="connsiteY1" fmla="*/ 0 h 417690"/>
              <a:gd name="connsiteX2" fmla="*/ 8871182 w 8940798"/>
              <a:gd name="connsiteY2" fmla="*/ 0 h 417690"/>
              <a:gd name="connsiteX3" fmla="*/ 8940798 w 8940798"/>
              <a:gd name="connsiteY3" fmla="*/ 69616 h 417690"/>
              <a:gd name="connsiteX4" fmla="*/ 8940798 w 8940798"/>
              <a:gd name="connsiteY4" fmla="*/ 348074 h 417690"/>
              <a:gd name="connsiteX5" fmla="*/ 8871182 w 8940798"/>
              <a:gd name="connsiteY5" fmla="*/ 417690 h 417690"/>
              <a:gd name="connsiteX6" fmla="*/ 69616 w 8940798"/>
              <a:gd name="connsiteY6" fmla="*/ 417690 h 417690"/>
              <a:gd name="connsiteX7" fmla="*/ 0 w 8940798"/>
              <a:gd name="connsiteY7" fmla="*/ 348074 h 417690"/>
              <a:gd name="connsiteX8" fmla="*/ 0 w 8940798"/>
              <a:gd name="connsiteY8" fmla="*/ 69616 h 417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40798" h="417690">
                <a:moveTo>
                  <a:pt x="0" y="69616"/>
                </a:moveTo>
                <a:cubicBezTo>
                  <a:pt x="0" y="31168"/>
                  <a:pt x="31168" y="0"/>
                  <a:pt x="69616" y="0"/>
                </a:cubicBezTo>
                <a:lnTo>
                  <a:pt x="8871182" y="0"/>
                </a:lnTo>
                <a:cubicBezTo>
                  <a:pt x="8909630" y="0"/>
                  <a:pt x="8940798" y="31168"/>
                  <a:pt x="8940798" y="69616"/>
                </a:cubicBezTo>
                <a:lnTo>
                  <a:pt x="8940798" y="348074"/>
                </a:lnTo>
                <a:cubicBezTo>
                  <a:pt x="8940798" y="386522"/>
                  <a:pt x="8909630" y="417690"/>
                  <a:pt x="8871182" y="417690"/>
                </a:cubicBezTo>
                <a:lnTo>
                  <a:pt x="69616" y="417690"/>
                </a:lnTo>
                <a:cubicBezTo>
                  <a:pt x="31168" y="417690"/>
                  <a:pt x="0" y="386522"/>
                  <a:pt x="0" y="348074"/>
                </a:cubicBezTo>
                <a:lnTo>
                  <a:pt x="0" y="6961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160" tIns="85160" rIns="85160" bIns="85160" numCol="1" spcCol="1270" anchor="ctr" anchorCtr="0">
            <a:noAutofit/>
          </a:bodyPr>
          <a:lstStyle/>
          <a:p>
            <a:pPr marL="285750" lvl="0" indent="-285750" algn="l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pl-PL" sz="2400" kern="1200" dirty="0">
                <a:solidFill>
                  <a:schemeClr val="accent1">
                    <a:lumMod val="75000"/>
                  </a:schemeClr>
                </a:solidFill>
              </a:rPr>
              <a:t>Karty uczestnika</a:t>
            </a:r>
          </a:p>
        </p:txBody>
      </p:sp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B3AA9A19-BFB6-A8FF-FCC4-BCE0C4D0C2CC}"/>
              </a:ext>
            </a:extLst>
          </p:cNvPr>
          <p:cNvCxnSpPr>
            <a:cxnSpLocks/>
          </p:cNvCxnSpPr>
          <p:nvPr/>
        </p:nvCxnSpPr>
        <p:spPr>
          <a:xfrm>
            <a:off x="3200400" y="914400"/>
            <a:ext cx="8280400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67A0DCED-BCD1-ECCE-B316-208E64BEF986}"/>
              </a:ext>
            </a:extLst>
          </p:cNvPr>
          <p:cNvCxnSpPr>
            <a:cxnSpLocks/>
          </p:cNvCxnSpPr>
          <p:nvPr/>
        </p:nvCxnSpPr>
        <p:spPr>
          <a:xfrm flipV="1">
            <a:off x="3200400" y="374649"/>
            <a:ext cx="0" cy="549275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Grafika 7">
            <a:extLst>
              <a:ext uri="{FF2B5EF4-FFF2-40B4-BE49-F238E27FC236}">
                <a16:creationId xmlns:a16="http://schemas.microsoft.com/office/drawing/2014/main" id="{4D1E9894-7DAD-CE5D-9EC8-8114F0180A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71000" y="6371385"/>
            <a:ext cx="2743554" cy="381835"/>
          </a:xfrm>
          <a:prstGeom prst="rect">
            <a:avLst/>
          </a:prstGeom>
        </p:spPr>
      </p:pic>
      <p:sp>
        <p:nvSpPr>
          <p:cNvPr id="3" name="Dowolny kształt: kształt 2">
            <a:extLst>
              <a:ext uri="{FF2B5EF4-FFF2-40B4-BE49-F238E27FC236}">
                <a16:creationId xmlns:a16="http://schemas.microsoft.com/office/drawing/2014/main" id="{34B7AC87-1F47-560C-235B-ADAC70B6ED7E}"/>
              </a:ext>
            </a:extLst>
          </p:cNvPr>
          <p:cNvSpPr/>
          <p:nvPr/>
        </p:nvSpPr>
        <p:spPr>
          <a:xfrm>
            <a:off x="2044703" y="1871306"/>
            <a:ext cx="8940798" cy="417690"/>
          </a:xfrm>
          <a:custGeom>
            <a:avLst/>
            <a:gdLst>
              <a:gd name="connsiteX0" fmla="*/ 0 w 8940798"/>
              <a:gd name="connsiteY0" fmla="*/ 69616 h 417690"/>
              <a:gd name="connsiteX1" fmla="*/ 69616 w 8940798"/>
              <a:gd name="connsiteY1" fmla="*/ 0 h 417690"/>
              <a:gd name="connsiteX2" fmla="*/ 8871182 w 8940798"/>
              <a:gd name="connsiteY2" fmla="*/ 0 h 417690"/>
              <a:gd name="connsiteX3" fmla="*/ 8940798 w 8940798"/>
              <a:gd name="connsiteY3" fmla="*/ 69616 h 417690"/>
              <a:gd name="connsiteX4" fmla="*/ 8940798 w 8940798"/>
              <a:gd name="connsiteY4" fmla="*/ 348074 h 417690"/>
              <a:gd name="connsiteX5" fmla="*/ 8871182 w 8940798"/>
              <a:gd name="connsiteY5" fmla="*/ 417690 h 417690"/>
              <a:gd name="connsiteX6" fmla="*/ 69616 w 8940798"/>
              <a:gd name="connsiteY6" fmla="*/ 417690 h 417690"/>
              <a:gd name="connsiteX7" fmla="*/ 0 w 8940798"/>
              <a:gd name="connsiteY7" fmla="*/ 348074 h 417690"/>
              <a:gd name="connsiteX8" fmla="*/ 0 w 8940798"/>
              <a:gd name="connsiteY8" fmla="*/ 69616 h 417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40798" h="417690">
                <a:moveTo>
                  <a:pt x="0" y="69616"/>
                </a:moveTo>
                <a:cubicBezTo>
                  <a:pt x="0" y="31168"/>
                  <a:pt x="31168" y="0"/>
                  <a:pt x="69616" y="0"/>
                </a:cubicBezTo>
                <a:lnTo>
                  <a:pt x="8871182" y="0"/>
                </a:lnTo>
                <a:cubicBezTo>
                  <a:pt x="8909630" y="0"/>
                  <a:pt x="8940798" y="31168"/>
                  <a:pt x="8940798" y="69616"/>
                </a:cubicBezTo>
                <a:lnTo>
                  <a:pt x="8940798" y="348074"/>
                </a:lnTo>
                <a:cubicBezTo>
                  <a:pt x="8940798" y="386522"/>
                  <a:pt x="8909630" y="417690"/>
                  <a:pt x="8871182" y="417690"/>
                </a:cubicBezTo>
                <a:lnTo>
                  <a:pt x="69616" y="417690"/>
                </a:lnTo>
                <a:cubicBezTo>
                  <a:pt x="31168" y="417690"/>
                  <a:pt x="0" y="386522"/>
                  <a:pt x="0" y="348074"/>
                </a:cubicBezTo>
                <a:lnTo>
                  <a:pt x="0" y="6961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160" tIns="85160" rIns="85160" bIns="85160" numCol="1" spcCol="1270" anchor="ctr" anchorCtr="0">
            <a:noAutofit/>
          </a:bodyPr>
          <a:lstStyle/>
          <a:p>
            <a:pPr marL="285750" lvl="0" indent="-285750" algn="l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pl-PL" sz="2400" kern="1200" dirty="0">
                <a:solidFill>
                  <a:schemeClr val="accent1">
                    <a:lumMod val="75000"/>
                  </a:schemeClr>
                </a:solidFill>
              </a:rPr>
              <a:t>Listy obecności | kontaktowe</a:t>
            </a:r>
          </a:p>
        </p:txBody>
      </p:sp>
    </p:spTree>
    <p:extLst>
      <p:ext uri="{BB962C8B-B14F-4D97-AF65-F5344CB8AC3E}">
        <p14:creationId xmlns:p14="http://schemas.microsoft.com/office/powerpoint/2010/main" val="7457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0.09297 -0.3358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48" y="-1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1"/>
      <p:bldP spid="27" grpId="0"/>
      <p:bldP spid="27" grpId="1"/>
      <p:bldP spid="28" grpId="0"/>
      <p:bldP spid="28" grpId="1"/>
      <p:bldP spid="29" grpId="0"/>
      <p:bldP spid="29" grpId="1"/>
      <p:bldP spid="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E7233F-6782-F25D-F2A2-A18512EBB1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9F2DF344-84B7-0021-570F-D1BBAF8BAF3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CE9CA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337F22FB-22B1-1BDC-2865-895EC8D9F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1973" y="0"/>
            <a:ext cx="4808054" cy="6858000"/>
          </a:xfrm>
          <a:prstGeom prst="rect">
            <a:avLst/>
          </a:prstGeom>
        </p:spPr>
      </p:pic>
      <p:pic>
        <p:nvPicPr>
          <p:cNvPr id="2" name="Grafika 1">
            <a:extLst>
              <a:ext uri="{FF2B5EF4-FFF2-40B4-BE49-F238E27FC236}">
                <a16:creationId xmlns:a16="http://schemas.microsoft.com/office/drawing/2014/main" id="{2FD4C8D0-C7D8-323A-1B8B-C231931678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71000" y="6371385"/>
            <a:ext cx="2743554" cy="38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51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0BFBA-E285-5064-F24B-2A40D18D4B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0480341A-D7CB-DB76-442E-84B08BB39A3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CE9CA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id="{ECA6D15A-A367-9C30-A0C4-B2D31E4293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71000" y="6371385"/>
            <a:ext cx="2743554" cy="38183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873A3DC0-176E-A735-97A3-0A4BB5A1CE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9793" y="0"/>
            <a:ext cx="48124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37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85D19-5088-02AC-A8FA-8C758419F0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niebo, na wolnym powietrzu, statek powietrzny, samolot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F355A919-7001-D73B-B272-89D85C6FDD7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Prostokąt: ścięte rogi po przekątnej 3">
            <a:extLst>
              <a:ext uri="{FF2B5EF4-FFF2-40B4-BE49-F238E27FC236}">
                <a16:creationId xmlns:a16="http://schemas.microsoft.com/office/drawing/2014/main" id="{DD53E54B-F078-9441-F15E-BB8145A0A4C7}"/>
              </a:ext>
            </a:extLst>
          </p:cNvPr>
          <p:cNvSpPr/>
          <p:nvPr/>
        </p:nvSpPr>
        <p:spPr>
          <a:xfrm flipH="1">
            <a:off x="0" y="0"/>
            <a:ext cx="12192000" cy="6858000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bg1">
              <a:lumMod val="9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8980346-9DBB-80F2-8384-1DDDD8CD4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2299" y="165109"/>
            <a:ext cx="9029701" cy="749292"/>
          </a:xfrm>
        </p:spPr>
        <p:txBody>
          <a:bodyPr>
            <a:noAutofit/>
          </a:bodyPr>
          <a:lstStyle/>
          <a:p>
            <a:r>
              <a:rPr lang="pl-PL" sz="2400" b="1" dirty="0">
                <a:solidFill>
                  <a:schemeClr val="accent1">
                    <a:lumMod val="75000"/>
                  </a:schemeClr>
                </a:solidFill>
              </a:rPr>
              <a:t>Przygotowania przed samą imprezą oraz zarządzanie w dniu pokazów</a:t>
            </a:r>
          </a:p>
        </p:txBody>
      </p:sp>
      <p:sp>
        <p:nvSpPr>
          <p:cNvPr id="26" name="Dowolny kształt: kształt 25">
            <a:extLst>
              <a:ext uri="{FF2B5EF4-FFF2-40B4-BE49-F238E27FC236}">
                <a16:creationId xmlns:a16="http://schemas.microsoft.com/office/drawing/2014/main" id="{528E3386-EAB7-C847-D24A-5914CAC7F9E7}"/>
              </a:ext>
            </a:extLst>
          </p:cNvPr>
          <p:cNvSpPr/>
          <p:nvPr/>
        </p:nvSpPr>
        <p:spPr>
          <a:xfrm>
            <a:off x="2044703" y="1377607"/>
            <a:ext cx="8940798" cy="417690"/>
          </a:xfrm>
          <a:custGeom>
            <a:avLst/>
            <a:gdLst>
              <a:gd name="connsiteX0" fmla="*/ 0 w 8940798"/>
              <a:gd name="connsiteY0" fmla="*/ 69616 h 417690"/>
              <a:gd name="connsiteX1" fmla="*/ 69616 w 8940798"/>
              <a:gd name="connsiteY1" fmla="*/ 0 h 417690"/>
              <a:gd name="connsiteX2" fmla="*/ 8871182 w 8940798"/>
              <a:gd name="connsiteY2" fmla="*/ 0 h 417690"/>
              <a:gd name="connsiteX3" fmla="*/ 8940798 w 8940798"/>
              <a:gd name="connsiteY3" fmla="*/ 69616 h 417690"/>
              <a:gd name="connsiteX4" fmla="*/ 8940798 w 8940798"/>
              <a:gd name="connsiteY4" fmla="*/ 348074 h 417690"/>
              <a:gd name="connsiteX5" fmla="*/ 8871182 w 8940798"/>
              <a:gd name="connsiteY5" fmla="*/ 417690 h 417690"/>
              <a:gd name="connsiteX6" fmla="*/ 69616 w 8940798"/>
              <a:gd name="connsiteY6" fmla="*/ 417690 h 417690"/>
              <a:gd name="connsiteX7" fmla="*/ 0 w 8940798"/>
              <a:gd name="connsiteY7" fmla="*/ 348074 h 417690"/>
              <a:gd name="connsiteX8" fmla="*/ 0 w 8940798"/>
              <a:gd name="connsiteY8" fmla="*/ 69616 h 417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40798" h="417690">
                <a:moveTo>
                  <a:pt x="0" y="69616"/>
                </a:moveTo>
                <a:cubicBezTo>
                  <a:pt x="0" y="31168"/>
                  <a:pt x="31168" y="0"/>
                  <a:pt x="69616" y="0"/>
                </a:cubicBezTo>
                <a:lnTo>
                  <a:pt x="8871182" y="0"/>
                </a:lnTo>
                <a:cubicBezTo>
                  <a:pt x="8909630" y="0"/>
                  <a:pt x="8940798" y="31168"/>
                  <a:pt x="8940798" y="69616"/>
                </a:cubicBezTo>
                <a:lnTo>
                  <a:pt x="8940798" y="348074"/>
                </a:lnTo>
                <a:cubicBezTo>
                  <a:pt x="8940798" y="386522"/>
                  <a:pt x="8909630" y="417690"/>
                  <a:pt x="8871182" y="417690"/>
                </a:cubicBezTo>
                <a:lnTo>
                  <a:pt x="69616" y="417690"/>
                </a:lnTo>
                <a:cubicBezTo>
                  <a:pt x="31168" y="417690"/>
                  <a:pt x="0" y="386522"/>
                  <a:pt x="0" y="348074"/>
                </a:cubicBezTo>
                <a:lnTo>
                  <a:pt x="0" y="6961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160" tIns="85160" rIns="85160" bIns="85160" numCol="1" spcCol="1270" anchor="ctr" anchorCtr="0">
            <a:noAutofit/>
          </a:bodyPr>
          <a:lstStyle/>
          <a:p>
            <a:pPr marL="285750" lvl="0" indent="-285750" algn="l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pl-PL" sz="2400" kern="1200" dirty="0">
                <a:solidFill>
                  <a:schemeClr val="accent1">
                    <a:lumMod val="75000"/>
                  </a:schemeClr>
                </a:solidFill>
              </a:rPr>
              <a:t>Przygotowanie zabezpieczenia dla statków powietrznych</a:t>
            </a:r>
          </a:p>
        </p:txBody>
      </p:sp>
      <p:sp>
        <p:nvSpPr>
          <p:cNvPr id="27" name="Dowolny kształt: kształt 26">
            <a:extLst>
              <a:ext uri="{FF2B5EF4-FFF2-40B4-BE49-F238E27FC236}">
                <a16:creationId xmlns:a16="http://schemas.microsoft.com/office/drawing/2014/main" id="{5A456572-1A02-D253-B0A5-C5F87B806C13}"/>
              </a:ext>
            </a:extLst>
          </p:cNvPr>
          <p:cNvSpPr/>
          <p:nvPr/>
        </p:nvSpPr>
        <p:spPr>
          <a:xfrm>
            <a:off x="2044703" y="2295003"/>
            <a:ext cx="8940798" cy="417690"/>
          </a:xfrm>
          <a:custGeom>
            <a:avLst/>
            <a:gdLst>
              <a:gd name="connsiteX0" fmla="*/ 0 w 8940798"/>
              <a:gd name="connsiteY0" fmla="*/ 69616 h 417690"/>
              <a:gd name="connsiteX1" fmla="*/ 69616 w 8940798"/>
              <a:gd name="connsiteY1" fmla="*/ 0 h 417690"/>
              <a:gd name="connsiteX2" fmla="*/ 8871182 w 8940798"/>
              <a:gd name="connsiteY2" fmla="*/ 0 h 417690"/>
              <a:gd name="connsiteX3" fmla="*/ 8940798 w 8940798"/>
              <a:gd name="connsiteY3" fmla="*/ 69616 h 417690"/>
              <a:gd name="connsiteX4" fmla="*/ 8940798 w 8940798"/>
              <a:gd name="connsiteY4" fmla="*/ 348074 h 417690"/>
              <a:gd name="connsiteX5" fmla="*/ 8871182 w 8940798"/>
              <a:gd name="connsiteY5" fmla="*/ 417690 h 417690"/>
              <a:gd name="connsiteX6" fmla="*/ 69616 w 8940798"/>
              <a:gd name="connsiteY6" fmla="*/ 417690 h 417690"/>
              <a:gd name="connsiteX7" fmla="*/ 0 w 8940798"/>
              <a:gd name="connsiteY7" fmla="*/ 348074 h 417690"/>
              <a:gd name="connsiteX8" fmla="*/ 0 w 8940798"/>
              <a:gd name="connsiteY8" fmla="*/ 69616 h 417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40798" h="417690">
                <a:moveTo>
                  <a:pt x="0" y="69616"/>
                </a:moveTo>
                <a:cubicBezTo>
                  <a:pt x="0" y="31168"/>
                  <a:pt x="31168" y="0"/>
                  <a:pt x="69616" y="0"/>
                </a:cubicBezTo>
                <a:lnTo>
                  <a:pt x="8871182" y="0"/>
                </a:lnTo>
                <a:cubicBezTo>
                  <a:pt x="8909630" y="0"/>
                  <a:pt x="8940798" y="31168"/>
                  <a:pt x="8940798" y="69616"/>
                </a:cubicBezTo>
                <a:lnTo>
                  <a:pt x="8940798" y="348074"/>
                </a:lnTo>
                <a:cubicBezTo>
                  <a:pt x="8940798" y="386522"/>
                  <a:pt x="8909630" y="417690"/>
                  <a:pt x="8871182" y="417690"/>
                </a:cubicBezTo>
                <a:lnTo>
                  <a:pt x="69616" y="417690"/>
                </a:lnTo>
                <a:cubicBezTo>
                  <a:pt x="31168" y="417690"/>
                  <a:pt x="0" y="386522"/>
                  <a:pt x="0" y="348074"/>
                </a:cubicBezTo>
                <a:lnTo>
                  <a:pt x="0" y="6961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160" tIns="85160" rIns="85160" bIns="85160" numCol="1" spcCol="1270" anchor="ctr" anchorCtr="0">
            <a:noAutofit/>
          </a:bodyPr>
          <a:lstStyle/>
          <a:p>
            <a:pPr marL="285750" lvl="0" indent="-285750" algn="l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pl-PL" sz="2400" kern="1200">
                <a:solidFill>
                  <a:schemeClr val="accent1">
                    <a:lumMod val="75000"/>
                  </a:schemeClr>
                </a:solidFill>
              </a:rPr>
              <a:t>Czynności poranne</a:t>
            </a:r>
          </a:p>
        </p:txBody>
      </p:sp>
      <p:sp>
        <p:nvSpPr>
          <p:cNvPr id="28" name="Dowolny kształt: kształt 27">
            <a:extLst>
              <a:ext uri="{FF2B5EF4-FFF2-40B4-BE49-F238E27FC236}">
                <a16:creationId xmlns:a16="http://schemas.microsoft.com/office/drawing/2014/main" id="{1632AB54-F924-042F-EC2A-4F44AE592E88}"/>
              </a:ext>
            </a:extLst>
          </p:cNvPr>
          <p:cNvSpPr/>
          <p:nvPr/>
        </p:nvSpPr>
        <p:spPr>
          <a:xfrm>
            <a:off x="2044703" y="2753701"/>
            <a:ext cx="8940798" cy="417690"/>
          </a:xfrm>
          <a:custGeom>
            <a:avLst/>
            <a:gdLst>
              <a:gd name="connsiteX0" fmla="*/ 0 w 8940798"/>
              <a:gd name="connsiteY0" fmla="*/ 69616 h 417690"/>
              <a:gd name="connsiteX1" fmla="*/ 69616 w 8940798"/>
              <a:gd name="connsiteY1" fmla="*/ 0 h 417690"/>
              <a:gd name="connsiteX2" fmla="*/ 8871182 w 8940798"/>
              <a:gd name="connsiteY2" fmla="*/ 0 h 417690"/>
              <a:gd name="connsiteX3" fmla="*/ 8940798 w 8940798"/>
              <a:gd name="connsiteY3" fmla="*/ 69616 h 417690"/>
              <a:gd name="connsiteX4" fmla="*/ 8940798 w 8940798"/>
              <a:gd name="connsiteY4" fmla="*/ 348074 h 417690"/>
              <a:gd name="connsiteX5" fmla="*/ 8871182 w 8940798"/>
              <a:gd name="connsiteY5" fmla="*/ 417690 h 417690"/>
              <a:gd name="connsiteX6" fmla="*/ 69616 w 8940798"/>
              <a:gd name="connsiteY6" fmla="*/ 417690 h 417690"/>
              <a:gd name="connsiteX7" fmla="*/ 0 w 8940798"/>
              <a:gd name="connsiteY7" fmla="*/ 348074 h 417690"/>
              <a:gd name="connsiteX8" fmla="*/ 0 w 8940798"/>
              <a:gd name="connsiteY8" fmla="*/ 69616 h 417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40798" h="417690">
                <a:moveTo>
                  <a:pt x="0" y="69616"/>
                </a:moveTo>
                <a:cubicBezTo>
                  <a:pt x="0" y="31168"/>
                  <a:pt x="31168" y="0"/>
                  <a:pt x="69616" y="0"/>
                </a:cubicBezTo>
                <a:lnTo>
                  <a:pt x="8871182" y="0"/>
                </a:lnTo>
                <a:cubicBezTo>
                  <a:pt x="8909630" y="0"/>
                  <a:pt x="8940798" y="31168"/>
                  <a:pt x="8940798" y="69616"/>
                </a:cubicBezTo>
                <a:lnTo>
                  <a:pt x="8940798" y="348074"/>
                </a:lnTo>
                <a:cubicBezTo>
                  <a:pt x="8940798" y="386522"/>
                  <a:pt x="8909630" y="417690"/>
                  <a:pt x="8871182" y="417690"/>
                </a:cubicBezTo>
                <a:lnTo>
                  <a:pt x="69616" y="417690"/>
                </a:lnTo>
                <a:cubicBezTo>
                  <a:pt x="31168" y="417690"/>
                  <a:pt x="0" y="386522"/>
                  <a:pt x="0" y="348074"/>
                </a:cubicBezTo>
                <a:lnTo>
                  <a:pt x="0" y="6961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160" tIns="85160" rIns="85160" bIns="85160" numCol="1" spcCol="1270" anchor="ctr" anchorCtr="0">
            <a:noAutofit/>
          </a:bodyPr>
          <a:lstStyle/>
          <a:p>
            <a:pPr marL="285750" lvl="0" indent="-285750" algn="l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pl-PL" sz="2400" kern="1200">
                <a:solidFill>
                  <a:schemeClr val="accent1">
                    <a:lumMod val="75000"/>
                  </a:schemeClr>
                </a:solidFill>
              </a:rPr>
              <a:t>Odprawa przed każdym dniem pokazów</a:t>
            </a:r>
          </a:p>
        </p:txBody>
      </p:sp>
      <p:sp>
        <p:nvSpPr>
          <p:cNvPr id="29" name="Dowolny kształt: kształt 28">
            <a:extLst>
              <a:ext uri="{FF2B5EF4-FFF2-40B4-BE49-F238E27FC236}">
                <a16:creationId xmlns:a16="http://schemas.microsoft.com/office/drawing/2014/main" id="{C6261A15-99C8-2D9A-CBD1-ACB02765CFD1}"/>
              </a:ext>
            </a:extLst>
          </p:cNvPr>
          <p:cNvSpPr/>
          <p:nvPr/>
        </p:nvSpPr>
        <p:spPr>
          <a:xfrm>
            <a:off x="2044703" y="3212399"/>
            <a:ext cx="8940798" cy="417690"/>
          </a:xfrm>
          <a:custGeom>
            <a:avLst/>
            <a:gdLst>
              <a:gd name="connsiteX0" fmla="*/ 0 w 8940798"/>
              <a:gd name="connsiteY0" fmla="*/ 69616 h 417690"/>
              <a:gd name="connsiteX1" fmla="*/ 69616 w 8940798"/>
              <a:gd name="connsiteY1" fmla="*/ 0 h 417690"/>
              <a:gd name="connsiteX2" fmla="*/ 8871182 w 8940798"/>
              <a:gd name="connsiteY2" fmla="*/ 0 h 417690"/>
              <a:gd name="connsiteX3" fmla="*/ 8940798 w 8940798"/>
              <a:gd name="connsiteY3" fmla="*/ 69616 h 417690"/>
              <a:gd name="connsiteX4" fmla="*/ 8940798 w 8940798"/>
              <a:gd name="connsiteY4" fmla="*/ 348074 h 417690"/>
              <a:gd name="connsiteX5" fmla="*/ 8871182 w 8940798"/>
              <a:gd name="connsiteY5" fmla="*/ 417690 h 417690"/>
              <a:gd name="connsiteX6" fmla="*/ 69616 w 8940798"/>
              <a:gd name="connsiteY6" fmla="*/ 417690 h 417690"/>
              <a:gd name="connsiteX7" fmla="*/ 0 w 8940798"/>
              <a:gd name="connsiteY7" fmla="*/ 348074 h 417690"/>
              <a:gd name="connsiteX8" fmla="*/ 0 w 8940798"/>
              <a:gd name="connsiteY8" fmla="*/ 69616 h 417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40798" h="417690">
                <a:moveTo>
                  <a:pt x="0" y="69616"/>
                </a:moveTo>
                <a:cubicBezTo>
                  <a:pt x="0" y="31168"/>
                  <a:pt x="31168" y="0"/>
                  <a:pt x="69616" y="0"/>
                </a:cubicBezTo>
                <a:lnTo>
                  <a:pt x="8871182" y="0"/>
                </a:lnTo>
                <a:cubicBezTo>
                  <a:pt x="8909630" y="0"/>
                  <a:pt x="8940798" y="31168"/>
                  <a:pt x="8940798" y="69616"/>
                </a:cubicBezTo>
                <a:lnTo>
                  <a:pt x="8940798" y="348074"/>
                </a:lnTo>
                <a:cubicBezTo>
                  <a:pt x="8940798" y="386522"/>
                  <a:pt x="8909630" y="417690"/>
                  <a:pt x="8871182" y="417690"/>
                </a:cubicBezTo>
                <a:lnTo>
                  <a:pt x="69616" y="417690"/>
                </a:lnTo>
                <a:cubicBezTo>
                  <a:pt x="31168" y="417690"/>
                  <a:pt x="0" y="386522"/>
                  <a:pt x="0" y="348074"/>
                </a:cubicBezTo>
                <a:lnTo>
                  <a:pt x="0" y="6961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160" tIns="85160" rIns="85160" bIns="85160" numCol="1" spcCol="1270" anchor="ctr" anchorCtr="0">
            <a:noAutofit/>
          </a:bodyPr>
          <a:lstStyle/>
          <a:p>
            <a:pPr marL="285750" lvl="0" indent="-285750" algn="l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pl-PL" sz="2400" kern="1200">
                <a:solidFill>
                  <a:schemeClr val="accent1">
                    <a:lumMod val="75000"/>
                  </a:schemeClr>
                </a:solidFill>
              </a:rPr>
              <a:t>Karty uczestnika</a:t>
            </a:r>
          </a:p>
        </p:txBody>
      </p:sp>
      <p:sp>
        <p:nvSpPr>
          <p:cNvPr id="30" name="Dowolny kształt: kształt 29">
            <a:extLst>
              <a:ext uri="{FF2B5EF4-FFF2-40B4-BE49-F238E27FC236}">
                <a16:creationId xmlns:a16="http://schemas.microsoft.com/office/drawing/2014/main" id="{A86BCA8B-55B8-B09A-3044-11117B33974E}"/>
              </a:ext>
            </a:extLst>
          </p:cNvPr>
          <p:cNvSpPr/>
          <p:nvPr/>
        </p:nvSpPr>
        <p:spPr>
          <a:xfrm>
            <a:off x="2044703" y="3671097"/>
            <a:ext cx="8940798" cy="417690"/>
          </a:xfrm>
          <a:custGeom>
            <a:avLst/>
            <a:gdLst>
              <a:gd name="connsiteX0" fmla="*/ 0 w 8940798"/>
              <a:gd name="connsiteY0" fmla="*/ 69616 h 417690"/>
              <a:gd name="connsiteX1" fmla="*/ 69616 w 8940798"/>
              <a:gd name="connsiteY1" fmla="*/ 0 h 417690"/>
              <a:gd name="connsiteX2" fmla="*/ 8871182 w 8940798"/>
              <a:gd name="connsiteY2" fmla="*/ 0 h 417690"/>
              <a:gd name="connsiteX3" fmla="*/ 8940798 w 8940798"/>
              <a:gd name="connsiteY3" fmla="*/ 69616 h 417690"/>
              <a:gd name="connsiteX4" fmla="*/ 8940798 w 8940798"/>
              <a:gd name="connsiteY4" fmla="*/ 348074 h 417690"/>
              <a:gd name="connsiteX5" fmla="*/ 8871182 w 8940798"/>
              <a:gd name="connsiteY5" fmla="*/ 417690 h 417690"/>
              <a:gd name="connsiteX6" fmla="*/ 69616 w 8940798"/>
              <a:gd name="connsiteY6" fmla="*/ 417690 h 417690"/>
              <a:gd name="connsiteX7" fmla="*/ 0 w 8940798"/>
              <a:gd name="connsiteY7" fmla="*/ 348074 h 417690"/>
              <a:gd name="connsiteX8" fmla="*/ 0 w 8940798"/>
              <a:gd name="connsiteY8" fmla="*/ 69616 h 417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40798" h="417690">
                <a:moveTo>
                  <a:pt x="0" y="69616"/>
                </a:moveTo>
                <a:cubicBezTo>
                  <a:pt x="0" y="31168"/>
                  <a:pt x="31168" y="0"/>
                  <a:pt x="69616" y="0"/>
                </a:cubicBezTo>
                <a:lnTo>
                  <a:pt x="8871182" y="0"/>
                </a:lnTo>
                <a:cubicBezTo>
                  <a:pt x="8909630" y="0"/>
                  <a:pt x="8940798" y="31168"/>
                  <a:pt x="8940798" y="69616"/>
                </a:cubicBezTo>
                <a:lnTo>
                  <a:pt x="8940798" y="348074"/>
                </a:lnTo>
                <a:cubicBezTo>
                  <a:pt x="8940798" y="386522"/>
                  <a:pt x="8909630" y="417690"/>
                  <a:pt x="8871182" y="417690"/>
                </a:cubicBezTo>
                <a:lnTo>
                  <a:pt x="69616" y="417690"/>
                </a:lnTo>
                <a:cubicBezTo>
                  <a:pt x="31168" y="417690"/>
                  <a:pt x="0" y="386522"/>
                  <a:pt x="0" y="348074"/>
                </a:cubicBezTo>
                <a:lnTo>
                  <a:pt x="0" y="6961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160" tIns="85160" rIns="85160" bIns="85160" numCol="1" spcCol="1270" anchor="ctr" anchorCtr="0">
            <a:noAutofit/>
          </a:bodyPr>
          <a:lstStyle/>
          <a:p>
            <a:pPr marL="285750" lvl="0" indent="-285750" algn="l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pl-PL" sz="2400" kern="1200" dirty="0">
                <a:solidFill>
                  <a:schemeClr val="accent1">
                    <a:lumMod val="75000"/>
                  </a:schemeClr>
                </a:solidFill>
              </a:rPr>
              <a:t>Rozmieszczenie jednostek</a:t>
            </a:r>
          </a:p>
        </p:txBody>
      </p:sp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0A0670C1-FB75-5C87-34FB-3315CE51E279}"/>
              </a:ext>
            </a:extLst>
          </p:cNvPr>
          <p:cNvCxnSpPr>
            <a:cxnSpLocks/>
          </p:cNvCxnSpPr>
          <p:nvPr/>
        </p:nvCxnSpPr>
        <p:spPr>
          <a:xfrm>
            <a:off x="3200400" y="914400"/>
            <a:ext cx="8280400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9F5718AD-8174-B514-87D7-D6B7FA575338}"/>
              </a:ext>
            </a:extLst>
          </p:cNvPr>
          <p:cNvCxnSpPr>
            <a:cxnSpLocks/>
          </p:cNvCxnSpPr>
          <p:nvPr/>
        </p:nvCxnSpPr>
        <p:spPr>
          <a:xfrm flipV="1">
            <a:off x="3200400" y="374649"/>
            <a:ext cx="0" cy="549275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Dowolny kształt: kształt 2">
            <a:extLst>
              <a:ext uri="{FF2B5EF4-FFF2-40B4-BE49-F238E27FC236}">
                <a16:creationId xmlns:a16="http://schemas.microsoft.com/office/drawing/2014/main" id="{E4103223-D4AF-84B2-6C86-0D9B79B597DB}"/>
              </a:ext>
            </a:extLst>
          </p:cNvPr>
          <p:cNvSpPr/>
          <p:nvPr/>
        </p:nvSpPr>
        <p:spPr>
          <a:xfrm>
            <a:off x="2044703" y="1836305"/>
            <a:ext cx="8940798" cy="417690"/>
          </a:xfrm>
          <a:custGeom>
            <a:avLst/>
            <a:gdLst>
              <a:gd name="connsiteX0" fmla="*/ 0 w 8940798"/>
              <a:gd name="connsiteY0" fmla="*/ 69616 h 417690"/>
              <a:gd name="connsiteX1" fmla="*/ 69616 w 8940798"/>
              <a:gd name="connsiteY1" fmla="*/ 0 h 417690"/>
              <a:gd name="connsiteX2" fmla="*/ 8871182 w 8940798"/>
              <a:gd name="connsiteY2" fmla="*/ 0 h 417690"/>
              <a:gd name="connsiteX3" fmla="*/ 8940798 w 8940798"/>
              <a:gd name="connsiteY3" fmla="*/ 69616 h 417690"/>
              <a:gd name="connsiteX4" fmla="*/ 8940798 w 8940798"/>
              <a:gd name="connsiteY4" fmla="*/ 348074 h 417690"/>
              <a:gd name="connsiteX5" fmla="*/ 8871182 w 8940798"/>
              <a:gd name="connsiteY5" fmla="*/ 417690 h 417690"/>
              <a:gd name="connsiteX6" fmla="*/ 69616 w 8940798"/>
              <a:gd name="connsiteY6" fmla="*/ 417690 h 417690"/>
              <a:gd name="connsiteX7" fmla="*/ 0 w 8940798"/>
              <a:gd name="connsiteY7" fmla="*/ 348074 h 417690"/>
              <a:gd name="connsiteX8" fmla="*/ 0 w 8940798"/>
              <a:gd name="connsiteY8" fmla="*/ 69616 h 417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40798" h="417690">
                <a:moveTo>
                  <a:pt x="0" y="69616"/>
                </a:moveTo>
                <a:cubicBezTo>
                  <a:pt x="0" y="31168"/>
                  <a:pt x="31168" y="0"/>
                  <a:pt x="69616" y="0"/>
                </a:cubicBezTo>
                <a:lnTo>
                  <a:pt x="8871182" y="0"/>
                </a:lnTo>
                <a:cubicBezTo>
                  <a:pt x="8909630" y="0"/>
                  <a:pt x="8940798" y="31168"/>
                  <a:pt x="8940798" y="69616"/>
                </a:cubicBezTo>
                <a:lnTo>
                  <a:pt x="8940798" y="348074"/>
                </a:lnTo>
                <a:cubicBezTo>
                  <a:pt x="8940798" y="386522"/>
                  <a:pt x="8909630" y="417690"/>
                  <a:pt x="8871182" y="417690"/>
                </a:cubicBezTo>
                <a:lnTo>
                  <a:pt x="69616" y="417690"/>
                </a:lnTo>
                <a:cubicBezTo>
                  <a:pt x="31168" y="417690"/>
                  <a:pt x="0" y="386522"/>
                  <a:pt x="0" y="348074"/>
                </a:cubicBezTo>
                <a:lnTo>
                  <a:pt x="0" y="6961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160" tIns="85160" rIns="85160" bIns="85160" numCol="1" spcCol="1270" anchor="ctr" anchorCtr="0">
            <a:noAutofit/>
          </a:bodyPr>
          <a:lstStyle/>
          <a:p>
            <a:pPr marL="285750" lvl="0" indent="-285750" algn="l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pl-PL" sz="2400" kern="1200" dirty="0">
                <a:solidFill>
                  <a:schemeClr val="accent1">
                    <a:lumMod val="75000"/>
                  </a:schemeClr>
                </a:solidFill>
              </a:rPr>
              <a:t>Listy obecności | kontaktowe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0B62D283-0141-0ECA-20EC-B39556C5D1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3646" y="1235597"/>
            <a:ext cx="8124708" cy="5467978"/>
          </a:xfrm>
          <a:prstGeom prst="rect">
            <a:avLst/>
          </a:prstGeom>
        </p:spPr>
      </p:pic>
      <p:pic>
        <p:nvPicPr>
          <p:cNvPr id="8" name="Grafika 7">
            <a:extLst>
              <a:ext uri="{FF2B5EF4-FFF2-40B4-BE49-F238E27FC236}">
                <a16:creationId xmlns:a16="http://schemas.microsoft.com/office/drawing/2014/main" id="{8EBCB263-F5C7-FFFC-9258-DF02BD22CB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71000" y="6371385"/>
            <a:ext cx="2743554" cy="381835"/>
          </a:xfrm>
          <a:prstGeom prst="rect">
            <a:avLst/>
          </a:prstGeom>
        </p:spPr>
      </p:pic>
      <p:pic>
        <p:nvPicPr>
          <p:cNvPr id="11" name="Grafika 10">
            <a:extLst>
              <a:ext uri="{FF2B5EF4-FFF2-40B4-BE49-F238E27FC236}">
                <a16:creationId xmlns:a16="http://schemas.microsoft.com/office/drawing/2014/main" id="{185919E0-6CD1-F3F6-EC5D-445B4ADC49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86502" y="2382596"/>
            <a:ext cx="228600" cy="228600"/>
          </a:xfrm>
          <a:prstGeom prst="rect">
            <a:avLst/>
          </a:prstGeom>
        </p:spPr>
      </p:pic>
      <p:pic>
        <p:nvPicPr>
          <p:cNvPr id="13" name="Grafika 12">
            <a:extLst>
              <a:ext uri="{FF2B5EF4-FFF2-40B4-BE49-F238E27FC236}">
                <a16:creationId xmlns:a16="http://schemas.microsoft.com/office/drawing/2014/main" id="{AE924EC7-ECC4-1FC9-28FF-19DDD9E42B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05702" y="3719509"/>
            <a:ext cx="228600" cy="228600"/>
          </a:xfrm>
          <a:prstGeom prst="rect">
            <a:avLst/>
          </a:prstGeom>
        </p:spPr>
      </p:pic>
      <p:pic>
        <p:nvPicPr>
          <p:cNvPr id="14" name="Grafika 13">
            <a:extLst>
              <a:ext uri="{FF2B5EF4-FFF2-40B4-BE49-F238E27FC236}">
                <a16:creationId xmlns:a16="http://schemas.microsoft.com/office/drawing/2014/main" id="{DE4B0BF4-F467-4832-5C45-6408011A6F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48202" y="5954709"/>
            <a:ext cx="228600" cy="228600"/>
          </a:xfrm>
          <a:prstGeom prst="rect">
            <a:avLst/>
          </a:prstGeom>
        </p:spPr>
      </p:pic>
      <p:pic>
        <p:nvPicPr>
          <p:cNvPr id="15" name="Grafika 14">
            <a:extLst>
              <a:ext uri="{FF2B5EF4-FFF2-40B4-BE49-F238E27FC236}">
                <a16:creationId xmlns:a16="http://schemas.microsoft.com/office/drawing/2014/main" id="{491BBA43-F404-9D4C-6BD5-75D346E21C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13022" y="4123350"/>
            <a:ext cx="228600" cy="228600"/>
          </a:xfrm>
          <a:prstGeom prst="rect">
            <a:avLst/>
          </a:prstGeom>
        </p:spPr>
      </p:pic>
      <p:pic>
        <p:nvPicPr>
          <p:cNvPr id="16" name="Grafika 15">
            <a:extLst>
              <a:ext uri="{FF2B5EF4-FFF2-40B4-BE49-F238E27FC236}">
                <a16:creationId xmlns:a16="http://schemas.microsoft.com/office/drawing/2014/main" id="{D1A3C9D2-BD60-42CE-A275-A6526E4D9F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32122" y="2711806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80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7.40741E-7 L 0.09532 -0.3949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6" y="-1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0" grpId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812062-4693-891F-57CF-8CF3129F86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niebo, na wolnym powietrzu, statek powietrzny, samolot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18C08FBF-8976-B1FD-D2E9-6A49D540E71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Prostokąt: ścięte rogi po przekątnej 3">
            <a:extLst>
              <a:ext uri="{FF2B5EF4-FFF2-40B4-BE49-F238E27FC236}">
                <a16:creationId xmlns:a16="http://schemas.microsoft.com/office/drawing/2014/main" id="{A4085408-8425-E1B4-1582-B562D269E95B}"/>
              </a:ext>
            </a:extLst>
          </p:cNvPr>
          <p:cNvSpPr/>
          <p:nvPr/>
        </p:nvSpPr>
        <p:spPr>
          <a:xfrm flipH="1">
            <a:off x="0" y="0"/>
            <a:ext cx="12192000" cy="6858000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bg1">
              <a:lumMod val="9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D68C9BC-C440-0591-7E94-35FE9D19A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2299" y="165109"/>
            <a:ext cx="9029701" cy="749292"/>
          </a:xfrm>
        </p:spPr>
        <p:txBody>
          <a:bodyPr>
            <a:noAutofit/>
          </a:bodyPr>
          <a:lstStyle/>
          <a:p>
            <a:r>
              <a:rPr lang="pl-PL" sz="2400" b="1" dirty="0">
                <a:solidFill>
                  <a:schemeClr val="accent1">
                    <a:lumMod val="75000"/>
                  </a:schemeClr>
                </a:solidFill>
              </a:rPr>
              <a:t>Przygotowania przed samą imprezą oraz zarządzanie w dniu pokazów</a:t>
            </a:r>
          </a:p>
        </p:txBody>
      </p:sp>
      <p:sp>
        <p:nvSpPr>
          <p:cNvPr id="26" name="Dowolny kształt: kształt 25">
            <a:extLst>
              <a:ext uri="{FF2B5EF4-FFF2-40B4-BE49-F238E27FC236}">
                <a16:creationId xmlns:a16="http://schemas.microsoft.com/office/drawing/2014/main" id="{3EDB64AA-3AED-A09C-DB45-D7EE053E579E}"/>
              </a:ext>
            </a:extLst>
          </p:cNvPr>
          <p:cNvSpPr/>
          <p:nvPr/>
        </p:nvSpPr>
        <p:spPr>
          <a:xfrm>
            <a:off x="2044702" y="1369052"/>
            <a:ext cx="8940798" cy="417690"/>
          </a:xfrm>
          <a:custGeom>
            <a:avLst/>
            <a:gdLst>
              <a:gd name="connsiteX0" fmla="*/ 0 w 8940798"/>
              <a:gd name="connsiteY0" fmla="*/ 69616 h 417690"/>
              <a:gd name="connsiteX1" fmla="*/ 69616 w 8940798"/>
              <a:gd name="connsiteY1" fmla="*/ 0 h 417690"/>
              <a:gd name="connsiteX2" fmla="*/ 8871182 w 8940798"/>
              <a:gd name="connsiteY2" fmla="*/ 0 h 417690"/>
              <a:gd name="connsiteX3" fmla="*/ 8940798 w 8940798"/>
              <a:gd name="connsiteY3" fmla="*/ 69616 h 417690"/>
              <a:gd name="connsiteX4" fmla="*/ 8940798 w 8940798"/>
              <a:gd name="connsiteY4" fmla="*/ 348074 h 417690"/>
              <a:gd name="connsiteX5" fmla="*/ 8871182 w 8940798"/>
              <a:gd name="connsiteY5" fmla="*/ 417690 h 417690"/>
              <a:gd name="connsiteX6" fmla="*/ 69616 w 8940798"/>
              <a:gd name="connsiteY6" fmla="*/ 417690 h 417690"/>
              <a:gd name="connsiteX7" fmla="*/ 0 w 8940798"/>
              <a:gd name="connsiteY7" fmla="*/ 348074 h 417690"/>
              <a:gd name="connsiteX8" fmla="*/ 0 w 8940798"/>
              <a:gd name="connsiteY8" fmla="*/ 69616 h 417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40798" h="417690">
                <a:moveTo>
                  <a:pt x="0" y="69616"/>
                </a:moveTo>
                <a:cubicBezTo>
                  <a:pt x="0" y="31168"/>
                  <a:pt x="31168" y="0"/>
                  <a:pt x="69616" y="0"/>
                </a:cubicBezTo>
                <a:lnTo>
                  <a:pt x="8871182" y="0"/>
                </a:lnTo>
                <a:cubicBezTo>
                  <a:pt x="8909630" y="0"/>
                  <a:pt x="8940798" y="31168"/>
                  <a:pt x="8940798" y="69616"/>
                </a:cubicBezTo>
                <a:lnTo>
                  <a:pt x="8940798" y="348074"/>
                </a:lnTo>
                <a:cubicBezTo>
                  <a:pt x="8940798" y="386522"/>
                  <a:pt x="8909630" y="417690"/>
                  <a:pt x="8871182" y="417690"/>
                </a:cubicBezTo>
                <a:lnTo>
                  <a:pt x="69616" y="417690"/>
                </a:lnTo>
                <a:cubicBezTo>
                  <a:pt x="31168" y="417690"/>
                  <a:pt x="0" y="386522"/>
                  <a:pt x="0" y="348074"/>
                </a:cubicBezTo>
                <a:lnTo>
                  <a:pt x="0" y="6961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160" tIns="85160" rIns="85160" bIns="85160" numCol="1" spcCol="1270" anchor="ctr" anchorCtr="0">
            <a:noAutofit/>
          </a:bodyPr>
          <a:lstStyle/>
          <a:p>
            <a:pPr marL="285750" lvl="0" indent="-285750" algn="l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pl-PL" sz="2400" kern="1200" dirty="0">
                <a:solidFill>
                  <a:schemeClr val="accent1">
                    <a:lumMod val="75000"/>
                  </a:schemeClr>
                </a:solidFill>
              </a:rPr>
              <a:t>Przygotowanie zabezpieczenia dla statków powietrznych</a:t>
            </a:r>
          </a:p>
        </p:txBody>
      </p:sp>
      <p:sp>
        <p:nvSpPr>
          <p:cNvPr id="27" name="Dowolny kształt: kształt 26">
            <a:extLst>
              <a:ext uri="{FF2B5EF4-FFF2-40B4-BE49-F238E27FC236}">
                <a16:creationId xmlns:a16="http://schemas.microsoft.com/office/drawing/2014/main" id="{95533D02-94E1-09AD-C947-F592A20B6E5E}"/>
              </a:ext>
            </a:extLst>
          </p:cNvPr>
          <p:cNvSpPr/>
          <p:nvPr/>
        </p:nvSpPr>
        <p:spPr>
          <a:xfrm>
            <a:off x="2044702" y="2286448"/>
            <a:ext cx="8940798" cy="417690"/>
          </a:xfrm>
          <a:custGeom>
            <a:avLst/>
            <a:gdLst>
              <a:gd name="connsiteX0" fmla="*/ 0 w 8940798"/>
              <a:gd name="connsiteY0" fmla="*/ 69616 h 417690"/>
              <a:gd name="connsiteX1" fmla="*/ 69616 w 8940798"/>
              <a:gd name="connsiteY1" fmla="*/ 0 h 417690"/>
              <a:gd name="connsiteX2" fmla="*/ 8871182 w 8940798"/>
              <a:gd name="connsiteY2" fmla="*/ 0 h 417690"/>
              <a:gd name="connsiteX3" fmla="*/ 8940798 w 8940798"/>
              <a:gd name="connsiteY3" fmla="*/ 69616 h 417690"/>
              <a:gd name="connsiteX4" fmla="*/ 8940798 w 8940798"/>
              <a:gd name="connsiteY4" fmla="*/ 348074 h 417690"/>
              <a:gd name="connsiteX5" fmla="*/ 8871182 w 8940798"/>
              <a:gd name="connsiteY5" fmla="*/ 417690 h 417690"/>
              <a:gd name="connsiteX6" fmla="*/ 69616 w 8940798"/>
              <a:gd name="connsiteY6" fmla="*/ 417690 h 417690"/>
              <a:gd name="connsiteX7" fmla="*/ 0 w 8940798"/>
              <a:gd name="connsiteY7" fmla="*/ 348074 h 417690"/>
              <a:gd name="connsiteX8" fmla="*/ 0 w 8940798"/>
              <a:gd name="connsiteY8" fmla="*/ 69616 h 417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40798" h="417690">
                <a:moveTo>
                  <a:pt x="0" y="69616"/>
                </a:moveTo>
                <a:cubicBezTo>
                  <a:pt x="0" y="31168"/>
                  <a:pt x="31168" y="0"/>
                  <a:pt x="69616" y="0"/>
                </a:cubicBezTo>
                <a:lnTo>
                  <a:pt x="8871182" y="0"/>
                </a:lnTo>
                <a:cubicBezTo>
                  <a:pt x="8909630" y="0"/>
                  <a:pt x="8940798" y="31168"/>
                  <a:pt x="8940798" y="69616"/>
                </a:cubicBezTo>
                <a:lnTo>
                  <a:pt x="8940798" y="348074"/>
                </a:lnTo>
                <a:cubicBezTo>
                  <a:pt x="8940798" y="386522"/>
                  <a:pt x="8909630" y="417690"/>
                  <a:pt x="8871182" y="417690"/>
                </a:cubicBezTo>
                <a:lnTo>
                  <a:pt x="69616" y="417690"/>
                </a:lnTo>
                <a:cubicBezTo>
                  <a:pt x="31168" y="417690"/>
                  <a:pt x="0" y="386522"/>
                  <a:pt x="0" y="348074"/>
                </a:cubicBezTo>
                <a:lnTo>
                  <a:pt x="0" y="6961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160" tIns="85160" rIns="85160" bIns="85160" numCol="1" spcCol="1270" anchor="ctr" anchorCtr="0">
            <a:noAutofit/>
          </a:bodyPr>
          <a:lstStyle/>
          <a:p>
            <a:pPr marL="285750" lvl="0" indent="-285750" algn="l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pl-PL" sz="2400" kern="1200">
                <a:solidFill>
                  <a:schemeClr val="accent1">
                    <a:lumMod val="75000"/>
                  </a:schemeClr>
                </a:solidFill>
              </a:rPr>
              <a:t>Czynności poranne</a:t>
            </a:r>
          </a:p>
        </p:txBody>
      </p:sp>
      <p:sp>
        <p:nvSpPr>
          <p:cNvPr id="28" name="Dowolny kształt: kształt 27">
            <a:extLst>
              <a:ext uri="{FF2B5EF4-FFF2-40B4-BE49-F238E27FC236}">
                <a16:creationId xmlns:a16="http://schemas.microsoft.com/office/drawing/2014/main" id="{0D6AB760-E9FC-ACAC-764B-A341423C4F41}"/>
              </a:ext>
            </a:extLst>
          </p:cNvPr>
          <p:cNvSpPr/>
          <p:nvPr/>
        </p:nvSpPr>
        <p:spPr>
          <a:xfrm>
            <a:off x="2044702" y="2745146"/>
            <a:ext cx="8940798" cy="417690"/>
          </a:xfrm>
          <a:custGeom>
            <a:avLst/>
            <a:gdLst>
              <a:gd name="connsiteX0" fmla="*/ 0 w 8940798"/>
              <a:gd name="connsiteY0" fmla="*/ 69616 h 417690"/>
              <a:gd name="connsiteX1" fmla="*/ 69616 w 8940798"/>
              <a:gd name="connsiteY1" fmla="*/ 0 h 417690"/>
              <a:gd name="connsiteX2" fmla="*/ 8871182 w 8940798"/>
              <a:gd name="connsiteY2" fmla="*/ 0 h 417690"/>
              <a:gd name="connsiteX3" fmla="*/ 8940798 w 8940798"/>
              <a:gd name="connsiteY3" fmla="*/ 69616 h 417690"/>
              <a:gd name="connsiteX4" fmla="*/ 8940798 w 8940798"/>
              <a:gd name="connsiteY4" fmla="*/ 348074 h 417690"/>
              <a:gd name="connsiteX5" fmla="*/ 8871182 w 8940798"/>
              <a:gd name="connsiteY5" fmla="*/ 417690 h 417690"/>
              <a:gd name="connsiteX6" fmla="*/ 69616 w 8940798"/>
              <a:gd name="connsiteY6" fmla="*/ 417690 h 417690"/>
              <a:gd name="connsiteX7" fmla="*/ 0 w 8940798"/>
              <a:gd name="connsiteY7" fmla="*/ 348074 h 417690"/>
              <a:gd name="connsiteX8" fmla="*/ 0 w 8940798"/>
              <a:gd name="connsiteY8" fmla="*/ 69616 h 417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40798" h="417690">
                <a:moveTo>
                  <a:pt x="0" y="69616"/>
                </a:moveTo>
                <a:cubicBezTo>
                  <a:pt x="0" y="31168"/>
                  <a:pt x="31168" y="0"/>
                  <a:pt x="69616" y="0"/>
                </a:cubicBezTo>
                <a:lnTo>
                  <a:pt x="8871182" y="0"/>
                </a:lnTo>
                <a:cubicBezTo>
                  <a:pt x="8909630" y="0"/>
                  <a:pt x="8940798" y="31168"/>
                  <a:pt x="8940798" y="69616"/>
                </a:cubicBezTo>
                <a:lnTo>
                  <a:pt x="8940798" y="348074"/>
                </a:lnTo>
                <a:cubicBezTo>
                  <a:pt x="8940798" y="386522"/>
                  <a:pt x="8909630" y="417690"/>
                  <a:pt x="8871182" y="417690"/>
                </a:cubicBezTo>
                <a:lnTo>
                  <a:pt x="69616" y="417690"/>
                </a:lnTo>
                <a:cubicBezTo>
                  <a:pt x="31168" y="417690"/>
                  <a:pt x="0" y="386522"/>
                  <a:pt x="0" y="348074"/>
                </a:cubicBezTo>
                <a:lnTo>
                  <a:pt x="0" y="6961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160" tIns="85160" rIns="85160" bIns="85160" numCol="1" spcCol="1270" anchor="ctr" anchorCtr="0">
            <a:noAutofit/>
          </a:bodyPr>
          <a:lstStyle/>
          <a:p>
            <a:pPr marL="285750" lvl="0" indent="-285750" algn="l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pl-PL" sz="2400" kern="1200">
                <a:solidFill>
                  <a:schemeClr val="accent1">
                    <a:lumMod val="75000"/>
                  </a:schemeClr>
                </a:solidFill>
              </a:rPr>
              <a:t>Odprawa przed każdym dniem pokazów</a:t>
            </a:r>
          </a:p>
        </p:txBody>
      </p:sp>
      <p:sp>
        <p:nvSpPr>
          <p:cNvPr id="29" name="Dowolny kształt: kształt 28">
            <a:extLst>
              <a:ext uri="{FF2B5EF4-FFF2-40B4-BE49-F238E27FC236}">
                <a16:creationId xmlns:a16="http://schemas.microsoft.com/office/drawing/2014/main" id="{4A1953F0-1D74-F6C9-A2A1-052F38B8306D}"/>
              </a:ext>
            </a:extLst>
          </p:cNvPr>
          <p:cNvSpPr/>
          <p:nvPr/>
        </p:nvSpPr>
        <p:spPr>
          <a:xfrm>
            <a:off x="2044702" y="3203844"/>
            <a:ext cx="8940798" cy="417690"/>
          </a:xfrm>
          <a:custGeom>
            <a:avLst/>
            <a:gdLst>
              <a:gd name="connsiteX0" fmla="*/ 0 w 8940798"/>
              <a:gd name="connsiteY0" fmla="*/ 69616 h 417690"/>
              <a:gd name="connsiteX1" fmla="*/ 69616 w 8940798"/>
              <a:gd name="connsiteY1" fmla="*/ 0 h 417690"/>
              <a:gd name="connsiteX2" fmla="*/ 8871182 w 8940798"/>
              <a:gd name="connsiteY2" fmla="*/ 0 h 417690"/>
              <a:gd name="connsiteX3" fmla="*/ 8940798 w 8940798"/>
              <a:gd name="connsiteY3" fmla="*/ 69616 h 417690"/>
              <a:gd name="connsiteX4" fmla="*/ 8940798 w 8940798"/>
              <a:gd name="connsiteY4" fmla="*/ 348074 h 417690"/>
              <a:gd name="connsiteX5" fmla="*/ 8871182 w 8940798"/>
              <a:gd name="connsiteY5" fmla="*/ 417690 h 417690"/>
              <a:gd name="connsiteX6" fmla="*/ 69616 w 8940798"/>
              <a:gd name="connsiteY6" fmla="*/ 417690 h 417690"/>
              <a:gd name="connsiteX7" fmla="*/ 0 w 8940798"/>
              <a:gd name="connsiteY7" fmla="*/ 348074 h 417690"/>
              <a:gd name="connsiteX8" fmla="*/ 0 w 8940798"/>
              <a:gd name="connsiteY8" fmla="*/ 69616 h 417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40798" h="417690">
                <a:moveTo>
                  <a:pt x="0" y="69616"/>
                </a:moveTo>
                <a:cubicBezTo>
                  <a:pt x="0" y="31168"/>
                  <a:pt x="31168" y="0"/>
                  <a:pt x="69616" y="0"/>
                </a:cubicBezTo>
                <a:lnTo>
                  <a:pt x="8871182" y="0"/>
                </a:lnTo>
                <a:cubicBezTo>
                  <a:pt x="8909630" y="0"/>
                  <a:pt x="8940798" y="31168"/>
                  <a:pt x="8940798" y="69616"/>
                </a:cubicBezTo>
                <a:lnTo>
                  <a:pt x="8940798" y="348074"/>
                </a:lnTo>
                <a:cubicBezTo>
                  <a:pt x="8940798" y="386522"/>
                  <a:pt x="8909630" y="417690"/>
                  <a:pt x="8871182" y="417690"/>
                </a:cubicBezTo>
                <a:lnTo>
                  <a:pt x="69616" y="417690"/>
                </a:lnTo>
                <a:cubicBezTo>
                  <a:pt x="31168" y="417690"/>
                  <a:pt x="0" y="386522"/>
                  <a:pt x="0" y="348074"/>
                </a:cubicBezTo>
                <a:lnTo>
                  <a:pt x="0" y="6961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160" tIns="85160" rIns="85160" bIns="85160" numCol="1" spcCol="1270" anchor="ctr" anchorCtr="0">
            <a:noAutofit/>
          </a:bodyPr>
          <a:lstStyle/>
          <a:p>
            <a:pPr marL="285750" lvl="0" indent="-285750" algn="l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pl-PL" sz="2400" kern="1200">
                <a:solidFill>
                  <a:schemeClr val="accent1">
                    <a:lumMod val="75000"/>
                  </a:schemeClr>
                </a:solidFill>
              </a:rPr>
              <a:t>Karty uczestnika</a:t>
            </a:r>
          </a:p>
        </p:txBody>
      </p:sp>
      <p:sp>
        <p:nvSpPr>
          <p:cNvPr id="30" name="Dowolny kształt: kształt 29">
            <a:extLst>
              <a:ext uri="{FF2B5EF4-FFF2-40B4-BE49-F238E27FC236}">
                <a16:creationId xmlns:a16="http://schemas.microsoft.com/office/drawing/2014/main" id="{BC7A6FD1-B0BC-D558-B239-7B3F035AEBC8}"/>
              </a:ext>
            </a:extLst>
          </p:cNvPr>
          <p:cNvSpPr/>
          <p:nvPr/>
        </p:nvSpPr>
        <p:spPr>
          <a:xfrm>
            <a:off x="2044702" y="3662542"/>
            <a:ext cx="8940798" cy="417690"/>
          </a:xfrm>
          <a:custGeom>
            <a:avLst/>
            <a:gdLst>
              <a:gd name="connsiteX0" fmla="*/ 0 w 8940798"/>
              <a:gd name="connsiteY0" fmla="*/ 69616 h 417690"/>
              <a:gd name="connsiteX1" fmla="*/ 69616 w 8940798"/>
              <a:gd name="connsiteY1" fmla="*/ 0 h 417690"/>
              <a:gd name="connsiteX2" fmla="*/ 8871182 w 8940798"/>
              <a:gd name="connsiteY2" fmla="*/ 0 h 417690"/>
              <a:gd name="connsiteX3" fmla="*/ 8940798 w 8940798"/>
              <a:gd name="connsiteY3" fmla="*/ 69616 h 417690"/>
              <a:gd name="connsiteX4" fmla="*/ 8940798 w 8940798"/>
              <a:gd name="connsiteY4" fmla="*/ 348074 h 417690"/>
              <a:gd name="connsiteX5" fmla="*/ 8871182 w 8940798"/>
              <a:gd name="connsiteY5" fmla="*/ 417690 h 417690"/>
              <a:gd name="connsiteX6" fmla="*/ 69616 w 8940798"/>
              <a:gd name="connsiteY6" fmla="*/ 417690 h 417690"/>
              <a:gd name="connsiteX7" fmla="*/ 0 w 8940798"/>
              <a:gd name="connsiteY7" fmla="*/ 348074 h 417690"/>
              <a:gd name="connsiteX8" fmla="*/ 0 w 8940798"/>
              <a:gd name="connsiteY8" fmla="*/ 69616 h 417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40798" h="417690">
                <a:moveTo>
                  <a:pt x="0" y="69616"/>
                </a:moveTo>
                <a:cubicBezTo>
                  <a:pt x="0" y="31168"/>
                  <a:pt x="31168" y="0"/>
                  <a:pt x="69616" y="0"/>
                </a:cubicBezTo>
                <a:lnTo>
                  <a:pt x="8871182" y="0"/>
                </a:lnTo>
                <a:cubicBezTo>
                  <a:pt x="8909630" y="0"/>
                  <a:pt x="8940798" y="31168"/>
                  <a:pt x="8940798" y="69616"/>
                </a:cubicBezTo>
                <a:lnTo>
                  <a:pt x="8940798" y="348074"/>
                </a:lnTo>
                <a:cubicBezTo>
                  <a:pt x="8940798" y="386522"/>
                  <a:pt x="8909630" y="417690"/>
                  <a:pt x="8871182" y="417690"/>
                </a:cubicBezTo>
                <a:lnTo>
                  <a:pt x="69616" y="417690"/>
                </a:lnTo>
                <a:cubicBezTo>
                  <a:pt x="31168" y="417690"/>
                  <a:pt x="0" y="386522"/>
                  <a:pt x="0" y="348074"/>
                </a:cubicBezTo>
                <a:lnTo>
                  <a:pt x="0" y="6961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160" tIns="85160" rIns="85160" bIns="85160" numCol="1" spcCol="1270" anchor="ctr" anchorCtr="0">
            <a:noAutofit/>
          </a:bodyPr>
          <a:lstStyle/>
          <a:p>
            <a:pPr marL="285750" lvl="0" indent="-285750" algn="l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pl-PL" sz="2400" kern="1200">
                <a:solidFill>
                  <a:schemeClr val="accent1">
                    <a:lumMod val="75000"/>
                  </a:schemeClr>
                </a:solidFill>
              </a:rPr>
              <a:t>Rozmieszczenie jednostek</a:t>
            </a:r>
          </a:p>
        </p:txBody>
      </p:sp>
      <p:sp>
        <p:nvSpPr>
          <p:cNvPr id="31" name="Dowolny kształt: kształt 30">
            <a:extLst>
              <a:ext uri="{FF2B5EF4-FFF2-40B4-BE49-F238E27FC236}">
                <a16:creationId xmlns:a16="http://schemas.microsoft.com/office/drawing/2014/main" id="{51016070-F5E3-7A87-F9E7-2A1E256EEDA0}"/>
              </a:ext>
            </a:extLst>
          </p:cNvPr>
          <p:cNvSpPr/>
          <p:nvPr/>
        </p:nvSpPr>
        <p:spPr>
          <a:xfrm>
            <a:off x="2044702" y="4121240"/>
            <a:ext cx="8940798" cy="417690"/>
          </a:xfrm>
          <a:custGeom>
            <a:avLst/>
            <a:gdLst>
              <a:gd name="connsiteX0" fmla="*/ 0 w 8940798"/>
              <a:gd name="connsiteY0" fmla="*/ 69616 h 417690"/>
              <a:gd name="connsiteX1" fmla="*/ 69616 w 8940798"/>
              <a:gd name="connsiteY1" fmla="*/ 0 h 417690"/>
              <a:gd name="connsiteX2" fmla="*/ 8871182 w 8940798"/>
              <a:gd name="connsiteY2" fmla="*/ 0 h 417690"/>
              <a:gd name="connsiteX3" fmla="*/ 8940798 w 8940798"/>
              <a:gd name="connsiteY3" fmla="*/ 69616 h 417690"/>
              <a:gd name="connsiteX4" fmla="*/ 8940798 w 8940798"/>
              <a:gd name="connsiteY4" fmla="*/ 348074 h 417690"/>
              <a:gd name="connsiteX5" fmla="*/ 8871182 w 8940798"/>
              <a:gd name="connsiteY5" fmla="*/ 417690 h 417690"/>
              <a:gd name="connsiteX6" fmla="*/ 69616 w 8940798"/>
              <a:gd name="connsiteY6" fmla="*/ 417690 h 417690"/>
              <a:gd name="connsiteX7" fmla="*/ 0 w 8940798"/>
              <a:gd name="connsiteY7" fmla="*/ 348074 h 417690"/>
              <a:gd name="connsiteX8" fmla="*/ 0 w 8940798"/>
              <a:gd name="connsiteY8" fmla="*/ 69616 h 417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40798" h="417690">
                <a:moveTo>
                  <a:pt x="0" y="69616"/>
                </a:moveTo>
                <a:cubicBezTo>
                  <a:pt x="0" y="31168"/>
                  <a:pt x="31168" y="0"/>
                  <a:pt x="69616" y="0"/>
                </a:cubicBezTo>
                <a:lnTo>
                  <a:pt x="8871182" y="0"/>
                </a:lnTo>
                <a:cubicBezTo>
                  <a:pt x="8909630" y="0"/>
                  <a:pt x="8940798" y="31168"/>
                  <a:pt x="8940798" y="69616"/>
                </a:cubicBezTo>
                <a:lnTo>
                  <a:pt x="8940798" y="348074"/>
                </a:lnTo>
                <a:cubicBezTo>
                  <a:pt x="8940798" y="386522"/>
                  <a:pt x="8909630" y="417690"/>
                  <a:pt x="8871182" y="417690"/>
                </a:cubicBezTo>
                <a:lnTo>
                  <a:pt x="69616" y="417690"/>
                </a:lnTo>
                <a:cubicBezTo>
                  <a:pt x="31168" y="417690"/>
                  <a:pt x="0" y="386522"/>
                  <a:pt x="0" y="348074"/>
                </a:cubicBezTo>
                <a:lnTo>
                  <a:pt x="0" y="6961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160" tIns="85160" rIns="85160" bIns="85160" numCol="1" spcCol="1270" anchor="ctr" anchorCtr="0">
            <a:noAutofit/>
          </a:bodyPr>
          <a:lstStyle/>
          <a:p>
            <a:pPr marL="285750" lvl="0" indent="-285750" algn="l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pl-PL" sz="2400" kern="1200" dirty="0">
                <a:solidFill>
                  <a:schemeClr val="accent1">
                    <a:lumMod val="75000"/>
                  </a:schemeClr>
                </a:solidFill>
              </a:rPr>
              <a:t>Monitorowanie sytuacji na bieżąco</a:t>
            </a:r>
          </a:p>
        </p:txBody>
      </p:sp>
      <p:sp>
        <p:nvSpPr>
          <p:cNvPr id="32" name="Dowolny kształt: kształt 31">
            <a:extLst>
              <a:ext uri="{FF2B5EF4-FFF2-40B4-BE49-F238E27FC236}">
                <a16:creationId xmlns:a16="http://schemas.microsoft.com/office/drawing/2014/main" id="{3809F55D-A3EC-9AAF-E242-7F7335506BDA}"/>
              </a:ext>
            </a:extLst>
          </p:cNvPr>
          <p:cNvSpPr/>
          <p:nvPr/>
        </p:nvSpPr>
        <p:spPr>
          <a:xfrm>
            <a:off x="2044702" y="4579938"/>
            <a:ext cx="8940798" cy="417690"/>
          </a:xfrm>
          <a:custGeom>
            <a:avLst/>
            <a:gdLst>
              <a:gd name="connsiteX0" fmla="*/ 0 w 8940798"/>
              <a:gd name="connsiteY0" fmla="*/ 69616 h 417690"/>
              <a:gd name="connsiteX1" fmla="*/ 69616 w 8940798"/>
              <a:gd name="connsiteY1" fmla="*/ 0 h 417690"/>
              <a:gd name="connsiteX2" fmla="*/ 8871182 w 8940798"/>
              <a:gd name="connsiteY2" fmla="*/ 0 h 417690"/>
              <a:gd name="connsiteX3" fmla="*/ 8940798 w 8940798"/>
              <a:gd name="connsiteY3" fmla="*/ 69616 h 417690"/>
              <a:gd name="connsiteX4" fmla="*/ 8940798 w 8940798"/>
              <a:gd name="connsiteY4" fmla="*/ 348074 h 417690"/>
              <a:gd name="connsiteX5" fmla="*/ 8871182 w 8940798"/>
              <a:gd name="connsiteY5" fmla="*/ 417690 h 417690"/>
              <a:gd name="connsiteX6" fmla="*/ 69616 w 8940798"/>
              <a:gd name="connsiteY6" fmla="*/ 417690 h 417690"/>
              <a:gd name="connsiteX7" fmla="*/ 0 w 8940798"/>
              <a:gd name="connsiteY7" fmla="*/ 348074 h 417690"/>
              <a:gd name="connsiteX8" fmla="*/ 0 w 8940798"/>
              <a:gd name="connsiteY8" fmla="*/ 69616 h 417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40798" h="417690">
                <a:moveTo>
                  <a:pt x="0" y="69616"/>
                </a:moveTo>
                <a:cubicBezTo>
                  <a:pt x="0" y="31168"/>
                  <a:pt x="31168" y="0"/>
                  <a:pt x="69616" y="0"/>
                </a:cubicBezTo>
                <a:lnTo>
                  <a:pt x="8871182" y="0"/>
                </a:lnTo>
                <a:cubicBezTo>
                  <a:pt x="8909630" y="0"/>
                  <a:pt x="8940798" y="31168"/>
                  <a:pt x="8940798" y="69616"/>
                </a:cubicBezTo>
                <a:lnTo>
                  <a:pt x="8940798" y="348074"/>
                </a:lnTo>
                <a:cubicBezTo>
                  <a:pt x="8940798" y="386522"/>
                  <a:pt x="8909630" y="417690"/>
                  <a:pt x="8871182" y="417690"/>
                </a:cubicBezTo>
                <a:lnTo>
                  <a:pt x="69616" y="417690"/>
                </a:lnTo>
                <a:cubicBezTo>
                  <a:pt x="31168" y="417690"/>
                  <a:pt x="0" y="386522"/>
                  <a:pt x="0" y="348074"/>
                </a:cubicBezTo>
                <a:lnTo>
                  <a:pt x="0" y="6961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160" tIns="85160" rIns="85160" bIns="85160" numCol="1" spcCol="1270" anchor="ctr" anchorCtr="0">
            <a:noAutofit/>
          </a:bodyPr>
          <a:lstStyle/>
          <a:p>
            <a:pPr marL="285750" lvl="0" indent="-285750" algn="l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pl-PL" sz="2400" kern="1200">
                <a:solidFill>
                  <a:schemeClr val="accent1">
                    <a:lumMod val="75000"/>
                  </a:schemeClr>
                </a:solidFill>
              </a:rPr>
              <a:t>Koordynacja działań służb i organizatora w czasie rzeczywistym</a:t>
            </a:r>
          </a:p>
        </p:txBody>
      </p:sp>
      <p:sp>
        <p:nvSpPr>
          <p:cNvPr id="33" name="Dowolny kształt: kształt 32">
            <a:extLst>
              <a:ext uri="{FF2B5EF4-FFF2-40B4-BE49-F238E27FC236}">
                <a16:creationId xmlns:a16="http://schemas.microsoft.com/office/drawing/2014/main" id="{67991AA7-F161-3B51-0CDB-E465A30295EE}"/>
              </a:ext>
            </a:extLst>
          </p:cNvPr>
          <p:cNvSpPr/>
          <p:nvPr/>
        </p:nvSpPr>
        <p:spPr>
          <a:xfrm>
            <a:off x="2044701" y="5038636"/>
            <a:ext cx="9969851" cy="417690"/>
          </a:xfrm>
          <a:custGeom>
            <a:avLst/>
            <a:gdLst>
              <a:gd name="connsiteX0" fmla="*/ 0 w 8940798"/>
              <a:gd name="connsiteY0" fmla="*/ 69616 h 417690"/>
              <a:gd name="connsiteX1" fmla="*/ 69616 w 8940798"/>
              <a:gd name="connsiteY1" fmla="*/ 0 h 417690"/>
              <a:gd name="connsiteX2" fmla="*/ 8871182 w 8940798"/>
              <a:gd name="connsiteY2" fmla="*/ 0 h 417690"/>
              <a:gd name="connsiteX3" fmla="*/ 8940798 w 8940798"/>
              <a:gd name="connsiteY3" fmla="*/ 69616 h 417690"/>
              <a:gd name="connsiteX4" fmla="*/ 8940798 w 8940798"/>
              <a:gd name="connsiteY4" fmla="*/ 348074 h 417690"/>
              <a:gd name="connsiteX5" fmla="*/ 8871182 w 8940798"/>
              <a:gd name="connsiteY5" fmla="*/ 417690 h 417690"/>
              <a:gd name="connsiteX6" fmla="*/ 69616 w 8940798"/>
              <a:gd name="connsiteY6" fmla="*/ 417690 h 417690"/>
              <a:gd name="connsiteX7" fmla="*/ 0 w 8940798"/>
              <a:gd name="connsiteY7" fmla="*/ 348074 h 417690"/>
              <a:gd name="connsiteX8" fmla="*/ 0 w 8940798"/>
              <a:gd name="connsiteY8" fmla="*/ 69616 h 417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40798" h="417690">
                <a:moveTo>
                  <a:pt x="0" y="69616"/>
                </a:moveTo>
                <a:cubicBezTo>
                  <a:pt x="0" y="31168"/>
                  <a:pt x="31168" y="0"/>
                  <a:pt x="69616" y="0"/>
                </a:cubicBezTo>
                <a:lnTo>
                  <a:pt x="8871182" y="0"/>
                </a:lnTo>
                <a:cubicBezTo>
                  <a:pt x="8909630" y="0"/>
                  <a:pt x="8940798" y="31168"/>
                  <a:pt x="8940798" y="69616"/>
                </a:cubicBezTo>
                <a:lnTo>
                  <a:pt x="8940798" y="348074"/>
                </a:lnTo>
                <a:cubicBezTo>
                  <a:pt x="8940798" y="386522"/>
                  <a:pt x="8909630" y="417690"/>
                  <a:pt x="8871182" y="417690"/>
                </a:cubicBezTo>
                <a:lnTo>
                  <a:pt x="69616" y="417690"/>
                </a:lnTo>
                <a:cubicBezTo>
                  <a:pt x="31168" y="417690"/>
                  <a:pt x="0" y="386522"/>
                  <a:pt x="0" y="348074"/>
                </a:cubicBezTo>
                <a:lnTo>
                  <a:pt x="0" y="6961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160" tIns="85160" rIns="85160" bIns="85160" numCol="1" spcCol="1270" anchor="ctr" anchorCtr="0">
            <a:noAutofit/>
          </a:bodyPr>
          <a:lstStyle/>
          <a:p>
            <a:pPr marL="285750" lvl="0" indent="-285750" algn="l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pl-PL" sz="2400" kern="1200" dirty="0">
                <a:solidFill>
                  <a:schemeClr val="accent1">
                    <a:lumMod val="75000"/>
                  </a:schemeClr>
                </a:solidFill>
              </a:rPr>
              <a:t>Informowanie publiczności o sytuacjach nietypowych/niebezpiecznych</a:t>
            </a:r>
          </a:p>
        </p:txBody>
      </p:sp>
      <p:sp>
        <p:nvSpPr>
          <p:cNvPr id="34" name="Dowolny kształt: kształt 33">
            <a:extLst>
              <a:ext uri="{FF2B5EF4-FFF2-40B4-BE49-F238E27FC236}">
                <a16:creationId xmlns:a16="http://schemas.microsoft.com/office/drawing/2014/main" id="{F6D5CFF8-DD6A-6041-F033-D73131548E9A}"/>
              </a:ext>
            </a:extLst>
          </p:cNvPr>
          <p:cNvSpPr/>
          <p:nvPr/>
        </p:nvSpPr>
        <p:spPr>
          <a:xfrm>
            <a:off x="2044702" y="5497334"/>
            <a:ext cx="8940798" cy="417690"/>
          </a:xfrm>
          <a:custGeom>
            <a:avLst/>
            <a:gdLst>
              <a:gd name="connsiteX0" fmla="*/ 0 w 8940798"/>
              <a:gd name="connsiteY0" fmla="*/ 69616 h 417690"/>
              <a:gd name="connsiteX1" fmla="*/ 69616 w 8940798"/>
              <a:gd name="connsiteY1" fmla="*/ 0 h 417690"/>
              <a:gd name="connsiteX2" fmla="*/ 8871182 w 8940798"/>
              <a:gd name="connsiteY2" fmla="*/ 0 h 417690"/>
              <a:gd name="connsiteX3" fmla="*/ 8940798 w 8940798"/>
              <a:gd name="connsiteY3" fmla="*/ 69616 h 417690"/>
              <a:gd name="connsiteX4" fmla="*/ 8940798 w 8940798"/>
              <a:gd name="connsiteY4" fmla="*/ 348074 h 417690"/>
              <a:gd name="connsiteX5" fmla="*/ 8871182 w 8940798"/>
              <a:gd name="connsiteY5" fmla="*/ 417690 h 417690"/>
              <a:gd name="connsiteX6" fmla="*/ 69616 w 8940798"/>
              <a:gd name="connsiteY6" fmla="*/ 417690 h 417690"/>
              <a:gd name="connsiteX7" fmla="*/ 0 w 8940798"/>
              <a:gd name="connsiteY7" fmla="*/ 348074 h 417690"/>
              <a:gd name="connsiteX8" fmla="*/ 0 w 8940798"/>
              <a:gd name="connsiteY8" fmla="*/ 69616 h 417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40798" h="417690">
                <a:moveTo>
                  <a:pt x="0" y="69616"/>
                </a:moveTo>
                <a:cubicBezTo>
                  <a:pt x="0" y="31168"/>
                  <a:pt x="31168" y="0"/>
                  <a:pt x="69616" y="0"/>
                </a:cubicBezTo>
                <a:lnTo>
                  <a:pt x="8871182" y="0"/>
                </a:lnTo>
                <a:cubicBezTo>
                  <a:pt x="8909630" y="0"/>
                  <a:pt x="8940798" y="31168"/>
                  <a:pt x="8940798" y="69616"/>
                </a:cubicBezTo>
                <a:lnTo>
                  <a:pt x="8940798" y="348074"/>
                </a:lnTo>
                <a:cubicBezTo>
                  <a:pt x="8940798" y="386522"/>
                  <a:pt x="8909630" y="417690"/>
                  <a:pt x="8871182" y="417690"/>
                </a:cubicBezTo>
                <a:lnTo>
                  <a:pt x="69616" y="417690"/>
                </a:lnTo>
                <a:cubicBezTo>
                  <a:pt x="31168" y="417690"/>
                  <a:pt x="0" y="386522"/>
                  <a:pt x="0" y="348074"/>
                </a:cubicBezTo>
                <a:lnTo>
                  <a:pt x="0" y="6961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160" tIns="85160" rIns="85160" bIns="85160" numCol="1" spcCol="1270" anchor="ctr" anchorCtr="0">
            <a:noAutofit/>
          </a:bodyPr>
          <a:lstStyle/>
          <a:p>
            <a:pPr marL="285750" lvl="0" indent="-285750" algn="l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pl-PL" sz="2400" kern="1200" dirty="0">
                <a:solidFill>
                  <a:schemeClr val="accent1">
                    <a:lumMod val="75000"/>
                  </a:schemeClr>
                </a:solidFill>
              </a:rPr>
              <a:t>Dokumentacja zdarzeń</a:t>
            </a:r>
          </a:p>
        </p:txBody>
      </p:sp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30AC628D-ADA1-1C42-2577-E7607656EA38}"/>
              </a:ext>
            </a:extLst>
          </p:cNvPr>
          <p:cNvCxnSpPr>
            <a:cxnSpLocks/>
          </p:cNvCxnSpPr>
          <p:nvPr/>
        </p:nvCxnSpPr>
        <p:spPr>
          <a:xfrm>
            <a:off x="3200400" y="914400"/>
            <a:ext cx="8280400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28A56A9B-D4F6-B94A-8A59-EFD7BC1880FF}"/>
              </a:ext>
            </a:extLst>
          </p:cNvPr>
          <p:cNvCxnSpPr>
            <a:cxnSpLocks/>
          </p:cNvCxnSpPr>
          <p:nvPr/>
        </p:nvCxnSpPr>
        <p:spPr>
          <a:xfrm flipV="1">
            <a:off x="3200400" y="374649"/>
            <a:ext cx="0" cy="549275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Grafika 7">
            <a:extLst>
              <a:ext uri="{FF2B5EF4-FFF2-40B4-BE49-F238E27FC236}">
                <a16:creationId xmlns:a16="http://schemas.microsoft.com/office/drawing/2014/main" id="{3A3E1538-7514-B24C-2F21-C0534CA49B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71000" y="6371385"/>
            <a:ext cx="2743554" cy="381835"/>
          </a:xfrm>
          <a:prstGeom prst="rect">
            <a:avLst/>
          </a:prstGeom>
        </p:spPr>
      </p:pic>
      <p:sp>
        <p:nvSpPr>
          <p:cNvPr id="3" name="Dowolny kształt: kształt 2">
            <a:extLst>
              <a:ext uri="{FF2B5EF4-FFF2-40B4-BE49-F238E27FC236}">
                <a16:creationId xmlns:a16="http://schemas.microsoft.com/office/drawing/2014/main" id="{DEFBDCC2-EE96-C440-3897-619572DFC714}"/>
              </a:ext>
            </a:extLst>
          </p:cNvPr>
          <p:cNvSpPr/>
          <p:nvPr/>
        </p:nvSpPr>
        <p:spPr>
          <a:xfrm>
            <a:off x="2044702" y="1827750"/>
            <a:ext cx="8940798" cy="417690"/>
          </a:xfrm>
          <a:custGeom>
            <a:avLst/>
            <a:gdLst>
              <a:gd name="connsiteX0" fmla="*/ 0 w 8940798"/>
              <a:gd name="connsiteY0" fmla="*/ 69616 h 417690"/>
              <a:gd name="connsiteX1" fmla="*/ 69616 w 8940798"/>
              <a:gd name="connsiteY1" fmla="*/ 0 h 417690"/>
              <a:gd name="connsiteX2" fmla="*/ 8871182 w 8940798"/>
              <a:gd name="connsiteY2" fmla="*/ 0 h 417690"/>
              <a:gd name="connsiteX3" fmla="*/ 8940798 w 8940798"/>
              <a:gd name="connsiteY3" fmla="*/ 69616 h 417690"/>
              <a:gd name="connsiteX4" fmla="*/ 8940798 w 8940798"/>
              <a:gd name="connsiteY4" fmla="*/ 348074 h 417690"/>
              <a:gd name="connsiteX5" fmla="*/ 8871182 w 8940798"/>
              <a:gd name="connsiteY5" fmla="*/ 417690 h 417690"/>
              <a:gd name="connsiteX6" fmla="*/ 69616 w 8940798"/>
              <a:gd name="connsiteY6" fmla="*/ 417690 h 417690"/>
              <a:gd name="connsiteX7" fmla="*/ 0 w 8940798"/>
              <a:gd name="connsiteY7" fmla="*/ 348074 h 417690"/>
              <a:gd name="connsiteX8" fmla="*/ 0 w 8940798"/>
              <a:gd name="connsiteY8" fmla="*/ 69616 h 417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40798" h="417690">
                <a:moveTo>
                  <a:pt x="0" y="69616"/>
                </a:moveTo>
                <a:cubicBezTo>
                  <a:pt x="0" y="31168"/>
                  <a:pt x="31168" y="0"/>
                  <a:pt x="69616" y="0"/>
                </a:cubicBezTo>
                <a:lnTo>
                  <a:pt x="8871182" y="0"/>
                </a:lnTo>
                <a:cubicBezTo>
                  <a:pt x="8909630" y="0"/>
                  <a:pt x="8940798" y="31168"/>
                  <a:pt x="8940798" y="69616"/>
                </a:cubicBezTo>
                <a:lnTo>
                  <a:pt x="8940798" y="348074"/>
                </a:lnTo>
                <a:cubicBezTo>
                  <a:pt x="8940798" y="386522"/>
                  <a:pt x="8909630" y="417690"/>
                  <a:pt x="8871182" y="417690"/>
                </a:cubicBezTo>
                <a:lnTo>
                  <a:pt x="69616" y="417690"/>
                </a:lnTo>
                <a:cubicBezTo>
                  <a:pt x="31168" y="417690"/>
                  <a:pt x="0" y="386522"/>
                  <a:pt x="0" y="348074"/>
                </a:cubicBezTo>
                <a:lnTo>
                  <a:pt x="0" y="6961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160" tIns="85160" rIns="85160" bIns="85160" numCol="1" spcCol="1270" anchor="ctr" anchorCtr="0">
            <a:noAutofit/>
          </a:bodyPr>
          <a:lstStyle/>
          <a:p>
            <a:pPr marL="285750" lvl="0" indent="-285750" algn="l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pl-PL" sz="2400" kern="1200" dirty="0">
                <a:solidFill>
                  <a:schemeClr val="accent1">
                    <a:lumMod val="75000"/>
                  </a:schemeClr>
                </a:solidFill>
              </a:rPr>
              <a:t>Listy obecności | kontaktowe</a:t>
            </a:r>
          </a:p>
        </p:txBody>
      </p:sp>
    </p:spTree>
    <p:extLst>
      <p:ext uri="{BB962C8B-B14F-4D97-AF65-F5344CB8AC3E}">
        <p14:creationId xmlns:p14="http://schemas.microsoft.com/office/powerpoint/2010/main" val="42505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0.09376 -0.6629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88" y="-3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9828E5-5D0C-A2B2-BC15-99034AA0DC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A90122F8-D94F-EB2E-2DE5-A72C68CC18C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CE9CA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61668E32-12E0-B0A6-134D-418E90A21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224" y="0"/>
            <a:ext cx="10371552" cy="6858000"/>
          </a:xfrm>
          <a:prstGeom prst="rect">
            <a:avLst/>
          </a:prstGeom>
        </p:spPr>
      </p:pic>
      <p:pic>
        <p:nvPicPr>
          <p:cNvPr id="2" name="Grafika 1">
            <a:extLst>
              <a:ext uri="{FF2B5EF4-FFF2-40B4-BE49-F238E27FC236}">
                <a16:creationId xmlns:a16="http://schemas.microsoft.com/office/drawing/2014/main" id="{C65BFFFA-03F1-75B5-1359-AAED88C2D4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71000" y="6371385"/>
            <a:ext cx="2743554" cy="381835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49BB4399-D4CF-FF23-C63D-191F81FD07A6}"/>
              </a:ext>
            </a:extLst>
          </p:cNvPr>
          <p:cNvSpPr/>
          <p:nvPr/>
        </p:nvSpPr>
        <p:spPr>
          <a:xfrm>
            <a:off x="3947795" y="2850515"/>
            <a:ext cx="327660" cy="1143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AEFB0504-7BA5-0577-D98D-79348E487D8A}"/>
              </a:ext>
            </a:extLst>
          </p:cNvPr>
          <p:cNvSpPr/>
          <p:nvPr/>
        </p:nvSpPr>
        <p:spPr>
          <a:xfrm>
            <a:off x="3947795" y="2994025"/>
            <a:ext cx="327660" cy="8509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2436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FF8435-E008-A283-B065-17693C47C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niebo, na wolnym powietrzu, statek powietrzny, samolot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D4655157-D7D9-9EF7-C59D-B1DA43D8924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Prostokąt: ścięte rogi po przekątnej 3">
            <a:extLst>
              <a:ext uri="{FF2B5EF4-FFF2-40B4-BE49-F238E27FC236}">
                <a16:creationId xmlns:a16="http://schemas.microsoft.com/office/drawing/2014/main" id="{2818DB70-C7B0-B6E5-889B-A7D2BCB6A87D}"/>
              </a:ext>
            </a:extLst>
          </p:cNvPr>
          <p:cNvSpPr/>
          <p:nvPr/>
        </p:nvSpPr>
        <p:spPr>
          <a:xfrm flipH="1">
            <a:off x="0" y="0"/>
            <a:ext cx="12192000" cy="6858000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bg1">
              <a:lumMod val="9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D2D59B0-AFB6-3BF1-8BA4-8EF274971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2299" y="165109"/>
            <a:ext cx="9029701" cy="749292"/>
          </a:xfrm>
        </p:spPr>
        <p:txBody>
          <a:bodyPr>
            <a:noAutofit/>
          </a:bodyPr>
          <a:lstStyle/>
          <a:p>
            <a:r>
              <a:rPr lang="pl-PL" sz="2400" b="1" dirty="0">
                <a:solidFill>
                  <a:schemeClr val="accent1">
                    <a:lumMod val="75000"/>
                  </a:schemeClr>
                </a:solidFill>
              </a:rPr>
              <a:t>Przygotowania przed samą imprezą oraz zarządzanie w dniu pokazów</a:t>
            </a:r>
          </a:p>
        </p:txBody>
      </p:sp>
      <p:sp>
        <p:nvSpPr>
          <p:cNvPr id="26" name="Dowolny kształt: kształt 25">
            <a:extLst>
              <a:ext uri="{FF2B5EF4-FFF2-40B4-BE49-F238E27FC236}">
                <a16:creationId xmlns:a16="http://schemas.microsoft.com/office/drawing/2014/main" id="{F9AFFDA0-CDB1-4C01-34AC-7A45DC48EEB8}"/>
              </a:ext>
            </a:extLst>
          </p:cNvPr>
          <p:cNvSpPr/>
          <p:nvPr/>
        </p:nvSpPr>
        <p:spPr>
          <a:xfrm>
            <a:off x="2044703" y="1414106"/>
            <a:ext cx="8940798" cy="417690"/>
          </a:xfrm>
          <a:custGeom>
            <a:avLst/>
            <a:gdLst>
              <a:gd name="connsiteX0" fmla="*/ 0 w 8940798"/>
              <a:gd name="connsiteY0" fmla="*/ 69616 h 417690"/>
              <a:gd name="connsiteX1" fmla="*/ 69616 w 8940798"/>
              <a:gd name="connsiteY1" fmla="*/ 0 h 417690"/>
              <a:gd name="connsiteX2" fmla="*/ 8871182 w 8940798"/>
              <a:gd name="connsiteY2" fmla="*/ 0 h 417690"/>
              <a:gd name="connsiteX3" fmla="*/ 8940798 w 8940798"/>
              <a:gd name="connsiteY3" fmla="*/ 69616 h 417690"/>
              <a:gd name="connsiteX4" fmla="*/ 8940798 w 8940798"/>
              <a:gd name="connsiteY4" fmla="*/ 348074 h 417690"/>
              <a:gd name="connsiteX5" fmla="*/ 8871182 w 8940798"/>
              <a:gd name="connsiteY5" fmla="*/ 417690 h 417690"/>
              <a:gd name="connsiteX6" fmla="*/ 69616 w 8940798"/>
              <a:gd name="connsiteY6" fmla="*/ 417690 h 417690"/>
              <a:gd name="connsiteX7" fmla="*/ 0 w 8940798"/>
              <a:gd name="connsiteY7" fmla="*/ 348074 h 417690"/>
              <a:gd name="connsiteX8" fmla="*/ 0 w 8940798"/>
              <a:gd name="connsiteY8" fmla="*/ 69616 h 417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40798" h="417690">
                <a:moveTo>
                  <a:pt x="0" y="69616"/>
                </a:moveTo>
                <a:cubicBezTo>
                  <a:pt x="0" y="31168"/>
                  <a:pt x="31168" y="0"/>
                  <a:pt x="69616" y="0"/>
                </a:cubicBezTo>
                <a:lnTo>
                  <a:pt x="8871182" y="0"/>
                </a:lnTo>
                <a:cubicBezTo>
                  <a:pt x="8909630" y="0"/>
                  <a:pt x="8940798" y="31168"/>
                  <a:pt x="8940798" y="69616"/>
                </a:cubicBezTo>
                <a:lnTo>
                  <a:pt x="8940798" y="348074"/>
                </a:lnTo>
                <a:cubicBezTo>
                  <a:pt x="8940798" y="386522"/>
                  <a:pt x="8909630" y="417690"/>
                  <a:pt x="8871182" y="417690"/>
                </a:cubicBezTo>
                <a:lnTo>
                  <a:pt x="69616" y="417690"/>
                </a:lnTo>
                <a:cubicBezTo>
                  <a:pt x="31168" y="417690"/>
                  <a:pt x="0" y="386522"/>
                  <a:pt x="0" y="348074"/>
                </a:cubicBezTo>
                <a:lnTo>
                  <a:pt x="0" y="6961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160" tIns="85160" rIns="85160" bIns="85160" numCol="1" spcCol="1270" anchor="ctr" anchorCtr="0">
            <a:noAutofit/>
          </a:bodyPr>
          <a:lstStyle/>
          <a:p>
            <a:pPr marL="285750" lvl="0" indent="-285750" algn="l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pl-PL" sz="2400" kern="1200" dirty="0">
                <a:solidFill>
                  <a:schemeClr val="accent1">
                    <a:lumMod val="75000"/>
                  </a:schemeClr>
                </a:solidFill>
              </a:rPr>
              <a:t>Przygotowanie zabezpieczenia dla statków powietrznych</a:t>
            </a:r>
          </a:p>
        </p:txBody>
      </p:sp>
      <p:sp>
        <p:nvSpPr>
          <p:cNvPr id="27" name="Dowolny kształt: kształt 26">
            <a:extLst>
              <a:ext uri="{FF2B5EF4-FFF2-40B4-BE49-F238E27FC236}">
                <a16:creationId xmlns:a16="http://schemas.microsoft.com/office/drawing/2014/main" id="{25CB21D4-B5AE-168C-C479-A20D4CEF9E0D}"/>
              </a:ext>
            </a:extLst>
          </p:cNvPr>
          <p:cNvSpPr/>
          <p:nvPr/>
        </p:nvSpPr>
        <p:spPr>
          <a:xfrm>
            <a:off x="2044703" y="2331502"/>
            <a:ext cx="8940798" cy="417690"/>
          </a:xfrm>
          <a:custGeom>
            <a:avLst/>
            <a:gdLst>
              <a:gd name="connsiteX0" fmla="*/ 0 w 8940798"/>
              <a:gd name="connsiteY0" fmla="*/ 69616 h 417690"/>
              <a:gd name="connsiteX1" fmla="*/ 69616 w 8940798"/>
              <a:gd name="connsiteY1" fmla="*/ 0 h 417690"/>
              <a:gd name="connsiteX2" fmla="*/ 8871182 w 8940798"/>
              <a:gd name="connsiteY2" fmla="*/ 0 h 417690"/>
              <a:gd name="connsiteX3" fmla="*/ 8940798 w 8940798"/>
              <a:gd name="connsiteY3" fmla="*/ 69616 h 417690"/>
              <a:gd name="connsiteX4" fmla="*/ 8940798 w 8940798"/>
              <a:gd name="connsiteY4" fmla="*/ 348074 h 417690"/>
              <a:gd name="connsiteX5" fmla="*/ 8871182 w 8940798"/>
              <a:gd name="connsiteY5" fmla="*/ 417690 h 417690"/>
              <a:gd name="connsiteX6" fmla="*/ 69616 w 8940798"/>
              <a:gd name="connsiteY6" fmla="*/ 417690 h 417690"/>
              <a:gd name="connsiteX7" fmla="*/ 0 w 8940798"/>
              <a:gd name="connsiteY7" fmla="*/ 348074 h 417690"/>
              <a:gd name="connsiteX8" fmla="*/ 0 w 8940798"/>
              <a:gd name="connsiteY8" fmla="*/ 69616 h 417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40798" h="417690">
                <a:moveTo>
                  <a:pt x="0" y="69616"/>
                </a:moveTo>
                <a:cubicBezTo>
                  <a:pt x="0" y="31168"/>
                  <a:pt x="31168" y="0"/>
                  <a:pt x="69616" y="0"/>
                </a:cubicBezTo>
                <a:lnTo>
                  <a:pt x="8871182" y="0"/>
                </a:lnTo>
                <a:cubicBezTo>
                  <a:pt x="8909630" y="0"/>
                  <a:pt x="8940798" y="31168"/>
                  <a:pt x="8940798" y="69616"/>
                </a:cubicBezTo>
                <a:lnTo>
                  <a:pt x="8940798" y="348074"/>
                </a:lnTo>
                <a:cubicBezTo>
                  <a:pt x="8940798" y="386522"/>
                  <a:pt x="8909630" y="417690"/>
                  <a:pt x="8871182" y="417690"/>
                </a:cubicBezTo>
                <a:lnTo>
                  <a:pt x="69616" y="417690"/>
                </a:lnTo>
                <a:cubicBezTo>
                  <a:pt x="31168" y="417690"/>
                  <a:pt x="0" y="386522"/>
                  <a:pt x="0" y="348074"/>
                </a:cubicBezTo>
                <a:lnTo>
                  <a:pt x="0" y="6961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160" tIns="85160" rIns="85160" bIns="85160" numCol="1" spcCol="1270" anchor="ctr" anchorCtr="0">
            <a:noAutofit/>
          </a:bodyPr>
          <a:lstStyle/>
          <a:p>
            <a:pPr marL="285750" lvl="0" indent="-285750" algn="l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pl-PL" sz="2400" kern="1200">
                <a:solidFill>
                  <a:schemeClr val="accent1">
                    <a:lumMod val="75000"/>
                  </a:schemeClr>
                </a:solidFill>
              </a:rPr>
              <a:t>Czynności poranne</a:t>
            </a:r>
          </a:p>
        </p:txBody>
      </p:sp>
      <p:sp>
        <p:nvSpPr>
          <p:cNvPr id="28" name="Dowolny kształt: kształt 27">
            <a:extLst>
              <a:ext uri="{FF2B5EF4-FFF2-40B4-BE49-F238E27FC236}">
                <a16:creationId xmlns:a16="http://schemas.microsoft.com/office/drawing/2014/main" id="{898C9D29-7F41-C4DB-86B0-B38851E8277B}"/>
              </a:ext>
            </a:extLst>
          </p:cNvPr>
          <p:cNvSpPr/>
          <p:nvPr/>
        </p:nvSpPr>
        <p:spPr>
          <a:xfrm>
            <a:off x="2044703" y="2790200"/>
            <a:ext cx="8940798" cy="417690"/>
          </a:xfrm>
          <a:custGeom>
            <a:avLst/>
            <a:gdLst>
              <a:gd name="connsiteX0" fmla="*/ 0 w 8940798"/>
              <a:gd name="connsiteY0" fmla="*/ 69616 h 417690"/>
              <a:gd name="connsiteX1" fmla="*/ 69616 w 8940798"/>
              <a:gd name="connsiteY1" fmla="*/ 0 h 417690"/>
              <a:gd name="connsiteX2" fmla="*/ 8871182 w 8940798"/>
              <a:gd name="connsiteY2" fmla="*/ 0 h 417690"/>
              <a:gd name="connsiteX3" fmla="*/ 8940798 w 8940798"/>
              <a:gd name="connsiteY3" fmla="*/ 69616 h 417690"/>
              <a:gd name="connsiteX4" fmla="*/ 8940798 w 8940798"/>
              <a:gd name="connsiteY4" fmla="*/ 348074 h 417690"/>
              <a:gd name="connsiteX5" fmla="*/ 8871182 w 8940798"/>
              <a:gd name="connsiteY5" fmla="*/ 417690 h 417690"/>
              <a:gd name="connsiteX6" fmla="*/ 69616 w 8940798"/>
              <a:gd name="connsiteY6" fmla="*/ 417690 h 417690"/>
              <a:gd name="connsiteX7" fmla="*/ 0 w 8940798"/>
              <a:gd name="connsiteY7" fmla="*/ 348074 h 417690"/>
              <a:gd name="connsiteX8" fmla="*/ 0 w 8940798"/>
              <a:gd name="connsiteY8" fmla="*/ 69616 h 417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40798" h="417690">
                <a:moveTo>
                  <a:pt x="0" y="69616"/>
                </a:moveTo>
                <a:cubicBezTo>
                  <a:pt x="0" y="31168"/>
                  <a:pt x="31168" y="0"/>
                  <a:pt x="69616" y="0"/>
                </a:cubicBezTo>
                <a:lnTo>
                  <a:pt x="8871182" y="0"/>
                </a:lnTo>
                <a:cubicBezTo>
                  <a:pt x="8909630" y="0"/>
                  <a:pt x="8940798" y="31168"/>
                  <a:pt x="8940798" y="69616"/>
                </a:cubicBezTo>
                <a:lnTo>
                  <a:pt x="8940798" y="348074"/>
                </a:lnTo>
                <a:cubicBezTo>
                  <a:pt x="8940798" y="386522"/>
                  <a:pt x="8909630" y="417690"/>
                  <a:pt x="8871182" y="417690"/>
                </a:cubicBezTo>
                <a:lnTo>
                  <a:pt x="69616" y="417690"/>
                </a:lnTo>
                <a:cubicBezTo>
                  <a:pt x="31168" y="417690"/>
                  <a:pt x="0" y="386522"/>
                  <a:pt x="0" y="348074"/>
                </a:cubicBezTo>
                <a:lnTo>
                  <a:pt x="0" y="6961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160" tIns="85160" rIns="85160" bIns="85160" numCol="1" spcCol="1270" anchor="ctr" anchorCtr="0">
            <a:noAutofit/>
          </a:bodyPr>
          <a:lstStyle/>
          <a:p>
            <a:pPr marL="285750" lvl="0" indent="-285750" algn="l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pl-PL" sz="2400" kern="1200">
                <a:solidFill>
                  <a:schemeClr val="accent1">
                    <a:lumMod val="75000"/>
                  </a:schemeClr>
                </a:solidFill>
              </a:rPr>
              <a:t>Odprawa przed każdym dniem pokazów</a:t>
            </a:r>
          </a:p>
        </p:txBody>
      </p:sp>
      <p:sp>
        <p:nvSpPr>
          <p:cNvPr id="29" name="Dowolny kształt: kształt 28">
            <a:extLst>
              <a:ext uri="{FF2B5EF4-FFF2-40B4-BE49-F238E27FC236}">
                <a16:creationId xmlns:a16="http://schemas.microsoft.com/office/drawing/2014/main" id="{BC8C78EE-4A0E-A8DF-3E9E-3F2CDE22EE6B}"/>
              </a:ext>
            </a:extLst>
          </p:cNvPr>
          <p:cNvSpPr/>
          <p:nvPr/>
        </p:nvSpPr>
        <p:spPr>
          <a:xfrm>
            <a:off x="2044703" y="3248898"/>
            <a:ext cx="8940798" cy="417690"/>
          </a:xfrm>
          <a:custGeom>
            <a:avLst/>
            <a:gdLst>
              <a:gd name="connsiteX0" fmla="*/ 0 w 8940798"/>
              <a:gd name="connsiteY0" fmla="*/ 69616 h 417690"/>
              <a:gd name="connsiteX1" fmla="*/ 69616 w 8940798"/>
              <a:gd name="connsiteY1" fmla="*/ 0 h 417690"/>
              <a:gd name="connsiteX2" fmla="*/ 8871182 w 8940798"/>
              <a:gd name="connsiteY2" fmla="*/ 0 h 417690"/>
              <a:gd name="connsiteX3" fmla="*/ 8940798 w 8940798"/>
              <a:gd name="connsiteY3" fmla="*/ 69616 h 417690"/>
              <a:gd name="connsiteX4" fmla="*/ 8940798 w 8940798"/>
              <a:gd name="connsiteY4" fmla="*/ 348074 h 417690"/>
              <a:gd name="connsiteX5" fmla="*/ 8871182 w 8940798"/>
              <a:gd name="connsiteY5" fmla="*/ 417690 h 417690"/>
              <a:gd name="connsiteX6" fmla="*/ 69616 w 8940798"/>
              <a:gd name="connsiteY6" fmla="*/ 417690 h 417690"/>
              <a:gd name="connsiteX7" fmla="*/ 0 w 8940798"/>
              <a:gd name="connsiteY7" fmla="*/ 348074 h 417690"/>
              <a:gd name="connsiteX8" fmla="*/ 0 w 8940798"/>
              <a:gd name="connsiteY8" fmla="*/ 69616 h 417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40798" h="417690">
                <a:moveTo>
                  <a:pt x="0" y="69616"/>
                </a:moveTo>
                <a:cubicBezTo>
                  <a:pt x="0" y="31168"/>
                  <a:pt x="31168" y="0"/>
                  <a:pt x="69616" y="0"/>
                </a:cubicBezTo>
                <a:lnTo>
                  <a:pt x="8871182" y="0"/>
                </a:lnTo>
                <a:cubicBezTo>
                  <a:pt x="8909630" y="0"/>
                  <a:pt x="8940798" y="31168"/>
                  <a:pt x="8940798" y="69616"/>
                </a:cubicBezTo>
                <a:lnTo>
                  <a:pt x="8940798" y="348074"/>
                </a:lnTo>
                <a:cubicBezTo>
                  <a:pt x="8940798" y="386522"/>
                  <a:pt x="8909630" y="417690"/>
                  <a:pt x="8871182" y="417690"/>
                </a:cubicBezTo>
                <a:lnTo>
                  <a:pt x="69616" y="417690"/>
                </a:lnTo>
                <a:cubicBezTo>
                  <a:pt x="31168" y="417690"/>
                  <a:pt x="0" y="386522"/>
                  <a:pt x="0" y="348074"/>
                </a:cubicBezTo>
                <a:lnTo>
                  <a:pt x="0" y="6961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160" tIns="85160" rIns="85160" bIns="85160" numCol="1" spcCol="1270" anchor="ctr" anchorCtr="0">
            <a:noAutofit/>
          </a:bodyPr>
          <a:lstStyle/>
          <a:p>
            <a:pPr marL="285750" lvl="0" indent="-285750" algn="l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pl-PL" sz="2400" kern="1200">
                <a:solidFill>
                  <a:schemeClr val="accent1">
                    <a:lumMod val="75000"/>
                  </a:schemeClr>
                </a:solidFill>
              </a:rPr>
              <a:t>Karty uczestnika</a:t>
            </a:r>
          </a:p>
        </p:txBody>
      </p:sp>
      <p:sp>
        <p:nvSpPr>
          <p:cNvPr id="30" name="Dowolny kształt: kształt 29">
            <a:extLst>
              <a:ext uri="{FF2B5EF4-FFF2-40B4-BE49-F238E27FC236}">
                <a16:creationId xmlns:a16="http://schemas.microsoft.com/office/drawing/2014/main" id="{43FC7CDE-BB26-8123-6EA6-9CCF996766D1}"/>
              </a:ext>
            </a:extLst>
          </p:cNvPr>
          <p:cNvSpPr/>
          <p:nvPr/>
        </p:nvSpPr>
        <p:spPr>
          <a:xfrm>
            <a:off x="2044703" y="3707596"/>
            <a:ext cx="8940798" cy="417690"/>
          </a:xfrm>
          <a:custGeom>
            <a:avLst/>
            <a:gdLst>
              <a:gd name="connsiteX0" fmla="*/ 0 w 8940798"/>
              <a:gd name="connsiteY0" fmla="*/ 69616 h 417690"/>
              <a:gd name="connsiteX1" fmla="*/ 69616 w 8940798"/>
              <a:gd name="connsiteY1" fmla="*/ 0 h 417690"/>
              <a:gd name="connsiteX2" fmla="*/ 8871182 w 8940798"/>
              <a:gd name="connsiteY2" fmla="*/ 0 h 417690"/>
              <a:gd name="connsiteX3" fmla="*/ 8940798 w 8940798"/>
              <a:gd name="connsiteY3" fmla="*/ 69616 h 417690"/>
              <a:gd name="connsiteX4" fmla="*/ 8940798 w 8940798"/>
              <a:gd name="connsiteY4" fmla="*/ 348074 h 417690"/>
              <a:gd name="connsiteX5" fmla="*/ 8871182 w 8940798"/>
              <a:gd name="connsiteY5" fmla="*/ 417690 h 417690"/>
              <a:gd name="connsiteX6" fmla="*/ 69616 w 8940798"/>
              <a:gd name="connsiteY6" fmla="*/ 417690 h 417690"/>
              <a:gd name="connsiteX7" fmla="*/ 0 w 8940798"/>
              <a:gd name="connsiteY7" fmla="*/ 348074 h 417690"/>
              <a:gd name="connsiteX8" fmla="*/ 0 w 8940798"/>
              <a:gd name="connsiteY8" fmla="*/ 69616 h 417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40798" h="417690">
                <a:moveTo>
                  <a:pt x="0" y="69616"/>
                </a:moveTo>
                <a:cubicBezTo>
                  <a:pt x="0" y="31168"/>
                  <a:pt x="31168" y="0"/>
                  <a:pt x="69616" y="0"/>
                </a:cubicBezTo>
                <a:lnTo>
                  <a:pt x="8871182" y="0"/>
                </a:lnTo>
                <a:cubicBezTo>
                  <a:pt x="8909630" y="0"/>
                  <a:pt x="8940798" y="31168"/>
                  <a:pt x="8940798" y="69616"/>
                </a:cubicBezTo>
                <a:lnTo>
                  <a:pt x="8940798" y="348074"/>
                </a:lnTo>
                <a:cubicBezTo>
                  <a:pt x="8940798" y="386522"/>
                  <a:pt x="8909630" y="417690"/>
                  <a:pt x="8871182" y="417690"/>
                </a:cubicBezTo>
                <a:lnTo>
                  <a:pt x="69616" y="417690"/>
                </a:lnTo>
                <a:cubicBezTo>
                  <a:pt x="31168" y="417690"/>
                  <a:pt x="0" y="386522"/>
                  <a:pt x="0" y="348074"/>
                </a:cubicBezTo>
                <a:lnTo>
                  <a:pt x="0" y="6961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160" tIns="85160" rIns="85160" bIns="85160" numCol="1" spcCol="1270" anchor="ctr" anchorCtr="0">
            <a:noAutofit/>
          </a:bodyPr>
          <a:lstStyle/>
          <a:p>
            <a:pPr marL="285750" lvl="0" indent="-285750" algn="l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pl-PL" sz="2400" kern="1200">
                <a:solidFill>
                  <a:schemeClr val="accent1">
                    <a:lumMod val="75000"/>
                  </a:schemeClr>
                </a:solidFill>
              </a:rPr>
              <a:t>Rozmieszczenie jednostek</a:t>
            </a:r>
          </a:p>
        </p:txBody>
      </p:sp>
      <p:sp>
        <p:nvSpPr>
          <p:cNvPr id="31" name="Dowolny kształt: kształt 30">
            <a:extLst>
              <a:ext uri="{FF2B5EF4-FFF2-40B4-BE49-F238E27FC236}">
                <a16:creationId xmlns:a16="http://schemas.microsoft.com/office/drawing/2014/main" id="{8F0061C3-6C0E-4692-042D-FE646BA75DF9}"/>
              </a:ext>
            </a:extLst>
          </p:cNvPr>
          <p:cNvSpPr/>
          <p:nvPr/>
        </p:nvSpPr>
        <p:spPr>
          <a:xfrm>
            <a:off x="2044703" y="4166294"/>
            <a:ext cx="8940798" cy="417690"/>
          </a:xfrm>
          <a:custGeom>
            <a:avLst/>
            <a:gdLst>
              <a:gd name="connsiteX0" fmla="*/ 0 w 8940798"/>
              <a:gd name="connsiteY0" fmla="*/ 69616 h 417690"/>
              <a:gd name="connsiteX1" fmla="*/ 69616 w 8940798"/>
              <a:gd name="connsiteY1" fmla="*/ 0 h 417690"/>
              <a:gd name="connsiteX2" fmla="*/ 8871182 w 8940798"/>
              <a:gd name="connsiteY2" fmla="*/ 0 h 417690"/>
              <a:gd name="connsiteX3" fmla="*/ 8940798 w 8940798"/>
              <a:gd name="connsiteY3" fmla="*/ 69616 h 417690"/>
              <a:gd name="connsiteX4" fmla="*/ 8940798 w 8940798"/>
              <a:gd name="connsiteY4" fmla="*/ 348074 h 417690"/>
              <a:gd name="connsiteX5" fmla="*/ 8871182 w 8940798"/>
              <a:gd name="connsiteY5" fmla="*/ 417690 h 417690"/>
              <a:gd name="connsiteX6" fmla="*/ 69616 w 8940798"/>
              <a:gd name="connsiteY6" fmla="*/ 417690 h 417690"/>
              <a:gd name="connsiteX7" fmla="*/ 0 w 8940798"/>
              <a:gd name="connsiteY7" fmla="*/ 348074 h 417690"/>
              <a:gd name="connsiteX8" fmla="*/ 0 w 8940798"/>
              <a:gd name="connsiteY8" fmla="*/ 69616 h 417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40798" h="417690">
                <a:moveTo>
                  <a:pt x="0" y="69616"/>
                </a:moveTo>
                <a:cubicBezTo>
                  <a:pt x="0" y="31168"/>
                  <a:pt x="31168" y="0"/>
                  <a:pt x="69616" y="0"/>
                </a:cubicBezTo>
                <a:lnTo>
                  <a:pt x="8871182" y="0"/>
                </a:lnTo>
                <a:cubicBezTo>
                  <a:pt x="8909630" y="0"/>
                  <a:pt x="8940798" y="31168"/>
                  <a:pt x="8940798" y="69616"/>
                </a:cubicBezTo>
                <a:lnTo>
                  <a:pt x="8940798" y="348074"/>
                </a:lnTo>
                <a:cubicBezTo>
                  <a:pt x="8940798" y="386522"/>
                  <a:pt x="8909630" y="417690"/>
                  <a:pt x="8871182" y="417690"/>
                </a:cubicBezTo>
                <a:lnTo>
                  <a:pt x="69616" y="417690"/>
                </a:lnTo>
                <a:cubicBezTo>
                  <a:pt x="31168" y="417690"/>
                  <a:pt x="0" y="386522"/>
                  <a:pt x="0" y="348074"/>
                </a:cubicBezTo>
                <a:lnTo>
                  <a:pt x="0" y="6961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160" tIns="85160" rIns="85160" bIns="85160" numCol="1" spcCol="1270" anchor="ctr" anchorCtr="0">
            <a:noAutofit/>
          </a:bodyPr>
          <a:lstStyle/>
          <a:p>
            <a:pPr marL="285750" lvl="0" indent="-285750" algn="l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pl-PL" sz="2400" kern="1200">
                <a:solidFill>
                  <a:schemeClr val="accent1">
                    <a:lumMod val="75000"/>
                  </a:schemeClr>
                </a:solidFill>
              </a:rPr>
              <a:t>Monitorowanie sytuacji na bieżąco</a:t>
            </a:r>
          </a:p>
        </p:txBody>
      </p:sp>
      <p:sp>
        <p:nvSpPr>
          <p:cNvPr id="32" name="Dowolny kształt: kształt 31">
            <a:extLst>
              <a:ext uri="{FF2B5EF4-FFF2-40B4-BE49-F238E27FC236}">
                <a16:creationId xmlns:a16="http://schemas.microsoft.com/office/drawing/2014/main" id="{A878ADB5-4174-1DD6-173E-7B1A155BF1D7}"/>
              </a:ext>
            </a:extLst>
          </p:cNvPr>
          <p:cNvSpPr/>
          <p:nvPr/>
        </p:nvSpPr>
        <p:spPr>
          <a:xfrm>
            <a:off x="2044703" y="4624992"/>
            <a:ext cx="8940798" cy="417690"/>
          </a:xfrm>
          <a:custGeom>
            <a:avLst/>
            <a:gdLst>
              <a:gd name="connsiteX0" fmla="*/ 0 w 8940798"/>
              <a:gd name="connsiteY0" fmla="*/ 69616 h 417690"/>
              <a:gd name="connsiteX1" fmla="*/ 69616 w 8940798"/>
              <a:gd name="connsiteY1" fmla="*/ 0 h 417690"/>
              <a:gd name="connsiteX2" fmla="*/ 8871182 w 8940798"/>
              <a:gd name="connsiteY2" fmla="*/ 0 h 417690"/>
              <a:gd name="connsiteX3" fmla="*/ 8940798 w 8940798"/>
              <a:gd name="connsiteY3" fmla="*/ 69616 h 417690"/>
              <a:gd name="connsiteX4" fmla="*/ 8940798 w 8940798"/>
              <a:gd name="connsiteY4" fmla="*/ 348074 h 417690"/>
              <a:gd name="connsiteX5" fmla="*/ 8871182 w 8940798"/>
              <a:gd name="connsiteY5" fmla="*/ 417690 h 417690"/>
              <a:gd name="connsiteX6" fmla="*/ 69616 w 8940798"/>
              <a:gd name="connsiteY6" fmla="*/ 417690 h 417690"/>
              <a:gd name="connsiteX7" fmla="*/ 0 w 8940798"/>
              <a:gd name="connsiteY7" fmla="*/ 348074 h 417690"/>
              <a:gd name="connsiteX8" fmla="*/ 0 w 8940798"/>
              <a:gd name="connsiteY8" fmla="*/ 69616 h 417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40798" h="417690">
                <a:moveTo>
                  <a:pt x="0" y="69616"/>
                </a:moveTo>
                <a:cubicBezTo>
                  <a:pt x="0" y="31168"/>
                  <a:pt x="31168" y="0"/>
                  <a:pt x="69616" y="0"/>
                </a:cubicBezTo>
                <a:lnTo>
                  <a:pt x="8871182" y="0"/>
                </a:lnTo>
                <a:cubicBezTo>
                  <a:pt x="8909630" y="0"/>
                  <a:pt x="8940798" y="31168"/>
                  <a:pt x="8940798" y="69616"/>
                </a:cubicBezTo>
                <a:lnTo>
                  <a:pt x="8940798" y="348074"/>
                </a:lnTo>
                <a:cubicBezTo>
                  <a:pt x="8940798" y="386522"/>
                  <a:pt x="8909630" y="417690"/>
                  <a:pt x="8871182" y="417690"/>
                </a:cubicBezTo>
                <a:lnTo>
                  <a:pt x="69616" y="417690"/>
                </a:lnTo>
                <a:cubicBezTo>
                  <a:pt x="31168" y="417690"/>
                  <a:pt x="0" y="386522"/>
                  <a:pt x="0" y="348074"/>
                </a:cubicBezTo>
                <a:lnTo>
                  <a:pt x="0" y="6961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160" tIns="85160" rIns="85160" bIns="85160" numCol="1" spcCol="1270" anchor="ctr" anchorCtr="0">
            <a:noAutofit/>
          </a:bodyPr>
          <a:lstStyle/>
          <a:p>
            <a:pPr marL="285750" lvl="0" indent="-285750" algn="l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pl-PL" sz="2400" kern="1200">
                <a:solidFill>
                  <a:schemeClr val="accent1">
                    <a:lumMod val="75000"/>
                  </a:schemeClr>
                </a:solidFill>
              </a:rPr>
              <a:t>Koordynacja działań służb i organizatora w czasie rzeczywistym</a:t>
            </a:r>
          </a:p>
        </p:txBody>
      </p:sp>
      <p:sp>
        <p:nvSpPr>
          <p:cNvPr id="33" name="Dowolny kształt: kształt 32">
            <a:extLst>
              <a:ext uri="{FF2B5EF4-FFF2-40B4-BE49-F238E27FC236}">
                <a16:creationId xmlns:a16="http://schemas.microsoft.com/office/drawing/2014/main" id="{16A6E7CF-A001-E19A-30C8-A0341EBFBDDE}"/>
              </a:ext>
            </a:extLst>
          </p:cNvPr>
          <p:cNvSpPr/>
          <p:nvPr/>
        </p:nvSpPr>
        <p:spPr>
          <a:xfrm>
            <a:off x="2044702" y="5083690"/>
            <a:ext cx="9969851" cy="417690"/>
          </a:xfrm>
          <a:custGeom>
            <a:avLst/>
            <a:gdLst>
              <a:gd name="connsiteX0" fmla="*/ 0 w 8940798"/>
              <a:gd name="connsiteY0" fmla="*/ 69616 h 417690"/>
              <a:gd name="connsiteX1" fmla="*/ 69616 w 8940798"/>
              <a:gd name="connsiteY1" fmla="*/ 0 h 417690"/>
              <a:gd name="connsiteX2" fmla="*/ 8871182 w 8940798"/>
              <a:gd name="connsiteY2" fmla="*/ 0 h 417690"/>
              <a:gd name="connsiteX3" fmla="*/ 8940798 w 8940798"/>
              <a:gd name="connsiteY3" fmla="*/ 69616 h 417690"/>
              <a:gd name="connsiteX4" fmla="*/ 8940798 w 8940798"/>
              <a:gd name="connsiteY4" fmla="*/ 348074 h 417690"/>
              <a:gd name="connsiteX5" fmla="*/ 8871182 w 8940798"/>
              <a:gd name="connsiteY5" fmla="*/ 417690 h 417690"/>
              <a:gd name="connsiteX6" fmla="*/ 69616 w 8940798"/>
              <a:gd name="connsiteY6" fmla="*/ 417690 h 417690"/>
              <a:gd name="connsiteX7" fmla="*/ 0 w 8940798"/>
              <a:gd name="connsiteY7" fmla="*/ 348074 h 417690"/>
              <a:gd name="connsiteX8" fmla="*/ 0 w 8940798"/>
              <a:gd name="connsiteY8" fmla="*/ 69616 h 417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40798" h="417690">
                <a:moveTo>
                  <a:pt x="0" y="69616"/>
                </a:moveTo>
                <a:cubicBezTo>
                  <a:pt x="0" y="31168"/>
                  <a:pt x="31168" y="0"/>
                  <a:pt x="69616" y="0"/>
                </a:cubicBezTo>
                <a:lnTo>
                  <a:pt x="8871182" y="0"/>
                </a:lnTo>
                <a:cubicBezTo>
                  <a:pt x="8909630" y="0"/>
                  <a:pt x="8940798" y="31168"/>
                  <a:pt x="8940798" y="69616"/>
                </a:cubicBezTo>
                <a:lnTo>
                  <a:pt x="8940798" y="348074"/>
                </a:lnTo>
                <a:cubicBezTo>
                  <a:pt x="8940798" y="386522"/>
                  <a:pt x="8909630" y="417690"/>
                  <a:pt x="8871182" y="417690"/>
                </a:cubicBezTo>
                <a:lnTo>
                  <a:pt x="69616" y="417690"/>
                </a:lnTo>
                <a:cubicBezTo>
                  <a:pt x="31168" y="417690"/>
                  <a:pt x="0" y="386522"/>
                  <a:pt x="0" y="348074"/>
                </a:cubicBezTo>
                <a:lnTo>
                  <a:pt x="0" y="6961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160" tIns="85160" rIns="85160" bIns="85160" numCol="1" spcCol="1270" anchor="ctr" anchorCtr="0">
            <a:noAutofit/>
          </a:bodyPr>
          <a:lstStyle/>
          <a:p>
            <a:pPr marL="285750" lvl="0" indent="-285750" algn="l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pl-PL" sz="2400" kern="1200" dirty="0">
                <a:solidFill>
                  <a:schemeClr val="accent1">
                    <a:lumMod val="75000"/>
                  </a:schemeClr>
                </a:solidFill>
              </a:rPr>
              <a:t>Informowanie publiczności o sytuacjach nietypowych/niebezpiecznych</a:t>
            </a:r>
          </a:p>
        </p:txBody>
      </p:sp>
      <p:sp>
        <p:nvSpPr>
          <p:cNvPr id="34" name="Dowolny kształt: kształt 33">
            <a:extLst>
              <a:ext uri="{FF2B5EF4-FFF2-40B4-BE49-F238E27FC236}">
                <a16:creationId xmlns:a16="http://schemas.microsoft.com/office/drawing/2014/main" id="{BD0B5CAB-CAEF-92F9-E6D1-59D949FF5550}"/>
              </a:ext>
            </a:extLst>
          </p:cNvPr>
          <p:cNvSpPr/>
          <p:nvPr/>
        </p:nvSpPr>
        <p:spPr>
          <a:xfrm>
            <a:off x="2044703" y="5542388"/>
            <a:ext cx="8940798" cy="417690"/>
          </a:xfrm>
          <a:custGeom>
            <a:avLst/>
            <a:gdLst>
              <a:gd name="connsiteX0" fmla="*/ 0 w 8940798"/>
              <a:gd name="connsiteY0" fmla="*/ 69616 h 417690"/>
              <a:gd name="connsiteX1" fmla="*/ 69616 w 8940798"/>
              <a:gd name="connsiteY1" fmla="*/ 0 h 417690"/>
              <a:gd name="connsiteX2" fmla="*/ 8871182 w 8940798"/>
              <a:gd name="connsiteY2" fmla="*/ 0 h 417690"/>
              <a:gd name="connsiteX3" fmla="*/ 8940798 w 8940798"/>
              <a:gd name="connsiteY3" fmla="*/ 69616 h 417690"/>
              <a:gd name="connsiteX4" fmla="*/ 8940798 w 8940798"/>
              <a:gd name="connsiteY4" fmla="*/ 348074 h 417690"/>
              <a:gd name="connsiteX5" fmla="*/ 8871182 w 8940798"/>
              <a:gd name="connsiteY5" fmla="*/ 417690 h 417690"/>
              <a:gd name="connsiteX6" fmla="*/ 69616 w 8940798"/>
              <a:gd name="connsiteY6" fmla="*/ 417690 h 417690"/>
              <a:gd name="connsiteX7" fmla="*/ 0 w 8940798"/>
              <a:gd name="connsiteY7" fmla="*/ 348074 h 417690"/>
              <a:gd name="connsiteX8" fmla="*/ 0 w 8940798"/>
              <a:gd name="connsiteY8" fmla="*/ 69616 h 417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40798" h="417690">
                <a:moveTo>
                  <a:pt x="0" y="69616"/>
                </a:moveTo>
                <a:cubicBezTo>
                  <a:pt x="0" y="31168"/>
                  <a:pt x="31168" y="0"/>
                  <a:pt x="69616" y="0"/>
                </a:cubicBezTo>
                <a:lnTo>
                  <a:pt x="8871182" y="0"/>
                </a:lnTo>
                <a:cubicBezTo>
                  <a:pt x="8909630" y="0"/>
                  <a:pt x="8940798" y="31168"/>
                  <a:pt x="8940798" y="69616"/>
                </a:cubicBezTo>
                <a:lnTo>
                  <a:pt x="8940798" y="348074"/>
                </a:lnTo>
                <a:cubicBezTo>
                  <a:pt x="8940798" y="386522"/>
                  <a:pt x="8909630" y="417690"/>
                  <a:pt x="8871182" y="417690"/>
                </a:cubicBezTo>
                <a:lnTo>
                  <a:pt x="69616" y="417690"/>
                </a:lnTo>
                <a:cubicBezTo>
                  <a:pt x="31168" y="417690"/>
                  <a:pt x="0" y="386522"/>
                  <a:pt x="0" y="348074"/>
                </a:cubicBezTo>
                <a:lnTo>
                  <a:pt x="0" y="6961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160" tIns="85160" rIns="85160" bIns="85160" numCol="1" spcCol="1270" anchor="ctr" anchorCtr="0">
            <a:noAutofit/>
          </a:bodyPr>
          <a:lstStyle/>
          <a:p>
            <a:pPr marL="285750" lvl="0" indent="-285750" algn="l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pl-PL" sz="2400" kern="1200">
                <a:solidFill>
                  <a:schemeClr val="accent1">
                    <a:lumMod val="75000"/>
                  </a:schemeClr>
                </a:solidFill>
              </a:rPr>
              <a:t>Dokumentacja zdarzeń</a:t>
            </a:r>
          </a:p>
        </p:txBody>
      </p:sp>
      <p:sp>
        <p:nvSpPr>
          <p:cNvPr id="36" name="Dowolny kształt: kształt 35">
            <a:extLst>
              <a:ext uri="{FF2B5EF4-FFF2-40B4-BE49-F238E27FC236}">
                <a16:creationId xmlns:a16="http://schemas.microsoft.com/office/drawing/2014/main" id="{333DAFC6-908C-7B63-3294-2464E2172A78}"/>
              </a:ext>
            </a:extLst>
          </p:cNvPr>
          <p:cNvSpPr/>
          <p:nvPr/>
        </p:nvSpPr>
        <p:spPr>
          <a:xfrm>
            <a:off x="2044703" y="6001081"/>
            <a:ext cx="8940798" cy="417690"/>
          </a:xfrm>
          <a:custGeom>
            <a:avLst/>
            <a:gdLst>
              <a:gd name="connsiteX0" fmla="*/ 0 w 8940798"/>
              <a:gd name="connsiteY0" fmla="*/ 69616 h 417690"/>
              <a:gd name="connsiteX1" fmla="*/ 69616 w 8940798"/>
              <a:gd name="connsiteY1" fmla="*/ 0 h 417690"/>
              <a:gd name="connsiteX2" fmla="*/ 8871182 w 8940798"/>
              <a:gd name="connsiteY2" fmla="*/ 0 h 417690"/>
              <a:gd name="connsiteX3" fmla="*/ 8940798 w 8940798"/>
              <a:gd name="connsiteY3" fmla="*/ 69616 h 417690"/>
              <a:gd name="connsiteX4" fmla="*/ 8940798 w 8940798"/>
              <a:gd name="connsiteY4" fmla="*/ 348074 h 417690"/>
              <a:gd name="connsiteX5" fmla="*/ 8871182 w 8940798"/>
              <a:gd name="connsiteY5" fmla="*/ 417690 h 417690"/>
              <a:gd name="connsiteX6" fmla="*/ 69616 w 8940798"/>
              <a:gd name="connsiteY6" fmla="*/ 417690 h 417690"/>
              <a:gd name="connsiteX7" fmla="*/ 0 w 8940798"/>
              <a:gd name="connsiteY7" fmla="*/ 348074 h 417690"/>
              <a:gd name="connsiteX8" fmla="*/ 0 w 8940798"/>
              <a:gd name="connsiteY8" fmla="*/ 69616 h 417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40798" h="417690">
                <a:moveTo>
                  <a:pt x="0" y="69616"/>
                </a:moveTo>
                <a:cubicBezTo>
                  <a:pt x="0" y="31168"/>
                  <a:pt x="31168" y="0"/>
                  <a:pt x="69616" y="0"/>
                </a:cubicBezTo>
                <a:lnTo>
                  <a:pt x="8871182" y="0"/>
                </a:lnTo>
                <a:cubicBezTo>
                  <a:pt x="8909630" y="0"/>
                  <a:pt x="8940798" y="31168"/>
                  <a:pt x="8940798" y="69616"/>
                </a:cubicBezTo>
                <a:lnTo>
                  <a:pt x="8940798" y="348074"/>
                </a:lnTo>
                <a:cubicBezTo>
                  <a:pt x="8940798" y="386522"/>
                  <a:pt x="8909630" y="417690"/>
                  <a:pt x="8871182" y="417690"/>
                </a:cubicBezTo>
                <a:lnTo>
                  <a:pt x="69616" y="417690"/>
                </a:lnTo>
                <a:cubicBezTo>
                  <a:pt x="31168" y="417690"/>
                  <a:pt x="0" y="386522"/>
                  <a:pt x="0" y="348074"/>
                </a:cubicBezTo>
                <a:lnTo>
                  <a:pt x="0" y="6961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160" tIns="85160" rIns="85160" bIns="85160" numCol="1" spcCol="1270" anchor="ctr" anchorCtr="0">
            <a:noAutofit/>
          </a:bodyPr>
          <a:lstStyle/>
          <a:p>
            <a:pPr marL="285750" lvl="0" indent="-285750" algn="l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pl-PL" sz="2400" kern="1200">
                <a:solidFill>
                  <a:schemeClr val="accent1">
                    <a:lumMod val="75000"/>
                  </a:schemeClr>
                </a:solidFill>
              </a:rPr>
              <a:t>Odprawa na koniec dnia pokazów</a:t>
            </a:r>
          </a:p>
        </p:txBody>
      </p:sp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8CB4E5D0-A7D3-B0AC-A8B1-133526F1111C}"/>
              </a:ext>
            </a:extLst>
          </p:cNvPr>
          <p:cNvCxnSpPr>
            <a:cxnSpLocks/>
          </p:cNvCxnSpPr>
          <p:nvPr/>
        </p:nvCxnSpPr>
        <p:spPr>
          <a:xfrm>
            <a:off x="3200400" y="914400"/>
            <a:ext cx="8280400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341B7C89-6DD7-0F48-A6DD-B26069AB4D51}"/>
              </a:ext>
            </a:extLst>
          </p:cNvPr>
          <p:cNvCxnSpPr>
            <a:cxnSpLocks/>
          </p:cNvCxnSpPr>
          <p:nvPr/>
        </p:nvCxnSpPr>
        <p:spPr>
          <a:xfrm flipV="1">
            <a:off x="3200400" y="374649"/>
            <a:ext cx="0" cy="549275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Grafika 7">
            <a:extLst>
              <a:ext uri="{FF2B5EF4-FFF2-40B4-BE49-F238E27FC236}">
                <a16:creationId xmlns:a16="http://schemas.microsoft.com/office/drawing/2014/main" id="{A2D5E29C-9443-18B0-601D-E40971CD57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71000" y="6371385"/>
            <a:ext cx="2743554" cy="381835"/>
          </a:xfrm>
          <a:prstGeom prst="rect">
            <a:avLst/>
          </a:prstGeom>
        </p:spPr>
      </p:pic>
      <p:sp>
        <p:nvSpPr>
          <p:cNvPr id="3" name="Dowolny kształt: kształt 2">
            <a:extLst>
              <a:ext uri="{FF2B5EF4-FFF2-40B4-BE49-F238E27FC236}">
                <a16:creationId xmlns:a16="http://schemas.microsoft.com/office/drawing/2014/main" id="{83DF0030-FD93-8DD6-92C0-495FAB9EE2EB}"/>
              </a:ext>
            </a:extLst>
          </p:cNvPr>
          <p:cNvSpPr/>
          <p:nvPr/>
        </p:nvSpPr>
        <p:spPr>
          <a:xfrm>
            <a:off x="2044703" y="1872804"/>
            <a:ext cx="8940798" cy="417690"/>
          </a:xfrm>
          <a:custGeom>
            <a:avLst/>
            <a:gdLst>
              <a:gd name="connsiteX0" fmla="*/ 0 w 8940798"/>
              <a:gd name="connsiteY0" fmla="*/ 69616 h 417690"/>
              <a:gd name="connsiteX1" fmla="*/ 69616 w 8940798"/>
              <a:gd name="connsiteY1" fmla="*/ 0 h 417690"/>
              <a:gd name="connsiteX2" fmla="*/ 8871182 w 8940798"/>
              <a:gd name="connsiteY2" fmla="*/ 0 h 417690"/>
              <a:gd name="connsiteX3" fmla="*/ 8940798 w 8940798"/>
              <a:gd name="connsiteY3" fmla="*/ 69616 h 417690"/>
              <a:gd name="connsiteX4" fmla="*/ 8940798 w 8940798"/>
              <a:gd name="connsiteY4" fmla="*/ 348074 h 417690"/>
              <a:gd name="connsiteX5" fmla="*/ 8871182 w 8940798"/>
              <a:gd name="connsiteY5" fmla="*/ 417690 h 417690"/>
              <a:gd name="connsiteX6" fmla="*/ 69616 w 8940798"/>
              <a:gd name="connsiteY6" fmla="*/ 417690 h 417690"/>
              <a:gd name="connsiteX7" fmla="*/ 0 w 8940798"/>
              <a:gd name="connsiteY7" fmla="*/ 348074 h 417690"/>
              <a:gd name="connsiteX8" fmla="*/ 0 w 8940798"/>
              <a:gd name="connsiteY8" fmla="*/ 69616 h 417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40798" h="417690">
                <a:moveTo>
                  <a:pt x="0" y="69616"/>
                </a:moveTo>
                <a:cubicBezTo>
                  <a:pt x="0" y="31168"/>
                  <a:pt x="31168" y="0"/>
                  <a:pt x="69616" y="0"/>
                </a:cubicBezTo>
                <a:lnTo>
                  <a:pt x="8871182" y="0"/>
                </a:lnTo>
                <a:cubicBezTo>
                  <a:pt x="8909630" y="0"/>
                  <a:pt x="8940798" y="31168"/>
                  <a:pt x="8940798" y="69616"/>
                </a:cubicBezTo>
                <a:lnTo>
                  <a:pt x="8940798" y="348074"/>
                </a:lnTo>
                <a:cubicBezTo>
                  <a:pt x="8940798" y="386522"/>
                  <a:pt x="8909630" y="417690"/>
                  <a:pt x="8871182" y="417690"/>
                </a:cubicBezTo>
                <a:lnTo>
                  <a:pt x="69616" y="417690"/>
                </a:lnTo>
                <a:cubicBezTo>
                  <a:pt x="31168" y="417690"/>
                  <a:pt x="0" y="386522"/>
                  <a:pt x="0" y="348074"/>
                </a:cubicBezTo>
                <a:lnTo>
                  <a:pt x="0" y="6961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160" tIns="85160" rIns="85160" bIns="85160" numCol="1" spcCol="1270" anchor="ctr" anchorCtr="0">
            <a:noAutofit/>
          </a:bodyPr>
          <a:lstStyle/>
          <a:p>
            <a:pPr marL="285750" lvl="0" indent="-285750" algn="l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pl-PL" sz="2400" kern="1200" dirty="0">
                <a:solidFill>
                  <a:schemeClr val="accent1">
                    <a:lumMod val="75000"/>
                  </a:schemeClr>
                </a:solidFill>
              </a:rPr>
              <a:t>Listy obecności | kontaktowe</a:t>
            </a:r>
          </a:p>
        </p:txBody>
      </p:sp>
    </p:spTree>
    <p:extLst>
      <p:ext uri="{BB962C8B-B14F-4D97-AF65-F5344CB8AC3E}">
        <p14:creationId xmlns:p14="http://schemas.microsoft.com/office/powerpoint/2010/main" val="268932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6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58A6FC-6EFE-A4A5-8128-3607EDEB6F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Sylwester, Nowy rok, festiwal, zimne ogni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D5FAB67B-CD93-4586-477E-4AD07A78A74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8" cy="6858000"/>
          </a:xfrm>
          <a:prstGeom prst="rect">
            <a:avLst/>
          </a:prstGeom>
        </p:spPr>
      </p:pic>
      <p:sp>
        <p:nvSpPr>
          <p:cNvPr id="4" name="Prostokąt: ścięte rogi po przekątnej 3">
            <a:extLst>
              <a:ext uri="{FF2B5EF4-FFF2-40B4-BE49-F238E27FC236}">
                <a16:creationId xmlns:a16="http://schemas.microsoft.com/office/drawing/2014/main" id="{7A84CC81-1B0C-C58F-0F5F-BE32F2E01AFB}"/>
              </a:ext>
            </a:extLst>
          </p:cNvPr>
          <p:cNvSpPr/>
          <p:nvPr/>
        </p:nvSpPr>
        <p:spPr>
          <a:xfrm flipH="1">
            <a:off x="0" y="0"/>
            <a:ext cx="12192000" cy="6858000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bg1">
              <a:lumMod val="9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B62FE03-CD2C-F1BF-6B11-4ABBD7131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0" y="365125"/>
            <a:ext cx="8153400" cy="549275"/>
          </a:xfrm>
        </p:spPr>
        <p:txBody>
          <a:bodyPr>
            <a:normAutofit/>
          </a:bodyPr>
          <a:lstStyle/>
          <a:p>
            <a:r>
              <a:rPr lang="pl-PL" sz="3000" b="1" dirty="0">
                <a:solidFill>
                  <a:schemeClr val="accent1">
                    <a:lumMod val="75000"/>
                  </a:schemeClr>
                </a:solidFill>
              </a:rPr>
              <a:t>Podsumowanie</a:t>
            </a:r>
          </a:p>
        </p:txBody>
      </p:sp>
      <p:sp>
        <p:nvSpPr>
          <p:cNvPr id="11" name="Dowolny kształt: kształt 10">
            <a:extLst>
              <a:ext uri="{FF2B5EF4-FFF2-40B4-BE49-F238E27FC236}">
                <a16:creationId xmlns:a16="http://schemas.microsoft.com/office/drawing/2014/main" id="{A5C4037B-FB35-344D-5672-EBD72BC0C7D3}"/>
              </a:ext>
            </a:extLst>
          </p:cNvPr>
          <p:cNvSpPr/>
          <p:nvPr/>
        </p:nvSpPr>
        <p:spPr>
          <a:xfrm>
            <a:off x="1600555" y="2361990"/>
            <a:ext cx="10413999" cy="549276"/>
          </a:xfrm>
          <a:custGeom>
            <a:avLst/>
            <a:gdLst>
              <a:gd name="connsiteX0" fmla="*/ 0 w 10413999"/>
              <a:gd name="connsiteY0" fmla="*/ 221134 h 1326779"/>
              <a:gd name="connsiteX1" fmla="*/ 221134 w 10413999"/>
              <a:gd name="connsiteY1" fmla="*/ 0 h 1326779"/>
              <a:gd name="connsiteX2" fmla="*/ 10192865 w 10413999"/>
              <a:gd name="connsiteY2" fmla="*/ 0 h 1326779"/>
              <a:gd name="connsiteX3" fmla="*/ 10413999 w 10413999"/>
              <a:gd name="connsiteY3" fmla="*/ 221134 h 1326779"/>
              <a:gd name="connsiteX4" fmla="*/ 10413999 w 10413999"/>
              <a:gd name="connsiteY4" fmla="*/ 1105645 h 1326779"/>
              <a:gd name="connsiteX5" fmla="*/ 10192865 w 10413999"/>
              <a:gd name="connsiteY5" fmla="*/ 1326779 h 1326779"/>
              <a:gd name="connsiteX6" fmla="*/ 221134 w 10413999"/>
              <a:gd name="connsiteY6" fmla="*/ 1326779 h 1326779"/>
              <a:gd name="connsiteX7" fmla="*/ 0 w 10413999"/>
              <a:gd name="connsiteY7" fmla="*/ 1105645 h 1326779"/>
              <a:gd name="connsiteX8" fmla="*/ 0 w 10413999"/>
              <a:gd name="connsiteY8" fmla="*/ 221134 h 1326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3999" h="1326779">
                <a:moveTo>
                  <a:pt x="0" y="221134"/>
                </a:moveTo>
                <a:cubicBezTo>
                  <a:pt x="0" y="99005"/>
                  <a:pt x="99005" y="0"/>
                  <a:pt x="221134" y="0"/>
                </a:cubicBezTo>
                <a:lnTo>
                  <a:pt x="10192865" y="0"/>
                </a:lnTo>
                <a:cubicBezTo>
                  <a:pt x="10314994" y="0"/>
                  <a:pt x="10413999" y="99005"/>
                  <a:pt x="10413999" y="221134"/>
                </a:cubicBezTo>
                <a:lnTo>
                  <a:pt x="10413999" y="1105645"/>
                </a:lnTo>
                <a:cubicBezTo>
                  <a:pt x="10413999" y="1227774"/>
                  <a:pt x="10314994" y="1326779"/>
                  <a:pt x="10192865" y="1326779"/>
                </a:cubicBezTo>
                <a:lnTo>
                  <a:pt x="221134" y="1326779"/>
                </a:lnTo>
                <a:cubicBezTo>
                  <a:pt x="99005" y="1326779"/>
                  <a:pt x="0" y="1227774"/>
                  <a:pt x="0" y="1105645"/>
                </a:cubicBezTo>
                <a:lnTo>
                  <a:pt x="0" y="221134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0508" tIns="270508" rIns="270508" bIns="270508" numCol="1" spcCol="1270" anchor="ctr" anchorCtr="0">
            <a:noAutofit/>
          </a:bodyPr>
          <a:lstStyle/>
          <a:p>
            <a:pPr marL="457200" lvl="0" indent="-457200" algn="l" defTabSz="2400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pl-PL" sz="2800" kern="1200" dirty="0">
                <a:solidFill>
                  <a:schemeClr val="accent1">
                    <a:lumMod val="75000"/>
                  </a:schemeClr>
                </a:solidFill>
              </a:rPr>
              <a:t>Analiza przebiegu imprezy</a:t>
            </a:r>
          </a:p>
        </p:txBody>
      </p:sp>
      <p:sp>
        <p:nvSpPr>
          <p:cNvPr id="13" name="Dowolny kształt: kształt 12">
            <a:extLst>
              <a:ext uri="{FF2B5EF4-FFF2-40B4-BE49-F238E27FC236}">
                <a16:creationId xmlns:a16="http://schemas.microsoft.com/office/drawing/2014/main" id="{6EC9F837-2FC1-8B57-85D4-7496620DF184}"/>
              </a:ext>
            </a:extLst>
          </p:cNvPr>
          <p:cNvSpPr/>
          <p:nvPr/>
        </p:nvSpPr>
        <p:spPr>
          <a:xfrm>
            <a:off x="1600555" y="3844290"/>
            <a:ext cx="10413999" cy="549276"/>
          </a:xfrm>
          <a:custGeom>
            <a:avLst/>
            <a:gdLst>
              <a:gd name="connsiteX0" fmla="*/ 0 w 10413999"/>
              <a:gd name="connsiteY0" fmla="*/ 221134 h 1326779"/>
              <a:gd name="connsiteX1" fmla="*/ 221134 w 10413999"/>
              <a:gd name="connsiteY1" fmla="*/ 0 h 1326779"/>
              <a:gd name="connsiteX2" fmla="*/ 10192865 w 10413999"/>
              <a:gd name="connsiteY2" fmla="*/ 0 h 1326779"/>
              <a:gd name="connsiteX3" fmla="*/ 10413999 w 10413999"/>
              <a:gd name="connsiteY3" fmla="*/ 221134 h 1326779"/>
              <a:gd name="connsiteX4" fmla="*/ 10413999 w 10413999"/>
              <a:gd name="connsiteY4" fmla="*/ 1105645 h 1326779"/>
              <a:gd name="connsiteX5" fmla="*/ 10192865 w 10413999"/>
              <a:gd name="connsiteY5" fmla="*/ 1326779 h 1326779"/>
              <a:gd name="connsiteX6" fmla="*/ 221134 w 10413999"/>
              <a:gd name="connsiteY6" fmla="*/ 1326779 h 1326779"/>
              <a:gd name="connsiteX7" fmla="*/ 0 w 10413999"/>
              <a:gd name="connsiteY7" fmla="*/ 1105645 h 1326779"/>
              <a:gd name="connsiteX8" fmla="*/ 0 w 10413999"/>
              <a:gd name="connsiteY8" fmla="*/ 221134 h 1326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3999" h="1326779">
                <a:moveTo>
                  <a:pt x="0" y="221134"/>
                </a:moveTo>
                <a:cubicBezTo>
                  <a:pt x="0" y="99005"/>
                  <a:pt x="99005" y="0"/>
                  <a:pt x="221134" y="0"/>
                </a:cubicBezTo>
                <a:lnTo>
                  <a:pt x="10192865" y="0"/>
                </a:lnTo>
                <a:cubicBezTo>
                  <a:pt x="10314994" y="0"/>
                  <a:pt x="10413999" y="99005"/>
                  <a:pt x="10413999" y="221134"/>
                </a:cubicBezTo>
                <a:lnTo>
                  <a:pt x="10413999" y="1105645"/>
                </a:lnTo>
                <a:cubicBezTo>
                  <a:pt x="10413999" y="1227774"/>
                  <a:pt x="10314994" y="1326779"/>
                  <a:pt x="10192865" y="1326779"/>
                </a:cubicBezTo>
                <a:lnTo>
                  <a:pt x="221134" y="1326779"/>
                </a:lnTo>
                <a:cubicBezTo>
                  <a:pt x="99005" y="1326779"/>
                  <a:pt x="0" y="1227774"/>
                  <a:pt x="0" y="1105645"/>
                </a:cubicBezTo>
                <a:lnTo>
                  <a:pt x="0" y="221134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0508" tIns="270508" rIns="270508" bIns="270508" numCol="1" spcCol="1270" anchor="ctr" anchorCtr="0">
            <a:noAutofit/>
          </a:bodyPr>
          <a:lstStyle/>
          <a:p>
            <a:pPr marL="457200" lvl="0" indent="-457200" algn="l" defTabSz="2400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pl-PL" sz="2800" kern="1200">
                <a:solidFill>
                  <a:schemeClr val="accent1">
                    <a:lumMod val="75000"/>
                  </a:schemeClr>
                </a:solidFill>
              </a:rPr>
              <a:t>Wskazanie obszarów do poprawy</a:t>
            </a:r>
          </a:p>
        </p:txBody>
      </p:sp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DF250DEA-0F77-9EEE-0BA0-BA55F82696AE}"/>
              </a:ext>
            </a:extLst>
          </p:cNvPr>
          <p:cNvCxnSpPr>
            <a:cxnSpLocks/>
          </p:cNvCxnSpPr>
          <p:nvPr/>
        </p:nvCxnSpPr>
        <p:spPr>
          <a:xfrm>
            <a:off x="3200400" y="914400"/>
            <a:ext cx="8280400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7C41CDB5-9BDC-7554-89D3-5C75913A8624}"/>
              </a:ext>
            </a:extLst>
          </p:cNvPr>
          <p:cNvCxnSpPr>
            <a:cxnSpLocks/>
          </p:cNvCxnSpPr>
          <p:nvPr/>
        </p:nvCxnSpPr>
        <p:spPr>
          <a:xfrm flipV="1">
            <a:off x="3200400" y="374649"/>
            <a:ext cx="0" cy="549275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Grafika 7">
            <a:extLst>
              <a:ext uri="{FF2B5EF4-FFF2-40B4-BE49-F238E27FC236}">
                <a16:creationId xmlns:a16="http://schemas.microsoft.com/office/drawing/2014/main" id="{C55785D6-9E76-7B13-47E6-C8B8687213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71000" y="6371385"/>
            <a:ext cx="2743554" cy="38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85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7168BA-E585-C709-2BBC-8564C9EE2E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Sylwester, Nowy rok, festiwal, zimne ogni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B42C4625-E2E6-84E5-E5DC-A870FDCF410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8" cy="6858000"/>
          </a:xfrm>
          <a:prstGeom prst="rect">
            <a:avLst/>
          </a:prstGeom>
        </p:spPr>
      </p:pic>
      <p:sp>
        <p:nvSpPr>
          <p:cNvPr id="4" name="Prostokąt: ścięte rogi po przekątnej 3">
            <a:extLst>
              <a:ext uri="{FF2B5EF4-FFF2-40B4-BE49-F238E27FC236}">
                <a16:creationId xmlns:a16="http://schemas.microsoft.com/office/drawing/2014/main" id="{D4561877-05F4-7125-88AB-1F5972C4E07F}"/>
              </a:ext>
            </a:extLst>
          </p:cNvPr>
          <p:cNvSpPr/>
          <p:nvPr/>
        </p:nvSpPr>
        <p:spPr>
          <a:xfrm flipH="1">
            <a:off x="0" y="0"/>
            <a:ext cx="12192000" cy="6858000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bg1">
              <a:lumMod val="9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Obraz 9" descr="Obraz zawierający na wolnym powietrzu, transport, ziemia, Samochód terenowy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3995E80B-C976-8E3F-91C9-C0CE04CB05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8" name="Grafika 7">
            <a:extLst>
              <a:ext uri="{FF2B5EF4-FFF2-40B4-BE49-F238E27FC236}">
                <a16:creationId xmlns:a16="http://schemas.microsoft.com/office/drawing/2014/main" id="{AA51498B-BA43-F695-2E63-0CF876EF71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71000" y="6371385"/>
            <a:ext cx="2743554" cy="381835"/>
          </a:xfrm>
          <a:prstGeom prst="rect">
            <a:avLst/>
          </a:prstGeom>
        </p:spPr>
      </p:pic>
      <p:pic>
        <p:nvPicPr>
          <p:cNvPr id="15" name="Obraz 14" descr="Obraz zawierający na wolnym powietrzu, trawa, niebo, pojazd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86B1A4DE-3918-2D51-CBFF-201555309E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67" b="26111"/>
          <a:stretch/>
        </p:blipFill>
        <p:spPr>
          <a:xfrm>
            <a:off x="2933700" y="10193"/>
            <a:ext cx="6324600" cy="684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18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9423A8-5AEA-3B2F-F332-1F4C53561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WhatsApp Video 2025-04-17 at 19.21.19">
            <a:hlinkClick r:id="" action="ppaction://media"/>
            <a:extLst>
              <a:ext uri="{FF2B5EF4-FFF2-40B4-BE49-F238E27FC236}">
                <a16:creationId xmlns:a16="http://schemas.microsoft.com/office/drawing/2014/main" id="{A624DCFD-2C90-DFF8-447F-E07E3EBA1C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3" name="Grafika 12">
            <a:extLst>
              <a:ext uri="{FF2B5EF4-FFF2-40B4-BE49-F238E27FC236}">
                <a16:creationId xmlns:a16="http://schemas.microsoft.com/office/drawing/2014/main" id="{DC34736D-1A0C-8062-85A2-6EEC28925E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0850" y="6085635"/>
            <a:ext cx="2743554" cy="38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71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7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345A01-D07A-954B-E7F3-8187755304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Obraz zawierający na wolnym powietrzu, niebo, chmura, Balon na gorące powietrz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ED792633-2548-517B-BF53-5F9B3B9F8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00" b="27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rostokąt: ścięte rogi po przekątnej 3">
            <a:extLst>
              <a:ext uri="{FF2B5EF4-FFF2-40B4-BE49-F238E27FC236}">
                <a16:creationId xmlns:a16="http://schemas.microsoft.com/office/drawing/2014/main" id="{CE9B0828-6F03-D86D-F581-44C8A3D057D9}"/>
              </a:ext>
            </a:extLst>
          </p:cNvPr>
          <p:cNvSpPr/>
          <p:nvPr/>
        </p:nvSpPr>
        <p:spPr>
          <a:xfrm flipH="1">
            <a:off x="0" y="0"/>
            <a:ext cx="12192000" cy="6858000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bg1">
              <a:lumMod val="9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B71D68F-D911-527F-EBE0-7BFAB3933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0" y="365125"/>
            <a:ext cx="8153400" cy="549275"/>
          </a:xfrm>
        </p:spPr>
        <p:txBody>
          <a:bodyPr>
            <a:normAutofit/>
          </a:bodyPr>
          <a:lstStyle/>
          <a:p>
            <a:r>
              <a:rPr lang="pl-PL" sz="3000" b="1" dirty="0">
                <a:solidFill>
                  <a:schemeClr val="accent1">
                    <a:lumMod val="75000"/>
                  </a:schemeClr>
                </a:solidFill>
              </a:rPr>
              <a:t>Wprowadzenie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02EEF8E-133A-C675-7B93-98F7A9027D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9700" y="3429000"/>
            <a:ext cx="10515600" cy="969591"/>
          </a:xfrm>
        </p:spPr>
        <p:txBody>
          <a:bodyPr/>
          <a:lstStyle/>
          <a:p>
            <a:r>
              <a:rPr lang="pl-PL" dirty="0">
                <a:solidFill>
                  <a:schemeClr val="tx2">
                    <a:lumMod val="75000"/>
                    <a:lumOff val="25000"/>
                  </a:schemeClr>
                </a:solidFill>
              </a:rPr>
              <a:t>Znaczenie CKB dla bezpieczeństwa uczestników podczas pokazów lotniczych</a:t>
            </a:r>
          </a:p>
        </p:txBody>
      </p:sp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7F106F53-17E6-B291-C161-042C93B6EA5A}"/>
              </a:ext>
            </a:extLst>
          </p:cNvPr>
          <p:cNvCxnSpPr>
            <a:cxnSpLocks/>
          </p:cNvCxnSpPr>
          <p:nvPr/>
        </p:nvCxnSpPr>
        <p:spPr>
          <a:xfrm>
            <a:off x="3200400" y="914400"/>
            <a:ext cx="8280400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C3D98774-ADCC-28C6-629A-B176199A0C96}"/>
              </a:ext>
            </a:extLst>
          </p:cNvPr>
          <p:cNvCxnSpPr>
            <a:cxnSpLocks/>
          </p:cNvCxnSpPr>
          <p:nvPr/>
        </p:nvCxnSpPr>
        <p:spPr>
          <a:xfrm flipV="1">
            <a:off x="3200400" y="374649"/>
            <a:ext cx="0" cy="549275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Grafika 17">
            <a:extLst>
              <a:ext uri="{FF2B5EF4-FFF2-40B4-BE49-F238E27FC236}">
                <a16:creationId xmlns:a16="http://schemas.microsoft.com/office/drawing/2014/main" id="{C9F90913-A707-7532-8F88-2BA5A16FB3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71000" y="6371385"/>
            <a:ext cx="2743554" cy="381835"/>
          </a:xfrm>
          <a:prstGeom prst="rect">
            <a:avLst/>
          </a:prstGeom>
        </p:spPr>
      </p:pic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F26CBBFE-0494-C893-0944-9220CBF2D03B}"/>
              </a:ext>
            </a:extLst>
          </p:cNvPr>
          <p:cNvSpPr txBox="1">
            <a:spLocks/>
          </p:cNvSpPr>
          <p:nvPr/>
        </p:nvSpPr>
        <p:spPr>
          <a:xfrm>
            <a:off x="1409700" y="2162176"/>
            <a:ext cx="10515600" cy="9239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>
                <a:solidFill>
                  <a:schemeClr val="tx2">
                    <a:lumMod val="75000"/>
                    <a:lumOff val="25000"/>
                  </a:schemeClr>
                </a:solidFill>
              </a:rPr>
              <a:t>Krótkie wyjaśnienie roli Centrum Koordynacji Bezpieczeństwa (CKB)</a:t>
            </a:r>
          </a:p>
          <a:p>
            <a:pPr marL="0" indent="0">
              <a:buNone/>
            </a:pPr>
            <a:endParaRPr lang="pl-PL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38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3" grpId="0" build="p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F230A7-75B0-791C-28C7-E25FF5D2B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tekst, statek powietrzny, samolot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E4F6CD09-D206-CC2B-6036-E0DAB5BF0CC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Prostokąt: ścięte rogi po przekątnej 3">
            <a:extLst>
              <a:ext uri="{FF2B5EF4-FFF2-40B4-BE49-F238E27FC236}">
                <a16:creationId xmlns:a16="http://schemas.microsoft.com/office/drawing/2014/main" id="{8670A891-29F1-AFB1-C8AC-1F69771C88F9}"/>
              </a:ext>
            </a:extLst>
          </p:cNvPr>
          <p:cNvSpPr/>
          <p:nvPr/>
        </p:nvSpPr>
        <p:spPr>
          <a:xfrm flipH="1">
            <a:off x="0" y="0"/>
            <a:ext cx="12192000" cy="6858000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3F23405-5F88-DB7E-2961-3C022C295D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1950" y="3154362"/>
            <a:ext cx="8928100" cy="54927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3600" dirty="0">
                <a:solidFill>
                  <a:schemeClr val="accent1">
                    <a:lumMod val="75000"/>
                  </a:schemeClr>
                </a:solidFill>
              </a:rPr>
              <a:t>Dziękujemy za uwagę</a:t>
            </a:r>
          </a:p>
          <a:p>
            <a:pPr algn="ctr"/>
            <a:endParaRPr lang="pl-PL" sz="36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Grafika 8">
            <a:extLst>
              <a:ext uri="{FF2B5EF4-FFF2-40B4-BE49-F238E27FC236}">
                <a16:creationId xmlns:a16="http://schemas.microsoft.com/office/drawing/2014/main" id="{EA595807-EA7F-9008-1257-680D5B498D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55446" y="1379537"/>
            <a:ext cx="8281106" cy="1152525"/>
          </a:xfrm>
          <a:prstGeom prst="rect">
            <a:avLst/>
          </a:prstGeom>
        </p:spPr>
      </p:pic>
      <p:pic>
        <p:nvPicPr>
          <p:cNvPr id="2" name="Obraz 1" descr="Obraz zawierający tekst, statek powietrzny, samolot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8DA19BA3-466F-B058-F0AF-1B449190660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39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xit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build="p"/>
      <p:bldP spid="3" grpI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60AE8E-5E5C-BB5D-471A-82CC12F21D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 15" descr="Obraz zawierający statek powietrzny, samolot, transport, niebo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D9C2C649-2DF6-FA23-FC2D-B919EE9496B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rostokąt: ścięte rogi po przekątnej 3">
            <a:extLst>
              <a:ext uri="{FF2B5EF4-FFF2-40B4-BE49-F238E27FC236}">
                <a16:creationId xmlns:a16="http://schemas.microsoft.com/office/drawing/2014/main" id="{828D85F9-874C-9ED5-8764-528ED9008A20}"/>
              </a:ext>
            </a:extLst>
          </p:cNvPr>
          <p:cNvSpPr/>
          <p:nvPr/>
        </p:nvSpPr>
        <p:spPr>
          <a:xfrm flipH="1">
            <a:off x="0" y="0"/>
            <a:ext cx="12192000" cy="6858000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bg1">
              <a:lumMod val="9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FC0B377-400A-F3F4-74DC-F44E49766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0" y="365125"/>
            <a:ext cx="8153400" cy="549275"/>
          </a:xfrm>
        </p:spPr>
        <p:txBody>
          <a:bodyPr>
            <a:normAutofit fontScale="90000"/>
          </a:bodyPr>
          <a:lstStyle/>
          <a:p>
            <a:r>
              <a:rPr lang="pl-PL" sz="3000" b="1" dirty="0">
                <a:solidFill>
                  <a:schemeClr val="accent1">
                    <a:lumMod val="75000"/>
                  </a:schemeClr>
                </a:solidFill>
              </a:rPr>
              <a:t>Skład osobowy Centrum Koordynacji Bezpieczeństwa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84EE274-7CF9-3599-20BA-518A043A68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2100" y="1828800"/>
            <a:ext cx="10413999" cy="594565"/>
          </a:xfrm>
        </p:spPr>
        <p:txBody>
          <a:bodyPr>
            <a:noAutofit/>
          </a:bodyPr>
          <a:lstStyle/>
          <a:p>
            <a:r>
              <a:rPr lang="pl-PL" dirty="0">
                <a:solidFill>
                  <a:schemeClr val="tx2">
                    <a:lumMod val="75000"/>
                    <a:lumOff val="25000"/>
                  </a:schemeClr>
                </a:solidFill>
              </a:rPr>
              <a:t>Kierownik CKB </a:t>
            </a:r>
          </a:p>
        </p:txBody>
      </p:sp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4269DFA7-97FA-2E9E-5F37-BDF4BCD398F1}"/>
              </a:ext>
            </a:extLst>
          </p:cNvPr>
          <p:cNvCxnSpPr>
            <a:cxnSpLocks/>
          </p:cNvCxnSpPr>
          <p:nvPr/>
        </p:nvCxnSpPr>
        <p:spPr>
          <a:xfrm>
            <a:off x="3200400" y="914400"/>
            <a:ext cx="8280400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04040736-50AE-37FD-0CB0-66C4C127B455}"/>
              </a:ext>
            </a:extLst>
          </p:cNvPr>
          <p:cNvCxnSpPr>
            <a:cxnSpLocks/>
          </p:cNvCxnSpPr>
          <p:nvPr/>
        </p:nvCxnSpPr>
        <p:spPr>
          <a:xfrm flipV="1">
            <a:off x="3200400" y="374649"/>
            <a:ext cx="0" cy="549275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Grafika 10">
            <a:extLst>
              <a:ext uri="{FF2B5EF4-FFF2-40B4-BE49-F238E27FC236}">
                <a16:creationId xmlns:a16="http://schemas.microsoft.com/office/drawing/2014/main" id="{BBB26541-C178-D290-CCD8-E83E804844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71000" y="6371385"/>
            <a:ext cx="2743554" cy="381835"/>
          </a:xfrm>
          <a:prstGeom prst="rect">
            <a:avLst/>
          </a:prstGeom>
        </p:spPr>
      </p:pic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38DAABB7-162F-C21F-8E7B-998F3DD2D303}"/>
              </a:ext>
            </a:extLst>
          </p:cNvPr>
          <p:cNvSpPr txBox="1">
            <a:spLocks/>
          </p:cNvSpPr>
          <p:nvPr/>
        </p:nvSpPr>
        <p:spPr>
          <a:xfrm>
            <a:off x="1562100" y="2851150"/>
            <a:ext cx="10413999" cy="5945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Przedstawiciele służb</a:t>
            </a:r>
          </a:p>
        </p:txBody>
      </p:sp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451AB5B0-C665-EAE2-796B-FE8232702DDE}"/>
              </a:ext>
            </a:extLst>
          </p:cNvPr>
          <p:cNvSpPr txBox="1">
            <a:spLocks/>
          </p:cNvSpPr>
          <p:nvPr/>
        </p:nvSpPr>
        <p:spPr>
          <a:xfrm>
            <a:off x="1562100" y="3873500"/>
            <a:ext cx="10413999" cy="5945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>
                <a:solidFill>
                  <a:schemeClr val="tx2">
                    <a:lumMod val="75000"/>
                    <a:lumOff val="25000"/>
                  </a:schemeClr>
                </a:solidFill>
              </a:rPr>
              <a:t>Łącznicy ds. komunikacji z wieżą, publicznością oraz mediami</a:t>
            </a:r>
          </a:p>
        </p:txBody>
      </p: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E4332221-7056-E856-2B66-F121A0A7BE18}"/>
              </a:ext>
            </a:extLst>
          </p:cNvPr>
          <p:cNvSpPr txBox="1">
            <a:spLocks/>
          </p:cNvSpPr>
          <p:nvPr/>
        </p:nvSpPr>
        <p:spPr>
          <a:xfrm>
            <a:off x="1562100" y="4890994"/>
            <a:ext cx="10413999" cy="8494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>
                <a:solidFill>
                  <a:schemeClr val="tx2">
                    <a:lumMod val="75000"/>
                    <a:lumOff val="25000"/>
                  </a:schemeClr>
                </a:solidFill>
              </a:rPr>
              <a:t>Obsługa techniczna (operatorzy monitoringu, </a:t>
            </a:r>
            <a:br>
              <a:rPr lang="pl-PL" dirty="0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r>
              <a:rPr lang="pl-PL" dirty="0">
                <a:solidFill>
                  <a:schemeClr val="tx2">
                    <a:lumMod val="75000"/>
                    <a:lumOff val="25000"/>
                  </a:schemeClr>
                </a:solidFill>
              </a:rPr>
              <a:t>łączności radiowej, podglądu dronowego)</a:t>
            </a:r>
          </a:p>
        </p:txBody>
      </p:sp>
      <p:pic>
        <p:nvPicPr>
          <p:cNvPr id="17" name="Obraz 16" descr="Obraz zawierający godło, herb, symbol, logo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871E473B-4365-BFF3-4DCB-D8EB430D66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71860" y="2809160"/>
            <a:ext cx="384668" cy="495657"/>
          </a:xfrm>
          <a:prstGeom prst="rect">
            <a:avLst/>
          </a:prstGeom>
        </p:spPr>
      </p:pic>
      <p:pic>
        <p:nvPicPr>
          <p:cNvPr id="18" name="Obraz 17" descr="Obraz zawierający tekst, symbol, Czcionka, Grafi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BF240C22-3928-9D3A-5E33-4054109EB8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2846294"/>
            <a:ext cx="453802" cy="421388"/>
          </a:xfrm>
          <a:prstGeom prst="rect">
            <a:avLst/>
          </a:prstGeom>
        </p:spPr>
      </p:pic>
      <p:pic>
        <p:nvPicPr>
          <p:cNvPr id="19" name="Obraz 18" descr="Obraz zawierający symbol, godło, logo, Znak towarowy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C12E14B8-ED02-D09F-28DD-EBA799EC8B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07639" y="2849536"/>
            <a:ext cx="418146" cy="418146"/>
          </a:xfrm>
          <a:prstGeom prst="rect">
            <a:avLst/>
          </a:prstGeom>
        </p:spPr>
      </p:pic>
      <p:pic>
        <p:nvPicPr>
          <p:cNvPr id="20" name="Obraz 19" descr="Obraz zawierający symbol, godło, logo, herb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609A2E03-65C7-C728-8B51-89B2B73383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23373" y="2846294"/>
            <a:ext cx="356045" cy="41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20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FD66CE-7953-A33B-9956-D67850DE3C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chmura, na wolnym powietrzu, niebo, statek powietrzny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25250DFF-5EB0-1091-2668-9B834813AE6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rostokąt: ścięte rogi po przekątnej 3">
            <a:extLst>
              <a:ext uri="{FF2B5EF4-FFF2-40B4-BE49-F238E27FC236}">
                <a16:creationId xmlns:a16="http://schemas.microsoft.com/office/drawing/2014/main" id="{9D39067C-7DA4-0C92-CB3C-D754EF97182D}"/>
              </a:ext>
            </a:extLst>
          </p:cNvPr>
          <p:cNvSpPr/>
          <p:nvPr/>
        </p:nvSpPr>
        <p:spPr>
          <a:xfrm flipH="1">
            <a:off x="0" y="0"/>
            <a:ext cx="12192000" cy="6858000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bg1">
              <a:lumMod val="9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457FAF9-1D35-0396-AC25-591B972C3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0" y="365125"/>
            <a:ext cx="8153400" cy="549275"/>
          </a:xfrm>
        </p:spPr>
        <p:txBody>
          <a:bodyPr>
            <a:normAutofit fontScale="90000"/>
          </a:bodyPr>
          <a:lstStyle/>
          <a:p>
            <a:r>
              <a:rPr lang="pl-PL" sz="3000" b="1" dirty="0">
                <a:solidFill>
                  <a:schemeClr val="accent1">
                    <a:lumMod val="75000"/>
                  </a:schemeClr>
                </a:solidFill>
              </a:rPr>
              <a:t>Infrastruktura i lokalizacja CKB na mapie wydarzenia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3377A34-A213-81B8-4696-8587FC603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2101" y="2260600"/>
            <a:ext cx="8814154" cy="597737"/>
          </a:xfrm>
        </p:spPr>
        <p:txBody>
          <a:bodyPr>
            <a:noAutofit/>
          </a:bodyPr>
          <a:lstStyle/>
          <a:p>
            <a:r>
              <a:rPr lang="pl-PL" dirty="0">
                <a:solidFill>
                  <a:schemeClr val="tx2">
                    <a:lumMod val="75000"/>
                    <a:lumOff val="25000"/>
                  </a:schemeClr>
                </a:solidFill>
              </a:rPr>
              <a:t>Wyznaczenie miejsca na terenie lotniska</a:t>
            </a:r>
          </a:p>
        </p:txBody>
      </p:sp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40E7D9EF-B658-8EAA-679A-F35480BEE792}"/>
              </a:ext>
            </a:extLst>
          </p:cNvPr>
          <p:cNvCxnSpPr>
            <a:cxnSpLocks/>
          </p:cNvCxnSpPr>
          <p:nvPr/>
        </p:nvCxnSpPr>
        <p:spPr>
          <a:xfrm>
            <a:off x="3200400" y="914400"/>
            <a:ext cx="8280400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36DD5878-057C-2392-6539-0664F0E6CA59}"/>
              </a:ext>
            </a:extLst>
          </p:cNvPr>
          <p:cNvCxnSpPr>
            <a:cxnSpLocks/>
          </p:cNvCxnSpPr>
          <p:nvPr/>
        </p:nvCxnSpPr>
        <p:spPr>
          <a:xfrm flipV="1">
            <a:off x="3200400" y="374649"/>
            <a:ext cx="0" cy="549275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Obraz 8">
            <a:extLst>
              <a:ext uri="{FF2B5EF4-FFF2-40B4-BE49-F238E27FC236}">
                <a16:creationId xmlns:a16="http://schemas.microsoft.com/office/drawing/2014/main" id="{2816B40E-29BD-8E3D-8FF2-88EEB6E790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0413" y="1397000"/>
            <a:ext cx="9371173" cy="5380019"/>
          </a:xfrm>
          <a:prstGeom prst="rect">
            <a:avLst/>
          </a:prstGeom>
        </p:spPr>
      </p:pic>
      <p:sp>
        <p:nvSpPr>
          <p:cNvPr id="10" name="Owal 12">
            <a:extLst>
              <a:ext uri="{FF2B5EF4-FFF2-40B4-BE49-F238E27FC236}">
                <a16:creationId xmlns:a16="http://schemas.microsoft.com/office/drawing/2014/main" id="{3E35166B-2314-CF1D-1583-136834B6644C}"/>
              </a:ext>
            </a:extLst>
          </p:cNvPr>
          <p:cNvSpPr/>
          <p:nvPr/>
        </p:nvSpPr>
        <p:spPr>
          <a:xfrm rot="21023249">
            <a:off x="5872617" y="4708604"/>
            <a:ext cx="637539" cy="380933"/>
          </a:xfrm>
          <a:custGeom>
            <a:avLst/>
            <a:gdLst>
              <a:gd name="connsiteX0" fmla="*/ 0 w 1204913"/>
              <a:gd name="connsiteY0" fmla="*/ 388144 h 776287"/>
              <a:gd name="connsiteX1" fmla="*/ 602457 w 1204913"/>
              <a:gd name="connsiteY1" fmla="*/ 0 h 776287"/>
              <a:gd name="connsiteX2" fmla="*/ 1204914 w 1204913"/>
              <a:gd name="connsiteY2" fmla="*/ 388144 h 776287"/>
              <a:gd name="connsiteX3" fmla="*/ 602457 w 1204913"/>
              <a:gd name="connsiteY3" fmla="*/ 776288 h 776287"/>
              <a:gd name="connsiteX4" fmla="*/ 0 w 1204913"/>
              <a:gd name="connsiteY4" fmla="*/ 388144 h 776287"/>
              <a:gd name="connsiteX0" fmla="*/ 602457 w 1204914"/>
              <a:gd name="connsiteY0" fmla="*/ 0 h 776288"/>
              <a:gd name="connsiteX1" fmla="*/ 1204914 w 1204914"/>
              <a:gd name="connsiteY1" fmla="*/ 388144 h 776288"/>
              <a:gd name="connsiteX2" fmla="*/ 602457 w 1204914"/>
              <a:gd name="connsiteY2" fmla="*/ 776288 h 776288"/>
              <a:gd name="connsiteX3" fmla="*/ 0 w 1204914"/>
              <a:gd name="connsiteY3" fmla="*/ 388144 h 776288"/>
              <a:gd name="connsiteX4" fmla="*/ 693897 w 1204914"/>
              <a:gd name="connsiteY4" fmla="*/ 91440 h 776288"/>
              <a:gd name="connsiteX0" fmla="*/ 602457 w 1204914"/>
              <a:gd name="connsiteY0" fmla="*/ 0 h 847726"/>
              <a:gd name="connsiteX1" fmla="*/ 1204914 w 1204914"/>
              <a:gd name="connsiteY1" fmla="*/ 459582 h 847726"/>
              <a:gd name="connsiteX2" fmla="*/ 602457 w 1204914"/>
              <a:gd name="connsiteY2" fmla="*/ 847726 h 847726"/>
              <a:gd name="connsiteX3" fmla="*/ 0 w 1204914"/>
              <a:gd name="connsiteY3" fmla="*/ 459582 h 847726"/>
              <a:gd name="connsiteX4" fmla="*/ 693897 w 1204914"/>
              <a:gd name="connsiteY4" fmla="*/ 162878 h 847726"/>
              <a:gd name="connsiteX0" fmla="*/ 602457 w 1206017"/>
              <a:gd name="connsiteY0" fmla="*/ 23266 h 870992"/>
              <a:gd name="connsiteX1" fmla="*/ 747712 w 1206017"/>
              <a:gd name="connsiteY1" fmla="*/ 37553 h 870992"/>
              <a:gd name="connsiteX2" fmla="*/ 1204914 w 1206017"/>
              <a:gd name="connsiteY2" fmla="*/ 482848 h 870992"/>
              <a:gd name="connsiteX3" fmla="*/ 602457 w 1206017"/>
              <a:gd name="connsiteY3" fmla="*/ 870992 h 870992"/>
              <a:gd name="connsiteX4" fmla="*/ 0 w 1206017"/>
              <a:gd name="connsiteY4" fmla="*/ 482848 h 870992"/>
              <a:gd name="connsiteX5" fmla="*/ 693897 w 1206017"/>
              <a:gd name="connsiteY5" fmla="*/ 186144 h 870992"/>
              <a:gd name="connsiteX0" fmla="*/ 92869 w 1206017"/>
              <a:gd name="connsiteY0" fmla="*/ 52228 h 861854"/>
              <a:gd name="connsiteX1" fmla="*/ 747712 w 1206017"/>
              <a:gd name="connsiteY1" fmla="*/ 28415 h 861854"/>
              <a:gd name="connsiteX2" fmla="*/ 1204914 w 1206017"/>
              <a:gd name="connsiteY2" fmla="*/ 473710 h 861854"/>
              <a:gd name="connsiteX3" fmla="*/ 602457 w 1206017"/>
              <a:gd name="connsiteY3" fmla="*/ 861854 h 861854"/>
              <a:gd name="connsiteX4" fmla="*/ 0 w 1206017"/>
              <a:gd name="connsiteY4" fmla="*/ 473710 h 861854"/>
              <a:gd name="connsiteX5" fmla="*/ 693897 w 1206017"/>
              <a:gd name="connsiteY5" fmla="*/ 177006 h 861854"/>
              <a:gd name="connsiteX0" fmla="*/ 92869 w 1206017"/>
              <a:gd name="connsiteY0" fmla="*/ 38035 h 847661"/>
              <a:gd name="connsiteX1" fmla="*/ 747712 w 1206017"/>
              <a:gd name="connsiteY1" fmla="*/ 14222 h 847661"/>
              <a:gd name="connsiteX2" fmla="*/ 1204914 w 1206017"/>
              <a:gd name="connsiteY2" fmla="*/ 459517 h 847661"/>
              <a:gd name="connsiteX3" fmla="*/ 602457 w 1206017"/>
              <a:gd name="connsiteY3" fmla="*/ 847661 h 847661"/>
              <a:gd name="connsiteX4" fmla="*/ 0 w 1206017"/>
              <a:gd name="connsiteY4" fmla="*/ 459517 h 847661"/>
              <a:gd name="connsiteX5" fmla="*/ 693897 w 1206017"/>
              <a:gd name="connsiteY5" fmla="*/ 162813 h 847661"/>
              <a:gd name="connsiteX0" fmla="*/ 92869 w 1206017"/>
              <a:gd name="connsiteY0" fmla="*/ 52227 h 861853"/>
              <a:gd name="connsiteX1" fmla="*/ 747712 w 1206017"/>
              <a:gd name="connsiteY1" fmla="*/ 28414 h 861853"/>
              <a:gd name="connsiteX2" fmla="*/ 1204914 w 1206017"/>
              <a:gd name="connsiteY2" fmla="*/ 473709 h 861853"/>
              <a:gd name="connsiteX3" fmla="*/ 602457 w 1206017"/>
              <a:gd name="connsiteY3" fmla="*/ 861853 h 861853"/>
              <a:gd name="connsiteX4" fmla="*/ 0 w 1206017"/>
              <a:gd name="connsiteY4" fmla="*/ 473709 h 861853"/>
              <a:gd name="connsiteX5" fmla="*/ 693897 w 1206017"/>
              <a:gd name="connsiteY5" fmla="*/ 177005 h 861853"/>
              <a:gd name="connsiteX0" fmla="*/ 92869 w 1206217"/>
              <a:gd name="connsiteY0" fmla="*/ 46079 h 855705"/>
              <a:gd name="connsiteX1" fmla="*/ 747712 w 1206217"/>
              <a:gd name="connsiteY1" fmla="*/ 22266 h 855705"/>
              <a:gd name="connsiteX2" fmla="*/ 1204914 w 1206217"/>
              <a:gd name="connsiteY2" fmla="*/ 467561 h 855705"/>
              <a:gd name="connsiteX3" fmla="*/ 602457 w 1206217"/>
              <a:gd name="connsiteY3" fmla="*/ 855705 h 855705"/>
              <a:gd name="connsiteX4" fmla="*/ 0 w 1206217"/>
              <a:gd name="connsiteY4" fmla="*/ 467561 h 855705"/>
              <a:gd name="connsiteX5" fmla="*/ 693897 w 1206217"/>
              <a:gd name="connsiteY5" fmla="*/ 170857 h 855705"/>
              <a:gd name="connsiteX0" fmla="*/ 0 w 1232596"/>
              <a:gd name="connsiteY0" fmla="*/ 100021 h 847734"/>
              <a:gd name="connsiteX1" fmla="*/ 773906 w 1232596"/>
              <a:gd name="connsiteY1" fmla="*/ 14295 h 847734"/>
              <a:gd name="connsiteX2" fmla="*/ 1231108 w 1232596"/>
              <a:gd name="connsiteY2" fmla="*/ 459590 h 847734"/>
              <a:gd name="connsiteX3" fmla="*/ 628651 w 1232596"/>
              <a:gd name="connsiteY3" fmla="*/ 847734 h 847734"/>
              <a:gd name="connsiteX4" fmla="*/ 26194 w 1232596"/>
              <a:gd name="connsiteY4" fmla="*/ 459590 h 847734"/>
              <a:gd name="connsiteX5" fmla="*/ 720091 w 1232596"/>
              <a:gd name="connsiteY5" fmla="*/ 162886 h 847734"/>
              <a:gd name="connsiteX0" fmla="*/ 0 w 1232596"/>
              <a:gd name="connsiteY0" fmla="*/ 105418 h 853131"/>
              <a:gd name="connsiteX1" fmla="*/ 773906 w 1232596"/>
              <a:gd name="connsiteY1" fmla="*/ 19692 h 853131"/>
              <a:gd name="connsiteX2" fmla="*/ 1231108 w 1232596"/>
              <a:gd name="connsiteY2" fmla="*/ 464987 h 853131"/>
              <a:gd name="connsiteX3" fmla="*/ 628651 w 1232596"/>
              <a:gd name="connsiteY3" fmla="*/ 853131 h 853131"/>
              <a:gd name="connsiteX4" fmla="*/ 26194 w 1232596"/>
              <a:gd name="connsiteY4" fmla="*/ 464987 h 853131"/>
              <a:gd name="connsiteX5" fmla="*/ 720091 w 1232596"/>
              <a:gd name="connsiteY5" fmla="*/ 168283 h 853131"/>
              <a:gd name="connsiteX0" fmla="*/ 0 w 1232113"/>
              <a:gd name="connsiteY0" fmla="*/ 122155 h 869868"/>
              <a:gd name="connsiteX1" fmla="*/ 631031 w 1232113"/>
              <a:gd name="connsiteY1" fmla="*/ 17379 h 869868"/>
              <a:gd name="connsiteX2" fmla="*/ 1231108 w 1232113"/>
              <a:gd name="connsiteY2" fmla="*/ 481724 h 869868"/>
              <a:gd name="connsiteX3" fmla="*/ 628651 w 1232113"/>
              <a:gd name="connsiteY3" fmla="*/ 869868 h 869868"/>
              <a:gd name="connsiteX4" fmla="*/ 26194 w 1232113"/>
              <a:gd name="connsiteY4" fmla="*/ 481724 h 869868"/>
              <a:gd name="connsiteX5" fmla="*/ 720091 w 1232113"/>
              <a:gd name="connsiteY5" fmla="*/ 185020 h 869868"/>
              <a:gd name="connsiteX0" fmla="*/ 0 w 1232290"/>
              <a:gd name="connsiteY0" fmla="*/ 106347 h 854060"/>
              <a:gd name="connsiteX1" fmla="*/ 631031 w 1232290"/>
              <a:gd name="connsiteY1" fmla="*/ 1571 h 854060"/>
              <a:gd name="connsiteX2" fmla="*/ 1231108 w 1232290"/>
              <a:gd name="connsiteY2" fmla="*/ 465916 h 854060"/>
              <a:gd name="connsiteX3" fmla="*/ 628651 w 1232290"/>
              <a:gd name="connsiteY3" fmla="*/ 854060 h 854060"/>
              <a:gd name="connsiteX4" fmla="*/ 26194 w 1232290"/>
              <a:gd name="connsiteY4" fmla="*/ 465916 h 854060"/>
              <a:gd name="connsiteX5" fmla="*/ 720091 w 1232290"/>
              <a:gd name="connsiteY5" fmla="*/ 169212 h 854060"/>
              <a:gd name="connsiteX0" fmla="*/ 0 w 1232337"/>
              <a:gd name="connsiteY0" fmla="*/ 106347 h 854060"/>
              <a:gd name="connsiteX1" fmla="*/ 645319 w 1232337"/>
              <a:gd name="connsiteY1" fmla="*/ 1571 h 854060"/>
              <a:gd name="connsiteX2" fmla="*/ 1231108 w 1232337"/>
              <a:gd name="connsiteY2" fmla="*/ 465916 h 854060"/>
              <a:gd name="connsiteX3" fmla="*/ 628651 w 1232337"/>
              <a:gd name="connsiteY3" fmla="*/ 854060 h 854060"/>
              <a:gd name="connsiteX4" fmla="*/ 26194 w 1232337"/>
              <a:gd name="connsiteY4" fmla="*/ 465916 h 854060"/>
              <a:gd name="connsiteX5" fmla="*/ 720091 w 1232337"/>
              <a:gd name="connsiteY5" fmla="*/ 169212 h 854060"/>
              <a:gd name="connsiteX0" fmla="*/ 0 w 1232337"/>
              <a:gd name="connsiteY0" fmla="*/ 106347 h 854060"/>
              <a:gd name="connsiteX1" fmla="*/ 645319 w 1232337"/>
              <a:gd name="connsiteY1" fmla="*/ 1571 h 854060"/>
              <a:gd name="connsiteX2" fmla="*/ 1231108 w 1232337"/>
              <a:gd name="connsiteY2" fmla="*/ 465916 h 854060"/>
              <a:gd name="connsiteX3" fmla="*/ 628651 w 1232337"/>
              <a:gd name="connsiteY3" fmla="*/ 854060 h 854060"/>
              <a:gd name="connsiteX4" fmla="*/ 26194 w 1232337"/>
              <a:gd name="connsiteY4" fmla="*/ 465916 h 854060"/>
              <a:gd name="connsiteX5" fmla="*/ 653416 w 1232337"/>
              <a:gd name="connsiteY5" fmla="*/ 126349 h 854060"/>
              <a:gd name="connsiteX0" fmla="*/ 0 w 1232337"/>
              <a:gd name="connsiteY0" fmla="*/ 106347 h 854060"/>
              <a:gd name="connsiteX1" fmla="*/ 645319 w 1232337"/>
              <a:gd name="connsiteY1" fmla="*/ 1571 h 854060"/>
              <a:gd name="connsiteX2" fmla="*/ 1231108 w 1232337"/>
              <a:gd name="connsiteY2" fmla="*/ 465916 h 854060"/>
              <a:gd name="connsiteX3" fmla="*/ 628651 w 1232337"/>
              <a:gd name="connsiteY3" fmla="*/ 854060 h 854060"/>
              <a:gd name="connsiteX4" fmla="*/ 26194 w 1232337"/>
              <a:gd name="connsiteY4" fmla="*/ 465916 h 854060"/>
              <a:gd name="connsiteX5" fmla="*/ 653416 w 1232337"/>
              <a:gd name="connsiteY5" fmla="*/ 126349 h 854060"/>
              <a:gd name="connsiteX0" fmla="*/ 0 w 1232337"/>
              <a:gd name="connsiteY0" fmla="*/ 106347 h 854060"/>
              <a:gd name="connsiteX1" fmla="*/ 645319 w 1232337"/>
              <a:gd name="connsiteY1" fmla="*/ 1571 h 854060"/>
              <a:gd name="connsiteX2" fmla="*/ 1231108 w 1232337"/>
              <a:gd name="connsiteY2" fmla="*/ 465916 h 854060"/>
              <a:gd name="connsiteX3" fmla="*/ 628651 w 1232337"/>
              <a:gd name="connsiteY3" fmla="*/ 854060 h 854060"/>
              <a:gd name="connsiteX4" fmla="*/ 26194 w 1232337"/>
              <a:gd name="connsiteY4" fmla="*/ 465916 h 854060"/>
              <a:gd name="connsiteX5" fmla="*/ 653416 w 1232337"/>
              <a:gd name="connsiteY5" fmla="*/ 126349 h 854060"/>
              <a:gd name="connsiteX0" fmla="*/ 0 w 1231108"/>
              <a:gd name="connsiteY0" fmla="*/ 106347 h 854060"/>
              <a:gd name="connsiteX1" fmla="*/ 645319 w 1231108"/>
              <a:gd name="connsiteY1" fmla="*/ 1571 h 854060"/>
              <a:gd name="connsiteX2" fmla="*/ 1231108 w 1231108"/>
              <a:gd name="connsiteY2" fmla="*/ 465916 h 854060"/>
              <a:gd name="connsiteX3" fmla="*/ 628651 w 1231108"/>
              <a:gd name="connsiteY3" fmla="*/ 854060 h 854060"/>
              <a:gd name="connsiteX4" fmla="*/ 26194 w 1231108"/>
              <a:gd name="connsiteY4" fmla="*/ 465916 h 854060"/>
              <a:gd name="connsiteX5" fmla="*/ 653416 w 1231108"/>
              <a:gd name="connsiteY5" fmla="*/ 126349 h 854060"/>
              <a:gd name="connsiteX0" fmla="*/ 0 w 1232337"/>
              <a:gd name="connsiteY0" fmla="*/ 106347 h 854060"/>
              <a:gd name="connsiteX1" fmla="*/ 645319 w 1232337"/>
              <a:gd name="connsiteY1" fmla="*/ 1571 h 854060"/>
              <a:gd name="connsiteX2" fmla="*/ 1231108 w 1232337"/>
              <a:gd name="connsiteY2" fmla="*/ 465916 h 854060"/>
              <a:gd name="connsiteX3" fmla="*/ 628651 w 1232337"/>
              <a:gd name="connsiteY3" fmla="*/ 854060 h 854060"/>
              <a:gd name="connsiteX4" fmla="*/ 26194 w 1232337"/>
              <a:gd name="connsiteY4" fmla="*/ 465916 h 854060"/>
              <a:gd name="connsiteX5" fmla="*/ 653416 w 1232337"/>
              <a:gd name="connsiteY5" fmla="*/ 126349 h 854060"/>
              <a:gd name="connsiteX0" fmla="*/ 0 w 1231920"/>
              <a:gd name="connsiteY0" fmla="*/ 106347 h 854060"/>
              <a:gd name="connsiteX1" fmla="*/ 645319 w 1231920"/>
              <a:gd name="connsiteY1" fmla="*/ 1571 h 854060"/>
              <a:gd name="connsiteX2" fmla="*/ 1231108 w 1231920"/>
              <a:gd name="connsiteY2" fmla="*/ 465916 h 854060"/>
              <a:gd name="connsiteX3" fmla="*/ 628651 w 1231920"/>
              <a:gd name="connsiteY3" fmla="*/ 854060 h 854060"/>
              <a:gd name="connsiteX4" fmla="*/ 26194 w 1231920"/>
              <a:gd name="connsiteY4" fmla="*/ 465916 h 854060"/>
              <a:gd name="connsiteX5" fmla="*/ 653416 w 1231920"/>
              <a:gd name="connsiteY5" fmla="*/ 126349 h 854060"/>
              <a:gd name="connsiteX0" fmla="*/ 0 w 1301382"/>
              <a:gd name="connsiteY0" fmla="*/ 277953 h 855204"/>
              <a:gd name="connsiteX1" fmla="*/ 714890 w 1301382"/>
              <a:gd name="connsiteY1" fmla="*/ 2715 h 855204"/>
              <a:gd name="connsiteX2" fmla="*/ 1300679 w 1301382"/>
              <a:gd name="connsiteY2" fmla="*/ 467060 h 855204"/>
              <a:gd name="connsiteX3" fmla="*/ 698222 w 1301382"/>
              <a:gd name="connsiteY3" fmla="*/ 855204 h 855204"/>
              <a:gd name="connsiteX4" fmla="*/ 95765 w 1301382"/>
              <a:gd name="connsiteY4" fmla="*/ 467060 h 855204"/>
              <a:gd name="connsiteX5" fmla="*/ 722987 w 1301382"/>
              <a:gd name="connsiteY5" fmla="*/ 127493 h 855204"/>
              <a:gd name="connsiteX0" fmla="*/ 0 w 1301382"/>
              <a:gd name="connsiteY0" fmla="*/ 280418 h 857669"/>
              <a:gd name="connsiteX1" fmla="*/ 714890 w 1301382"/>
              <a:gd name="connsiteY1" fmla="*/ 5180 h 857669"/>
              <a:gd name="connsiteX2" fmla="*/ 1300679 w 1301382"/>
              <a:gd name="connsiteY2" fmla="*/ 469525 h 857669"/>
              <a:gd name="connsiteX3" fmla="*/ 698222 w 1301382"/>
              <a:gd name="connsiteY3" fmla="*/ 857669 h 857669"/>
              <a:gd name="connsiteX4" fmla="*/ 95765 w 1301382"/>
              <a:gd name="connsiteY4" fmla="*/ 469525 h 857669"/>
              <a:gd name="connsiteX5" fmla="*/ 722987 w 1301382"/>
              <a:gd name="connsiteY5" fmla="*/ 129958 h 857669"/>
              <a:gd name="connsiteX0" fmla="*/ 0 w 1301583"/>
              <a:gd name="connsiteY0" fmla="*/ 279591 h 856842"/>
              <a:gd name="connsiteX1" fmla="*/ 714890 w 1301583"/>
              <a:gd name="connsiteY1" fmla="*/ 4353 h 856842"/>
              <a:gd name="connsiteX2" fmla="*/ 1300679 w 1301583"/>
              <a:gd name="connsiteY2" fmla="*/ 468698 h 856842"/>
              <a:gd name="connsiteX3" fmla="*/ 698222 w 1301583"/>
              <a:gd name="connsiteY3" fmla="*/ 856842 h 856842"/>
              <a:gd name="connsiteX4" fmla="*/ 95765 w 1301583"/>
              <a:gd name="connsiteY4" fmla="*/ 468698 h 856842"/>
              <a:gd name="connsiteX5" fmla="*/ 722987 w 1301583"/>
              <a:gd name="connsiteY5" fmla="*/ 129131 h 856842"/>
              <a:gd name="connsiteX0" fmla="*/ 0 w 1198604"/>
              <a:gd name="connsiteY0" fmla="*/ 278665 h 856098"/>
              <a:gd name="connsiteX1" fmla="*/ 714890 w 1198604"/>
              <a:gd name="connsiteY1" fmla="*/ 3427 h 856098"/>
              <a:gd name="connsiteX2" fmla="*/ 1197713 w 1198604"/>
              <a:gd name="connsiteY2" fmla="*/ 425220 h 856098"/>
              <a:gd name="connsiteX3" fmla="*/ 698222 w 1198604"/>
              <a:gd name="connsiteY3" fmla="*/ 855916 h 856098"/>
              <a:gd name="connsiteX4" fmla="*/ 95765 w 1198604"/>
              <a:gd name="connsiteY4" fmla="*/ 467772 h 856098"/>
              <a:gd name="connsiteX5" fmla="*/ 722987 w 1198604"/>
              <a:gd name="connsiteY5" fmla="*/ 128205 h 856098"/>
              <a:gd name="connsiteX0" fmla="*/ 0 w 1198832"/>
              <a:gd name="connsiteY0" fmla="*/ 278665 h 856098"/>
              <a:gd name="connsiteX1" fmla="*/ 714890 w 1198832"/>
              <a:gd name="connsiteY1" fmla="*/ 3427 h 856098"/>
              <a:gd name="connsiteX2" fmla="*/ 1197713 w 1198832"/>
              <a:gd name="connsiteY2" fmla="*/ 425220 h 856098"/>
              <a:gd name="connsiteX3" fmla="*/ 698222 w 1198832"/>
              <a:gd name="connsiteY3" fmla="*/ 855916 h 856098"/>
              <a:gd name="connsiteX4" fmla="*/ 95765 w 1198832"/>
              <a:gd name="connsiteY4" fmla="*/ 467772 h 856098"/>
              <a:gd name="connsiteX5" fmla="*/ 722987 w 1198832"/>
              <a:gd name="connsiteY5" fmla="*/ 128205 h 856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8832" h="856098">
                <a:moveTo>
                  <a:pt x="0" y="278665"/>
                </a:moveTo>
                <a:cubicBezTo>
                  <a:pt x="196049" y="86711"/>
                  <a:pt x="515271" y="-20999"/>
                  <a:pt x="714890" y="3427"/>
                </a:cubicBezTo>
                <a:cubicBezTo>
                  <a:pt x="914509" y="27853"/>
                  <a:pt x="1174649" y="139810"/>
                  <a:pt x="1197713" y="425220"/>
                </a:cubicBezTo>
                <a:cubicBezTo>
                  <a:pt x="1220777" y="710630"/>
                  <a:pt x="881880" y="848824"/>
                  <a:pt x="698222" y="855916"/>
                </a:cubicBezTo>
                <a:cubicBezTo>
                  <a:pt x="514564" y="863008"/>
                  <a:pt x="91638" y="660495"/>
                  <a:pt x="95765" y="467772"/>
                </a:cubicBezTo>
                <a:cubicBezTo>
                  <a:pt x="99892" y="275049"/>
                  <a:pt x="327394" y="132015"/>
                  <a:pt x="722987" y="128205"/>
                </a:cubicBezTo>
              </a:path>
            </a:pathLst>
          </a:custGeom>
          <a:ln w="38100" cap="rnd" cmpd="sng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1" name="Grafika 10">
            <a:extLst>
              <a:ext uri="{FF2B5EF4-FFF2-40B4-BE49-F238E27FC236}">
                <a16:creationId xmlns:a16="http://schemas.microsoft.com/office/drawing/2014/main" id="{EA56D0E9-EE1F-AEFD-4153-4C8044BBDF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71000" y="6371385"/>
            <a:ext cx="2743554" cy="38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36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21276 -0.1877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38" y="-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954231-6CC8-3F98-D855-9B2F1CDBE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Obraz zawierający chmura, na wolnym powietrzu, niebo, statek powietrzny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81F8B32A-5097-53CC-BC9C-778BFC65714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rostokąt: ścięte rogi po przekątnej 3">
            <a:extLst>
              <a:ext uri="{FF2B5EF4-FFF2-40B4-BE49-F238E27FC236}">
                <a16:creationId xmlns:a16="http://schemas.microsoft.com/office/drawing/2014/main" id="{6F26976B-A494-DB6B-B894-8D32EF9ACDB9}"/>
              </a:ext>
            </a:extLst>
          </p:cNvPr>
          <p:cNvSpPr/>
          <p:nvPr/>
        </p:nvSpPr>
        <p:spPr>
          <a:xfrm flipH="1">
            <a:off x="0" y="0"/>
            <a:ext cx="12192000" cy="6858000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bg1">
              <a:lumMod val="9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2F4AFC5-EC1D-0E4B-0778-6A880D7BC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0" y="365125"/>
            <a:ext cx="8153400" cy="549275"/>
          </a:xfrm>
        </p:spPr>
        <p:txBody>
          <a:bodyPr>
            <a:normAutofit fontScale="90000"/>
          </a:bodyPr>
          <a:lstStyle/>
          <a:p>
            <a:r>
              <a:rPr lang="pl-PL" sz="3000" b="1" dirty="0">
                <a:solidFill>
                  <a:schemeClr val="accent1">
                    <a:lumMod val="75000"/>
                  </a:schemeClr>
                </a:solidFill>
              </a:rPr>
              <a:t>Infrastruktura i lokalizacja CKB na mapie wydarzenia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ED1A80D-BCD0-FD0C-FEB2-4CEE4F3B1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2101" y="2260600"/>
            <a:ext cx="8814154" cy="597737"/>
          </a:xfrm>
        </p:spPr>
        <p:txBody>
          <a:bodyPr>
            <a:noAutofit/>
          </a:bodyPr>
          <a:lstStyle/>
          <a:p>
            <a:r>
              <a:rPr lang="pl-PL" dirty="0">
                <a:solidFill>
                  <a:schemeClr val="tx2">
                    <a:lumMod val="75000"/>
                    <a:lumOff val="25000"/>
                  </a:schemeClr>
                </a:solidFill>
              </a:rPr>
              <a:t>Wyznaczenie miejsca na terenie lotniska</a:t>
            </a:r>
          </a:p>
        </p:txBody>
      </p:sp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C09293CF-A419-7F6E-1356-158295F349A5}"/>
              </a:ext>
            </a:extLst>
          </p:cNvPr>
          <p:cNvCxnSpPr>
            <a:cxnSpLocks/>
          </p:cNvCxnSpPr>
          <p:nvPr/>
        </p:nvCxnSpPr>
        <p:spPr>
          <a:xfrm>
            <a:off x="3200400" y="914400"/>
            <a:ext cx="8280400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266DB21F-288A-E790-035C-32B657716BA5}"/>
              </a:ext>
            </a:extLst>
          </p:cNvPr>
          <p:cNvCxnSpPr>
            <a:cxnSpLocks/>
          </p:cNvCxnSpPr>
          <p:nvPr/>
        </p:nvCxnSpPr>
        <p:spPr>
          <a:xfrm flipV="1">
            <a:off x="3200400" y="374649"/>
            <a:ext cx="0" cy="549275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32EEFF15-7DEB-9B67-88BD-8BC572956417}"/>
              </a:ext>
            </a:extLst>
          </p:cNvPr>
          <p:cNvSpPr txBox="1">
            <a:spLocks/>
          </p:cNvSpPr>
          <p:nvPr/>
        </p:nvSpPr>
        <p:spPr>
          <a:xfrm>
            <a:off x="1562100" y="3276600"/>
            <a:ext cx="8814154" cy="5977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>
                <a:solidFill>
                  <a:schemeClr val="tx2">
                    <a:lumMod val="75000"/>
                    <a:lumOff val="25000"/>
                  </a:schemeClr>
                </a:solidFill>
              </a:rPr>
              <a:t>Wymogi lokalowe, wyposażenie</a:t>
            </a:r>
          </a:p>
          <a:p>
            <a:endParaRPr lang="pl-PL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Obraz 6" descr="Obraz zawierający niebo, na wolnym powietrzu, trawa, chmur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B29B290A-426A-4E29-8568-AAC21D4E43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8174" y="1387297"/>
            <a:ext cx="8061915" cy="5208876"/>
          </a:xfrm>
          <a:prstGeom prst="rect">
            <a:avLst/>
          </a:prstGeom>
        </p:spPr>
      </p:pic>
      <p:pic>
        <p:nvPicPr>
          <p:cNvPr id="13" name="Obraz 12" descr="Obraz zawierający niebo, na wolnym powietrzu, trawa, Pojazd lądowy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DC1EDF97-567D-6D5E-AA6C-8972530B31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8177" y="1387297"/>
            <a:ext cx="8061912" cy="5208876"/>
          </a:xfrm>
          <a:prstGeom prst="rect">
            <a:avLst/>
          </a:prstGeom>
        </p:spPr>
      </p:pic>
      <p:pic>
        <p:nvPicPr>
          <p:cNvPr id="14" name="Obraz 13" descr="Obraz zawierający meble, w pomieszczeniu, stół, sufit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7BB467FE-AD36-E4C4-5697-C34E6AFCA1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2428" y="1387297"/>
            <a:ext cx="8072883" cy="5208876"/>
          </a:xfrm>
          <a:prstGeom prst="rect">
            <a:avLst/>
          </a:prstGeom>
        </p:spPr>
      </p:pic>
      <p:pic>
        <p:nvPicPr>
          <p:cNvPr id="15" name="Obraz 14" descr="Obraz zawierający niebo, meble, komputer, computer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FE34A61D-AF91-5CAC-6DCB-11188B15FA6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2428" y="1387297"/>
            <a:ext cx="8072883" cy="5208876"/>
          </a:xfrm>
          <a:prstGeom prst="rect">
            <a:avLst/>
          </a:prstGeom>
        </p:spPr>
      </p:pic>
      <p:pic>
        <p:nvPicPr>
          <p:cNvPr id="16" name="Obraz 15" descr="Obraz zawierający stół, komputer, w pomieszczeniu, computer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CE8B6B05-1E3D-2250-2CBE-17A357F54C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2426" y="1396022"/>
            <a:ext cx="8072885" cy="5199713"/>
          </a:xfrm>
          <a:prstGeom prst="rect">
            <a:avLst/>
          </a:prstGeom>
        </p:spPr>
      </p:pic>
      <p:pic>
        <p:nvPicPr>
          <p:cNvPr id="17" name="Obraz 16" descr="Obraz zawierający tekst, niebo, stół, computer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E8D5AFCC-49E4-07E1-C659-C9A6498B0EF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9676" y="1332804"/>
            <a:ext cx="8078135" cy="5266110"/>
          </a:xfrm>
          <a:prstGeom prst="rect">
            <a:avLst/>
          </a:prstGeom>
        </p:spPr>
      </p:pic>
      <p:pic>
        <p:nvPicPr>
          <p:cNvPr id="11" name="Grafika 10">
            <a:extLst>
              <a:ext uri="{FF2B5EF4-FFF2-40B4-BE49-F238E27FC236}">
                <a16:creationId xmlns:a16="http://schemas.microsoft.com/office/drawing/2014/main" id="{09905B3F-956D-6EE3-E3AB-E05A0D85CF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271000" y="6371385"/>
            <a:ext cx="2743554" cy="38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33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6 L 0.1336 -0.3435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A0D647-5AAC-A2A1-BEB2-AD880C838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Obraz zawierający transport, statek powietrzny, samolot, Podróże lotnicz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EFC1ED2B-18C6-B82A-CA85-8E14D745A59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Prostokąt: ścięte rogi po przekątnej 3">
            <a:extLst>
              <a:ext uri="{FF2B5EF4-FFF2-40B4-BE49-F238E27FC236}">
                <a16:creationId xmlns:a16="http://schemas.microsoft.com/office/drawing/2014/main" id="{E62009CF-F68D-3BB9-D634-090EF90993A1}"/>
              </a:ext>
            </a:extLst>
          </p:cNvPr>
          <p:cNvSpPr/>
          <p:nvPr/>
        </p:nvSpPr>
        <p:spPr>
          <a:xfrm flipH="1">
            <a:off x="0" y="0"/>
            <a:ext cx="12192000" cy="6858000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bg1">
              <a:lumMod val="9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0857C0A-5354-8014-41AB-F000E063F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0" y="365125"/>
            <a:ext cx="8153400" cy="549275"/>
          </a:xfrm>
        </p:spPr>
        <p:txBody>
          <a:bodyPr>
            <a:normAutofit/>
          </a:bodyPr>
          <a:lstStyle/>
          <a:p>
            <a:r>
              <a:rPr lang="pl-PL" sz="3000" b="1" dirty="0">
                <a:solidFill>
                  <a:schemeClr val="accent1">
                    <a:lumMod val="75000"/>
                  </a:schemeClr>
                </a:solidFill>
              </a:rPr>
              <a:t>CKB – przygotowania do wydarzenia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8025B02-C855-66BE-1AF9-2FD72FCE43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2101" y="1838324"/>
            <a:ext cx="8600482" cy="593293"/>
          </a:xfrm>
        </p:spPr>
        <p:txBody>
          <a:bodyPr>
            <a:noAutofit/>
          </a:bodyPr>
          <a:lstStyle/>
          <a:p>
            <a:r>
              <a:rPr lang="pl-PL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Analiza wniosków z poprzednich edycji</a:t>
            </a:r>
          </a:p>
        </p:txBody>
      </p:sp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E04798A8-E513-2E75-02BA-C2409B713A7E}"/>
              </a:ext>
            </a:extLst>
          </p:cNvPr>
          <p:cNvCxnSpPr>
            <a:cxnSpLocks/>
          </p:cNvCxnSpPr>
          <p:nvPr/>
        </p:nvCxnSpPr>
        <p:spPr>
          <a:xfrm>
            <a:off x="3200400" y="914400"/>
            <a:ext cx="8280400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C83152BC-BB3A-DFB4-3D66-221BB6213981}"/>
              </a:ext>
            </a:extLst>
          </p:cNvPr>
          <p:cNvCxnSpPr>
            <a:cxnSpLocks/>
          </p:cNvCxnSpPr>
          <p:nvPr/>
        </p:nvCxnSpPr>
        <p:spPr>
          <a:xfrm flipV="1">
            <a:off x="3200400" y="374649"/>
            <a:ext cx="0" cy="549275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C6108960-7F5B-9A7B-7940-07EB126853AA}"/>
              </a:ext>
            </a:extLst>
          </p:cNvPr>
          <p:cNvSpPr txBox="1">
            <a:spLocks/>
          </p:cNvSpPr>
          <p:nvPr/>
        </p:nvSpPr>
        <p:spPr>
          <a:xfrm>
            <a:off x="1562101" y="2849880"/>
            <a:ext cx="8600482" cy="5056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>
                <a:solidFill>
                  <a:schemeClr val="tx2">
                    <a:lumMod val="75000"/>
                    <a:lumOff val="25000"/>
                  </a:schemeClr>
                </a:solidFill>
              </a:rPr>
              <a:t>Ćwiczenia koordynacji służb</a:t>
            </a:r>
          </a:p>
        </p:txBody>
      </p:sp>
      <p:pic>
        <p:nvPicPr>
          <p:cNvPr id="11" name="Obraz 10" descr="Obraz zawierający na wolnym powietrzu, trawa, strażak, chmur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BE49551B-9293-0047-4D57-EE2060A073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7613" y="1488725"/>
            <a:ext cx="7394310" cy="5043012"/>
          </a:xfrm>
          <a:prstGeom prst="rect">
            <a:avLst/>
          </a:prstGeom>
        </p:spPr>
      </p:pic>
      <p:pic>
        <p:nvPicPr>
          <p:cNvPr id="14" name="Obraz 13" descr="Obraz zawierający ubrania, człowiek, pojazd, osob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A9C7A7D3-3C86-1239-F29A-48B8C002C5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7612" y="1488723"/>
            <a:ext cx="7394308" cy="5031212"/>
          </a:xfrm>
          <a:prstGeom prst="rect">
            <a:avLst/>
          </a:prstGeom>
        </p:spPr>
      </p:pic>
      <p:pic>
        <p:nvPicPr>
          <p:cNvPr id="15" name="Obraz 14" descr="Obraz zawierający na wolnym powietrzu, strażak, hełm, traw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054AF50C-6AF1-C80C-7C89-406DE4BD83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7613" y="1479198"/>
            <a:ext cx="7394308" cy="5041409"/>
          </a:xfrm>
          <a:prstGeom prst="rect">
            <a:avLst/>
          </a:prstGeom>
        </p:spPr>
      </p:pic>
      <p:pic>
        <p:nvPicPr>
          <p:cNvPr id="16" name="Obraz 15" descr="Obraz zawierający strażak, hełm, Odzież ochronna, ubrani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97544F8C-33EE-3B32-BD4A-3ECBFB6103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7611" y="1479197"/>
            <a:ext cx="7394309" cy="5041410"/>
          </a:xfrm>
          <a:prstGeom prst="rect">
            <a:avLst/>
          </a:prstGeom>
        </p:spPr>
      </p:pic>
      <p:pic>
        <p:nvPicPr>
          <p:cNvPr id="17" name="Obraz 16" descr="Obraz zawierający na wolnym powietrzu, strażak, transport, traw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23207B0E-2E65-EF1B-70C4-CEDBEAB92B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7609" y="1479195"/>
            <a:ext cx="7394309" cy="5041411"/>
          </a:xfrm>
          <a:prstGeom prst="rect">
            <a:avLst/>
          </a:prstGeom>
        </p:spPr>
      </p:pic>
      <p:pic>
        <p:nvPicPr>
          <p:cNvPr id="18" name="Obraz 17" descr="Obraz zawierający na wolnym powietrzu, pojazd, ubrania, osob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0C18CBEB-8C07-B20D-6FBB-CF2232E480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16"/>
          <a:stretch/>
        </p:blipFill>
        <p:spPr>
          <a:xfrm>
            <a:off x="2441989" y="1463674"/>
            <a:ext cx="7630921" cy="5058028"/>
          </a:xfrm>
          <a:prstGeom prst="rect">
            <a:avLst/>
          </a:prstGeom>
        </p:spPr>
      </p:pic>
      <p:pic>
        <p:nvPicPr>
          <p:cNvPr id="19" name="Obraz 18" descr="Obraz zawierający pojazd, transport, Pojazd lądowy, koło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ED632C40-E382-7E80-E849-6C141FB01C6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41987" y="1466671"/>
            <a:ext cx="7630923" cy="5068227"/>
          </a:xfrm>
          <a:prstGeom prst="rect">
            <a:avLst/>
          </a:prstGeom>
        </p:spPr>
      </p:pic>
      <p:pic>
        <p:nvPicPr>
          <p:cNvPr id="20" name="Obraz 19" descr="Obraz zawierający na wolnym powietrzu, trawa, niebo, ubrani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0AE7A5F2-3925-0AC1-501E-EBD06B901B3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336" y="1473196"/>
            <a:ext cx="7671054" cy="5105787"/>
          </a:xfrm>
          <a:prstGeom prst="rect">
            <a:avLst/>
          </a:prstGeom>
        </p:spPr>
      </p:pic>
      <p:pic>
        <p:nvPicPr>
          <p:cNvPr id="21" name="Obraz 20" descr="Obraz zawierający ubrania, trawa, osoba, na wolnym powietrzu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275A61FB-100B-2D97-099A-E2A87BB26EE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714" y="1473195"/>
            <a:ext cx="7710767" cy="5132220"/>
          </a:xfrm>
          <a:prstGeom prst="rect">
            <a:avLst/>
          </a:prstGeom>
        </p:spPr>
      </p:pic>
      <p:pic>
        <p:nvPicPr>
          <p:cNvPr id="22" name="Obraz 21" descr="Obraz zawierający trawa, na wolnym powietrzu, strażak, hełm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34297B17-37D0-F7DF-EE3E-7A21FB1251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9337" y="1454150"/>
            <a:ext cx="7671054" cy="5152610"/>
          </a:xfrm>
          <a:prstGeom prst="rect">
            <a:avLst/>
          </a:prstGeom>
        </p:spPr>
      </p:pic>
      <p:pic>
        <p:nvPicPr>
          <p:cNvPr id="23" name="Obraz 22" descr="Obraz zawierający strażak, na wolnym powietrzu, trawa, ubrani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84DEF6BA-F3B7-9751-9949-E19A2BB3B05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24" y="1463672"/>
            <a:ext cx="7686375" cy="5115985"/>
          </a:xfrm>
          <a:prstGeom prst="rect">
            <a:avLst/>
          </a:prstGeom>
        </p:spPr>
      </p:pic>
      <p:pic>
        <p:nvPicPr>
          <p:cNvPr id="24" name="Obraz 23" descr="Obraz zawierający samolot, pojazd, na wolnym powietrzu, osob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A826BAB5-359A-93FB-DFDC-69DF5F027FC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3167" y="1403353"/>
            <a:ext cx="7687223" cy="5206998"/>
          </a:xfrm>
          <a:prstGeom prst="rect">
            <a:avLst/>
          </a:prstGeom>
        </p:spPr>
      </p:pic>
      <p:pic>
        <p:nvPicPr>
          <p:cNvPr id="25" name="Obraz 24" descr="Obraz zawierający oświetlenie, światło, święta, na wolnym powietrzu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02482B8E-AE66-28F2-2FF4-6328B332FA0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8324" y="1403351"/>
            <a:ext cx="7686375" cy="5206999"/>
          </a:xfrm>
          <a:prstGeom prst="rect">
            <a:avLst/>
          </a:prstGeom>
        </p:spPr>
      </p:pic>
      <p:pic>
        <p:nvPicPr>
          <p:cNvPr id="13" name="Grafika 12">
            <a:extLst>
              <a:ext uri="{FF2B5EF4-FFF2-40B4-BE49-F238E27FC236}">
                <a16:creationId xmlns:a16="http://schemas.microsoft.com/office/drawing/2014/main" id="{B02BD270-3DB5-8D40-5732-1C7C19508B7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271000" y="6371385"/>
            <a:ext cx="2743554" cy="38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81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3398 -0.2812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93" y="-1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5" grpId="0"/>
      <p:bldP spid="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8BDE12-B6A2-E9D5-20A6-D79A541B5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Obraz zawierający transport, statek powietrzny, samolot, Podróże lotnicz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7893A50B-D0E3-788A-0634-773A6E06F65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Prostokąt: ścięte rogi po przekątnej 3">
            <a:extLst>
              <a:ext uri="{FF2B5EF4-FFF2-40B4-BE49-F238E27FC236}">
                <a16:creationId xmlns:a16="http://schemas.microsoft.com/office/drawing/2014/main" id="{C7A0267B-E5B2-861C-440B-E3E3DB4C34D5}"/>
              </a:ext>
            </a:extLst>
          </p:cNvPr>
          <p:cNvSpPr/>
          <p:nvPr/>
        </p:nvSpPr>
        <p:spPr>
          <a:xfrm flipH="1">
            <a:off x="0" y="0"/>
            <a:ext cx="12192000" cy="6858000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bg1">
              <a:lumMod val="9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BBFFFAA-584A-F676-4A9F-DED4ACECD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0" y="365125"/>
            <a:ext cx="8153400" cy="549275"/>
          </a:xfrm>
        </p:spPr>
        <p:txBody>
          <a:bodyPr>
            <a:normAutofit/>
          </a:bodyPr>
          <a:lstStyle/>
          <a:p>
            <a:r>
              <a:rPr lang="pl-PL" sz="3000" b="1" dirty="0">
                <a:solidFill>
                  <a:schemeClr val="accent1">
                    <a:lumMod val="75000"/>
                  </a:schemeClr>
                </a:solidFill>
              </a:rPr>
              <a:t>CKB – przygotowania do wydarzenia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F3DB619-D1E3-D41B-29E2-9A95ED9B8B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2100" y="1838324"/>
            <a:ext cx="10413999" cy="593293"/>
          </a:xfrm>
        </p:spPr>
        <p:txBody>
          <a:bodyPr>
            <a:noAutofit/>
          </a:bodyPr>
          <a:lstStyle/>
          <a:p>
            <a:r>
              <a:rPr lang="pl-PL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Analiza wniosków z poprzednich edycji</a:t>
            </a:r>
          </a:p>
        </p:txBody>
      </p:sp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DCBA44C8-EA7B-77E2-9439-53003D115ACB}"/>
              </a:ext>
            </a:extLst>
          </p:cNvPr>
          <p:cNvCxnSpPr>
            <a:cxnSpLocks/>
          </p:cNvCxnSpPr>
          <p:nvPr/>
        </p:nvCxnSpPr>
        <p:spPr>
          <a:xfrm>
            <a:off x="3200400" y="914400"/>
            <a:ext cx="8280400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94B57561-7E6C-77C4-AE9C-2D182C05A91B}"/>
              </a:ext>
            </a:extLst>
          </p:cNvPr>
          <p:cNvCxnSpPr>
            <a:cxnSpLocks/>
          </p:cNvCxnSpPr>
          <p:nvPr/>
        </p:nvCxnSpPr>
        <p:spPr>
          <a:xfrm flipV="1">
            <a:off x="3200400" y="374649"/>
            <a:ext cx="0" cy="549275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Grafika 12">
            <a:extLst>
              <a:ext uri="{FF2B5EF4-FFF2-40B4-BE49-F238E27FC236}">
                <a16:creationId xmlns:a16="http://schemas.microsoft.com/office/drawing/2014/main" id="{B9A66CB1-3F2F-9AF7-B6E9-E046454F51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71000" y="6371385"/>
            <a:ext cx="2743554" cy="381835"/>
          </a:xfrm>
          <a:prstGeom prst="rect">
            <a:avLst/>
          </a:prstGeom>
        </p:spPr>
      </p:pic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FF52ECA8-FC92-679A-FBC2-F01DFCB22E65}"/>
              </a:ext>
            </a:extLst>
          </p:cNvPr>
          <p:cNvSpPr txBox="1">
            <a:spLocks/>
          </p:cNvSpPr>
          <p:nvPr/>
        </p:nvSpPr>
        <p:spPr>
          <a:xfrm>
            <a:off x="1562100" y="2849880"/>
            <a:ext cx="10413999" cy="5056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>
                <a:solidFill>
                  <a:schemeClr val="tx2">
                    <a:lumMod val="75000"/>
                    <a:lumOff val="25000"/>
                  </a:schemeClr>
                </a:solidFill>
              </a:rPr>
              <a:t>Ćwiczenia koordynacji służb</a:t>
            </a:r>
          </a:p>
        </p:txBody>
      </p:sp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8FFC04D9-A711-6833-4620-1A5297DF1245}"/>
              </a:ext>
            </a:extLst>
          </p:cNvPr>
          <p:cNvSpPr txBox="1">
            <a:spLocks/>
          </p:cNvSpPr>
          <p:nvPr/>
        </p:nvSpPr>
        <p:spPr>
          <a:xfrm>
            <a:off x="1562100" y="3870960"/>
            <a:ext cx="10413999" cy="5638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Procedury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l-PL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0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7BC20-933C-0EF6-40B2-CAB9983CB1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niebo, na wolnym powietrzu, statek powietrzny, samolot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855F80FA-1E9D-9095-A4A9-EE2B7F48EBA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Prostokąt: ścięte rogi po przekątnej 3">
            <a:extLst>
              <a:ext uri="{FF2B5EF4-FFF2-40B4-BE49-F238E27FC236}">
                <a16:creationId xmlns:a16="http://schemas.microsoft.com/office/drawing/2014/main" id="{B8349F28-0AE7-4F08-4DB7-919C406CCCEC}"/>
              </a:ext>
            </a:extLst>
          </p:cNvPr>
          <p:cNvSpPr/>
          <p:nvPr/>
        </p:nvSpPr>
        <p:spPr>
          <a:xfrm flipH="1">
            <a:off x="0" y="0"/>
            <a:ext cx="12192000" cy="6858000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bg1">
              <a:lumMod val="9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571B3D1-A4FE-5525-7BCA-9AF1853CB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2299" y="165109"/>
            <a:ext cx="9029701" cy="749292"/>
          </a:xfrm>
        </p:spPr>
        <p:txBody>
          <a:bodyPr>
            <a:noAutofit/>
          </a:bodyPr>
          <a:lstStyle/>
          <a:p>
            <a:r>
              <a:rPr lang="pl-PL" sz="2400" b="1" dirty="0">
                <a:solidFill>
                  <a:schemeClr val="accent1">
                    <a:lumMod val="75000"/>
                  </a:schemeClr>
                </a:solidFill>
              </a:rPr>
              <a:t>Przygotowania przed samą imprezą oraz zarządzanie w dniu pokazów</a:t>
            </a:r>
          </a:p>
        </p:txBody>
      </p:sp>
      <p:sp>
        <p:nvSpPr>
          <p:cNvPr id="26" name="Dowolny kształt: kształt 25">
            <a:extLst>
              <a:ext uri="{FF2B5EF4-FFF2-40B4-BE49-F238E27FC236}">
                <a16:creationId xmlns:a16="http://schemas.microsoft.com/office/drawing/2014/main" id="{D83573E0-F12F-DD00-3055-9AD2840EDF8D}"/>
              </a:ext>
            </a:extLst>
          </p:cNvPr>
          <p:cNvSpPr/>
          <p:nvPr/>
        </p:nvSpPr>
        <p:spPr>
          <a:xfrm>
            <a:off x="2042832" y="1312512"/>
            <a:ext cx="8940798" cy="417690"/>
          </a:xfrm>
          <a:custGeom>
            <a:avLst/>
            <a:gdLst>
              <a:gd name="connsiteX0" fmla="*/ 0 w 8940798"/>
              <a:gd name="connsiteY0" fmla="*/ 69616 h 417690"/>
              <a:gd name="connsiteX1" fmla="*/ 69616 w 8940798"/>
              <a:gd name="connsiteY1" fmla="*/ 0 h 417690"/>
              <a:gd name="connsiteX2" fmla="*/ 8871182 w 8940798"/>
              <a:gd name="connsiteY2" fmla="*/ 0 h 417690"/>
              <a:gd name="connsiteX3" fmla="*/ 8940798 w 8940798"/>
              <a:gd name="connsiteY3" fmla="*/ 69616 h 417690"/>
              <a:gd name="connsiteX4" fmla="*/ 8940798 w 8940798"/>
              <a:gd name="connsiteY4" fmla="*/ 348074 h 417690"/>
              <a:gd name="connsiteX5" fmla="*/ 8871182 w 8940798"/>
              <a:gd name="connsiteY5" fmla="*/ 417690 h 417690"/>
              <a:gd name="connsiteX6" fmla="*/ 69616 w 8940798"/>
              <a:gd name="connsiteY6" fmla="*/ 417690 h 417690"/>
              <a:gd name="connsiteX7" fmla="*/ 0 w 8940798"/>
              <a:gd name="connsiteY7" fmla="*/ 348074 h 417690"/>
              <a:gd name="connsiteX8" fmla="*/ 0 w 8940798"/>
              <a:gd name="connsiteY8" fmla="*/ 69616 h 417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40798" h="417690">
                <a:moveTo>
                  <a:pt x="0" y="69616"/>
                </a:moveTo>
                <a:cubicBezTo>
                  <a:pt x="0" y="31168"/>
                  <a:pt x="31168" y="0"/>
                  <a:pt x="69616" y="0"/>
                </a:cubicBezTo>
                <a:lnTo>
                  <a:pt x="8871182" y="0"/>
                </a:lnTo>
                <a:cubicBezTo>
                  <a:pt x="8909630" y="0"/>
                  <a:pt x="8940798" y="31168"/>
                  <a:pt x="8940798" y="69616"/>
                </a:cubicBezTo>
                <a:lnTo>
                  <a:pt x="8940798" y="348074"/>
                </a:lnTo>
                <a:cubicBezTo>
                  <a:pt x="8940798" y="386522"/>
                  <a:pt x="8909630" y="417690"/>
                  <a:pt x="8871182" y="417690"/>
                </a:cubicBezTo>
                <a:lnTo>
                  <a:pt x="69616" y="417690"/>
                </a:lnTo>
                <a:cubicBezTo>
                  <a:pt x="31168" y="417690"/>
                  <a:pt x="0" y="386522"/>
                  <a:pt x="0" y="348074"/>
                </a:cubicBezTo>
                <a:lnTo>
                  <a:pt x="0" y="6961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160" tIns="85160" rIns="85160" bIns="85160" numCol="1" spcCol="1270" anchor="ctr" anchorCtr="0">
            <a:noAutofit/>
          </a:bodyPr>
          <a:lstStyle/>
          <a:p>
            <a:pPr marL="285750" lvl="0" indent="-285750" algn="l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pl-PL" sz="2400" kern="1200" dirty="0">
                <a:solidFill>
                  <a:schemeClr val="accent1">
                    <a:lumMod val="75000"/>
                  </a:schemeClr>
                </a:solidFill>
              </a:rPr>
              <a:t>Przygotowanie zabezpieczenia dla statków powietrznych</a:t>
            </a:r>
          </a:p>
        </p:txBody>
      </p:sp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3656284B-D714-EFD4-7887-6472E19F4CCB}"/>
              </a:ext>
            </a:extLst>
          </p:cNvPr>
          <p:cNvCxnSpPr>
            <a:cxnSpLocks/>
          </p:cNvCxnSpPr>
          <p:nvPr/>
        </p:nvCxnSpPr>
        <p:spPr>
          <a:xfrm>
            <a:off x="3200400" y="914400"/>
            <a:ext cx="8280400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4D70961B-9C67-0D8A-0E70-C45F8FD8FD6E}"/>
              </a:ext>
            </a:extLst>
          </p:cNvPr>
          <p:cNvCxnSpPr>
            <a:cxnSpLocks/>
          </p:cNvCxnSpPr>
          <p:nvPr/>
        </p:nvCxnSpPr>
        <p:spPr>
          <a:xfrm flipV="1">
            <a:off x="3200400" y="374649"/>
            <a:ext cx="0" cy="549275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Obraz 10">
            <a:extLst>
              <a:ext uri="{FF2B5EF4-FFF2-40B4-BE49-F238E27FC236}">
                <a16:creationId xmlns:a16="http://schemas.microsoft.com/office/drawing/2014/main" id="{B92E44AE-D77E-D864-71AE-60AA745A1E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3646" y="1323659"/>
            <a:ext cx="8124708" cy="5467978"/>
          </a:xfrm>
          <a:prstGeom prst="rect">
            <a:avLst/>
          </a:prstGeom>
        </p:spPr>
      </p:pic>
      <p:sp>
        <p:nvSpPr>
          <p:cNvPr id="17" name="Dowolny kształt: kształt 16">
            <a:extLst>
              <a:ext uri="{FF2B5EF4-FFF2-40B4-BE49-F238E27FC236}">
                <a16:creationId xmlns:a16="http://schemas.microsoft.com/office/drawing/2014/main" id="{F9B7E13C-C61C-F6F1-8F06-3E98165AD55E}"/>
              </a:ext>
            </a:extLst>
          </p:cNvPr>
          <p:cNvSpPr/>
          <p:nvPr/>
        </p:nvSpPr>
        <p:spPr>
          <a:xfrm>
            <a:off x="4922520" y="4257880"/>
            <a:ext cx="215190" cy="315069"/>
          </a:xfrm>
          <a:custGeom>
            <a:avLst/>
            <a:gdLst>
              <a:gd name="connsiteX0" fmla="*/ 331067 w 351948"/>
              <a:gd name="connsiteY0" fmla="*/ 264795 h 515302"/>
              <a:gd name="connsiteX1" fmla="*/ 252962 w 351948"/>
              <a:gd name="connsiteY1" fmla="*/ 333375 h 515302"/>
              <a:gd name="connsiteX2" fmla="*/ 227245 w 351948"/>
              <a:gd name="connsiteY2" fmla="*/ 240030 h 515302"/>
              <a:gd name="connsiteX3" fmla="*/ 146282 w 351948"/>
              <a:gd name="connsiteY3" fmla="*/ 0 h 515302"/>
              <a:gd name="connsiteX4" fmla="*/ 84370 w 351948"/>
              <a:gd name="connsiteY4" fmla="*/ 190500 h 515302"/>
              <a:gd name="connsiteX5" fmla="*/ 12932 w 351948"/>
              <a:gd name="connsiteY5" fmla="*/ 274320 h 515302"/>
              <a:gd name="connsiteX6" fmla="*/ 71987 w 351948"/>
              <a:gd name="connsiteY6" fmla="*/ 481013 h 515302"/>
              <a:gd name="connsiteX7" fmla="*/ 108182 w 351948"/>
              <a:gd name="connsiteY7" fmla="*/ 289560 h 515302"/>
              <a:gd name="connsiteX8" fmla="*/ 131995 w 351948"/>
              <a:gd name="connsiteY8" fmla="*/ 421005 h 515302"/>
              <a:gd name="connsiteX9" fmla="*/ 175810 w 351948"/>
              <a:gd name="connsiteY9" fmla="*/ 515303 h 515302"/>
              <a:gd name="connsiteX10" fmla="*/ 337735 w 351948"/>
              <a:gd name="connsiteY10" fmla="*/ 406718 h 515302"/>
              <a:gd name="connsiteX11" fmla="*/ 331067 w 351948"/>
              <a:gd name="connsiteY11" fmla="*/ 264795 h 515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51948" h="515302">
                <a:moveTo>
                  <a:pt x="331067" y="264795"/>
                </a:moveTo>
                <a:cubicBezTo>
                  <a:pt x="341545" y="308610"/>
                  <a:pt x="296777" y="351473"/>
                  <a:pt x="252962" y="333375"/>
                </a:cubicBezTo>
                <a:cubicBezTo>
                  <a:pt x="215815" y="320040"/>
                  <a:pt x="201527" y="277178"/>
                  <a:pt x="227245" y="240030"/>
                </a:cubicBezTo>
                <a:cubicBezTo>
                  <a:pt x="285347" y="162878"/>
                  <a:pt x="242485" y="41910"/>
                  <a:pt x="146282" y="0"/>
                </a:cubicBezTo>
                <a:cubicBezTo>
                  <a:pt x="190097" y="82868"/>
                  <a:pt x="123422" y="158115"/>
                  <a:pt x="84370" y="190500"/>
                </a:cubicBezTo>
                <a:cubicBezTo>
                  <a:pt x="46270" y="221933"/>
                  <a:pt x="20552" y="255270"/>
                  <a:pt x="12932" y="274320"/>
                </a:cubicBezTo>
                <a:cubicBezTo>
                  <a:pt x="-26120" y="368618"/>
                  <a:pt x="31982" y="459105"/>
                  <a:pt x="71987" y="481013"/>
                </a:cubicBezTo>
                <a:cubicBezTo>
                  <a:pt x="53890" y="440055"/>
                  <a:pt x="37697" y="362903"/>
                  <a:pt x="108182" y="289560"/>
                </a:cubicBezTo>
                <a:cubicBezTo>
                  <a:pt x="108182" y="289560"/>
                  <a:pt x="88180" y="367665"/>
                  <a:pt x="131995" y="421005"/>
                </a:cubicBezTo>
                <a:cubicBezTo>
                  <a:pt x="175810" y="475298"/>
                  <a:pt x="175810" y="515303"/>
                  <a:pt x="175810" y="515303"/>
                </a:cubicBezTo>
                <a:cubicBezTo>
                  <a:pt x="244390" y="515303"/>
                  <a:pt x="310112" y="474345"/>
                  <a:pt x="337735" y="406718"/>
                </a:cubicBezTo>
                <a:cubicBezTo>
                  <a:pt x="356785" y="365760"/>
                  <a:pt x="358690" y="301943"/>
                  <a:pt x="331067" y="264795"/>
                </a:cubicBezTo>
              </a:path>
            </a:pathLst>
          </a:custGeom>
          <a:solidFill>
            <a:srgbClr val="FF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l-PL" dirty="0">
              <a:highlight>
                <a:srgbClr val="FF0000"/>
              </a:highlight>
            </a:endParaRPr>
          </a:p>
        </p:txBody>
      </p:sp>
      <p:pic>
        <p:nvPicPr>
          <p:cNvPr id="20" name="Grafika 19">
            <a:extLst>
              <a:ext uri="{FF2B5EF4-FFF2-40B4-BE49-F238E27FC236}">
                <a16:creationId xmlns:a16="http://schemas.microsoft.com/office/drawing/2014/main" id="{42876296-9544-4D09-9562-C082120716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14274" y="4212677"/>
            <a:ext cx="228600" cy="228600"/>
          </a:xfrm>
          <a:prstGeom prst="rect">
            <a:avLst/>
          </a:prstGeom>
        </p:spPr>
      </p:pic>
      <p:pic>
        <p:nvPicPr>
          <p:cNvPr id="10" name="Obraz 9" descr="Obraz zawierający na wolnym powietrzu, Kubeł na śmieci, cylinder, becz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8EFA72AB-6845-32BF-6B59-EE9D1AEE23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2909" y="1417291"/>
            <a:ext cx="5160645" cy="5335929"/>
          </a:xfrm>
          <a:prstGeom prst="rect">
            <a:avLst/>
          </a:prstGeom>
        </p:spPr>
      </p:pic>
      <p:pic>
        <p:nvPicPr>
          <p:cNvPr id="8" name="Grafika 7">
            <a:extLst>
              <a:ext uri="{FF2B5EF4-FFF2-40B4-BE49-F238E27FC236}">
                <a16:creationId xmlns:a16="http://schemas.microsoft.com/office/drawing/2014/main" id="{6B5A21A2-AC83-395E-A38F-E11B933BDC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71000" y="6371385"/>
            <a:ext cx="2743554" cy="38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04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7.40741E-7 L 0.09232 -0.053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9" y="-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2"/>
      <p:bldP spid="17" grpId="0" animBg="1"/>
      <p:bldP spid="1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F90BBC-8255-3C76-C21B-80E0C4ED7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niebo, na wolnym powietrzu, statek powietrzny, samolot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2B370F55-9200-341D-6BFA-547AD6350D4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Prostokąt: ścięte rogi po przekątnej 3">
            <a:extLst>
              <a:ext uri="{FF2B5EF4-FFF2-40B4-BE49-F238E27FC236}">
                <a16:creationId xmlns:a16="http://schemas.microsoft.com/office/drawing/2014/main" id="{4A054B32-A9B7-206D-F63F-961543B4BE08}"/>
              </a:ext>
            </a:extLst>
          </p:cNvPr>
          <p:cNvSpPr/>
          <p:nvPr/>
        </p:nvSpPr>
        <p:spPr>
          <a:xfrm flipH="1">
            <a:off x="0" y="0"/>
            <a:ext cx="12192000" cy="6858000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bg1">
              <a:lumMod val="9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FF55C0F-03EB-ED7F-BA54-9E9290223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2299" y="165109"/>
            <a:ext cx="9029701" cy="749292"/>
          </a:xfrm>
        </p:spPr>
        <p:txBody>
          <a:bodyPr>
            <a:noAutofit/>
          </a:bodyPr>
          <a:lstStyle/>
          <a:p>
            <a:r>
              <a:rPr lang="pl-PL" sz="2400" b="1" dirty="0">
                <a:solidFill>
                  <a:schemeClr val="accent1">
                    <a:lumMod val="75000"/>
                  </a:schemeClr>
                </a:solidFill>
              </a:rPr>
              <a:t>Przygotowania przed samą imprezą oraz zarządzanie w dniu pokazów</a:t>
            </a:r>
          </a:p>
        </p:txBody>
      </p:sp>
      <p:sp>
        <p:nvSpPr>
          <p:cNvPr id="26" name="Dowolny kształt: kształt 25">
            <a:extLst>
              <a:ext uri="{FF2B5EF4-FFF2-40B4-BE49-F238E27FC236}">
                <a16:creationId xmlns:a16="http://schemas.microsoft.com/office/drawing/2014/main" id="{69574497-6D3F-27AD-9ECD-9FDC8F6E9622}"/>
              </a:ext>
            </a:extLst>
          </p:cNvPr>
          <p:cNvSpPr/>
          <p:nvPr/>
        </p:nvSpPr>
        <p:spPr>
          <a:xfrm>
            <a:off x="2044703" y="1403083"/>
            <a:ext cx="8940798" cy="417690"/>
          </a:xfrm>
          <a:custGeom>
            <a:avLst/>
            <a:gdLst>
              <a:gd name="connsiteX0" fmla="*/ 0 w 8940798"/>
              <a:gd name="connsiteY0" fmla="*/ 69616 h 417690"/>
              <a:gd name="connsiteX1" fmla="*/ 69616 w 8940798"/>
              <a:gd name="connsiteY1" fmla="*/ 0 h 417690"/>
              <a:gd name="connsiteX2" fmla="*/ 8871182 w 8940798"/>
              <a:gd name="connsiteY2" fmla="*/ 0 h 417690"/>
              <a:gd name="connsiteX3" fmla="*/ 8940798 w 8940798"/>
              <a:gd name="connsiteY3" fmla="*/ 69616 h 417690"/>
              <a:gd name="connsiteX4" fmla="*/ 8940798 w 8940798"/>
              <a:gd name="connsiteY4" fmla="*/ 348074 h 417690"/>
              <a:gd name="connsiteX5" fmla="*/ 8871182 w 8940798"/>
              <a:gd name="connsiteY5" fmla="*/ 417690 h 417690"/>
              <a:gd name="connsiteX6" fmla="*/ 69616 w 8940798"/>
              <a:gd name="connsiteY6" fmla="*/ 417690 h 417690"/>
              <a:gd name="connsiteX7" fmla="*/ 0 w 8940798"/>
              <a:gd name="connsiteY7" fmla="*/ 348074 h 417690"/>
              <a:gd name="connsiteX8" fmla="*/ 0 w 8940798"/>
              <a:gd name="connsiteY8" fmla="*/ 69616 h 417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40798" h="417690">
                <a:moveTo>
                  <a:pt x="0" y="69616"/>
                </a:moveTo>
                <a:cubicBezTo>
                  <a:pt x="0" y="31168"/>
                  <a:pt x="31168" y="0"/>
                  <a:pt x="69616" y="0"/>
                </a:cubicBezTo>
                <a:lnTo>
                  <a:pt x="8871182" y="0"/>
                </a:lnTo>
                <a:cubicBezTo>
                  <a:pt x="8909630" y="0"/>
                  <a:pt x="8940798" y="31168"/>
                  <a:pt x="8940798" y="69616"/>
                </a:cubicBezTo>
                <a:lnTo>
                  <a:pt x="8940798" y="348074"/>
                </a:lnTo>
                <a:cubicBezTo>
                  <a:pt x="8940798" y="386522"/>
                  <a:pt x="8909630" y="417690"/>
                  <a:pt x="8871182" y="417690"/>
                </a:cubicBezTo>
                <a:lnTo>
                  <a:pt x="69616" y="417690"/>
                </a:lnTo>
                <a:cubicBezTo>
                  <a:pt x="31168" y="417690"/>
                  <a:pt x="0" y="386522"/>
                  <a:pt x="0" y="348074"/>
                </a:cubicBezTo>
                <a:lnTo>
                  <a:pt x="0" y="6961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160" tIns="85160" rIns="85160" bIns="85160" numCol="1" spcCol="1270" anchor="ctr" anchorCtr="0">
            <a:noAutofit/>
          </a:bodyPr>
          <a:lstStyle/>
          <a:p>
            <a:pPr marL="285750" lvl="0" indent="-285750" algn="l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pl-PL" sz="2400" kern="1200" dirty="0">
                <a:solidFill>
                  <a:schemeClr val="accent1">
                    <a:lumMod val="75000"/>
                  </a:schemeClr>
                </a:solidFill>
              </a:rPr>
              <a:t>Przygotowanie zabezpieczenia dla statków powietrznych</a:t>
            </a:r>
          </a:p>
        </p:txBody>
      </p:sp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79BD4862-D51C-56CF-9BF6-481BE1545D55}"/>
              </a:ext>
            </a:extLst>
          </p:cNvPr>
          <p:cNvCxnSpPr>
            <a:cxnSpLocks/>
          </p:cNvCxnSpPr>
          <p:nvPr/>
        </p:nvCxnSpPr>
        <p:spPr>
          <a:xfrm>
            <a:off x="3200400" y="914400"/>
            <a:ext cx="8280400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DADBF0BF-D6DA-FF3B-DEDC-493513EA7AAA}"/>
              </a:ext>
            </a:extLst>
          </p:cNvPr>
          <p:cNvCxnSpPr>
            <a:cxnSpLocks/>
          </p:cNvCxnSpPr>
          <p:nvPr/>
        </p:nvCxnSpPr>
        <p:spPr>
          <a:xfrm flipV="1">
            <a:off x="3200400" y="374649"/>
            <a:ext cx="0" cy="549275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Dowolny kształt: kształt 2">
            <a:extLst>
              <a:ext uri="{FF2B5EF4-FFF2-40B4-BE49-F238E27FC236}">
                <a16:creationId xmlns:a16="http://schemas.microsoft.com/office/drawing/2014/main" id="{CF11058A-AD76-BEEE-0EDC-CDB359E841A6}"/>
              </a:ext>
            </a:extLst>
          </p:cNvPr>
          <p:cNvSpPr/>
          <p:nvPr/>
        </p:nvSpPr>
        <p:spPr>
          <a:xfrm>
            <a:off x="2044703" y="1861781"/>
            <a:ext cx="8940798" cy="417690"/>
          </a:xfrm>
          <a:custGeom>
            <a:avLst/>
            <a:gdLst>
              <a:gd name="connsiteX0" fmla="*/ 0 w 8940798"/>
              <a:gd name="connsiteY0" fmla="*/ 69616 h 417690"/>
              <a:gd name="connsiteX1" fmla="*/ 69616 w 8940798"/>
              <a:gd name="connsiteY1" fmla="*/ 0 h 417690"/>
              <a:gd name="connsiteX2" fmla="*/ 8871182 w 8940798"/>
              <a:gd name="connsiteY2" fmla="*/ 0 h 417690"/>
              <a:gd name="connsiteX3" fmla="*/ 8940798 w 8940798"/>
              <a:gd name="connsiteY3" fmla="*/ 69616 h 417690"/>
              <a:gd name="connsiteX4" fmla="*/ 8940798 w 8940798"/>
              <a:gd name="connsiteY4" fmla="*/ 348074 h 417690"/>
              <a:gd name="connsiteX5" fmla="*/ 8871182 w 8940798"/>
              <a:gd name="connsiteY5" fmla="*/ 417690 h 417690"/>
              <a:gd name="connsiteX6" fmla="*/ 69616 w 8940798"/>
              <a:gd name="connsiteY6" fmla="*/ 417690 h 417690"/>
              <a:gd name="connsiteX7" fmla="*/ 0 w 8940798"/>
              <a:gd name="connsiteY7" fmla="*/ 348074 h 417690"/>
              <a:gd name="connsiteX8" fmla="*/ 0 w 8940798"/>
              <a:gd name="connsiteY8" fmla="*/ 69616 h 417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40798" h="417690">
                <a:moveTo>
                  <a:pt x="0" y="69616"/>
                </a:moveTo>
                <a:cubicBezTo>
                  <a:pt x="0" y="31168"/>
                  <a:pt x="31168" y="0"/>
                  <a:pt x="69616" y="0"/>
                </a:cubicBezTo>
                <a:lnTo>
                  <a:pt x="8871182" y="0"/>
                </a:lnTo>
                <a:cubicBezTo>
                  <a:pt x="8909630" y="0"/>
                  <a:pt x="8940798" y="31168"/>
                  <a:pt x="8940798" y="69616"/>
                </a:cubicBezTo>
                <a:lnTo>
                  <a:pt x="8940798" y="348074"/>
                </a:lnTo>
                <a:cubicBezTo>
                  <a:pt x="8940798" y="386522"/>
                  <a:pt x="8909630" y="417690"/>
                  <a:pt x="8871182" y="417690"/>
                </a:cubicBezTo>
                <a:lnTo>
                  <a:pt x="69616" y="417690"/>
                </a:lnTo>
                <a:cubicBezTo>
                  <a:pt x="31168" y="417690"/>
                  <a:pt x="0" y="386522"/>
                  <a:pt x="0" y="348074"/>
                </a:cubicBezTo>
                <a:lnTo>
                  <a:pt x="0" y="6961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160" tIns="85160" rIns="85160" bIns="85160" numCol="1" spcCol="1270" anchor="ctr" anchorCtr="0">
            <a:noAutofit/>
          </a:bodyPr>
          <a:lstStyle/>
          <a:p>
            <a:pPr marL="285750" lvl="0" indent="-285750" algn="l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pl-PL" sz="2400" kern="1200" dirty="0">
                <a:solidFill>
                  <a:schemeClr val="accent1">
                    <a:lumMod val="75000"/>
                  </a:schemeClr>
                </a:solidFill>
              </a:rPr>
              <a:t>Listy obecności | kontaktowe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D924A37A-3D2D-5315-18FC-057A093A75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9993" y="1400605"/>
            <a:ext cx="7632015" cy="5356592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F40B37AB-2E0D-6BDA-BCC4-F46566FC77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291" y="1400605"/>
            <a:ext cx="7637418" cy="5352615"/>
          </a:xfrm>
          <a:prstGeom prst="rect">
            <a:avLst/>
          </a:prstGeom>
        </p:spPr>
      </p:pic>
      <p:pic>
        <p:nvPicPr>
          <p:cNvPr id="8" name="Grafika 7">
            <a:extLst>
              <a:ext uri="{FF2B5EF4-FFF2-40B4-BE49-F238E27FC236}">
                <a16:creationId xmlns:a16="http://schemas.microsoft.com/office/drawing/2014/main" id="{EB6A12B8-B0CC-AEFC-49AA-D4A1C7378B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71000" y="6371385"/>
            <a:ext cx="2743554" cy="38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26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85185E-6 L 0.09218 -0.1324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9" y="-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1"/>
      <p:bldP spid="3" grpId="0"/>
      <p:bldP spid="3" grpId="1"/>
    </p:bld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4073</TotalTime>
  <Words>838</Words>
  <Application>Microsoft Office PowerPoint</Application>
  <PresentationFormat>Panoramiczny</PresentationFormat>
  <Paragraphs>207</Paragraphs>
  <Slides>20</Slides>
  <Notes>20</Notes>
  <HiddenSlides>0</HiddenSlides>
  <MMClips>1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5" baseType="lpstr">
      <vt:lpstr>Aptos</vt:lpstr>
      <vt:lpstr>Aptos Display</vt:lpstr>
      <vt:lpstr>Arial</vt:lpstr>
      <vt:lpstr>Wingdings</vt:lpstr>
      <vt:lpstr>Motyw pakietu Office</vt:lpstr>
      <vt:lpstr>Funkcjonowanie Centrum Koordynacji Bezpieczeństwa podczas pokazów lotniczych</vt:lpstr>
      <vt:lpstr>Wprowadzenie</vt:lpstr>
      <vt:lpstr>Skład osobowy Centrum Koordynacji Bezpieczeństwa</vt:lpstr>
      <vt:lpstr>Infrastruktura i lokalizacja CKB na mapie wydarzenia</vt:lpstr>
      <vt:lpstr>Infrastruktura i lokalizacja CKB na mapie wydarzenia</vt:lpstr>
      <vt:lpstr>CKB – przygotowania do wydarzenia</vt:lpstr>
      <vt:lpstr>CKB – przygotowania do wydarzenia</vt:lpstr>
      <vt:lpstr>Przygotowania przed samą imprezą oraz zarządzanie w dniu pokazów</vt:lpstr>
      <vt:lpstr>Przygotowania przed samą imprezą oraz zarządzanie w dniu pokazów</vt:lpstr>
      <vt:lpstr>Przygotowania przed samą imprezą oraz zarządzanie w dniu pokazów</vt:lpstr>
      <vt:lpstr>Prezentacja programu PowerPoint</vt:lpstr>
      <vt:lpstr>Prezentacja programu PowerPoint</vt:lpstr>
      <vt:lpstr>Przygotowania przed samą imprezą oraz zarządzanie w dniu pokazów</vt:lpstr>
      <vt:lpstr>Przygotowania przed samą imprezą oraz zarządzanie w dniu pokazów</vt:lpstr>
      <vt:lpstr>Prezentacja programu PowerPoint</vt:lpstr>
      <vt:lpstr>Przygotowania przed samą imprezą oraz zarządzanie w dniu pokazów</vt:lpstr>
      <vt:lpstr>Podsumowanie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Funkcjonowanie Centrum Koordynacji Bezpieczeństwa podczas pokazów lotniczych</dc:title>
  <dc:creator>Maciej Kędziora</dc:creator>
  <cp:lastModifiedBy>ZAWADZKI Robert</cp:lastModifiedBy>
  <cp:revision>200</cp:revision>
  <dcterms:created xsi:type="dcterms:W3CDTF">2025-04-14T04:29:26Z</dcterms:created>
  <dcterms:modified xsi:type="dcterms:W3CDTF">2025-05-26T08:48:17Z</dcterms:modified>
</cp:coreProperties>
</file>