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media/image1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9081BE5-B2FB-4A7A-8754-8D2F20A0102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BD004EE-33CE-4B10-9008-F7DE11438D8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8FE2C72-9AD0-4AA6-93BC-208A6077DEA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36CA10E-3492-44B3-BA17-0968997D082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4BF4FF2-628F-44F8-8F65-E768AFBD4FA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10963DA-F1F9-4F3C-9200-F5F0EFE13E4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12B2F78-CC00-40FC-9B89-6F797B86310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E6B7C28-F649-4E36-9A4D-E805150CCE5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6126860-7E02-45D6-911C-43FE3C125E8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BE1DBC7-3A7C-4C11-B83F-74D7929EFEB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F16C5B8-F9A4-4C64-971A-4E3D0A68165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042D012-55A6-4462-AED4-460DB2776A6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2A9F138-7CB1-401F-8E69-56E0ADFD1BC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65CB344-0396-465E-B3E2-10ED3D6BA47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10E35B4-8FC6-4675-A0F8-3AEAB09FBC2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BFFF835-329C-453E-8A94-51741C9BA25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A0BDCAE-FBE2-41CF-AD05-DF4CB324FA5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699297B-9F50-485F-85F1-3A48684C964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0B749C8-E55B-4FEB-BF59-BA4B3DF2822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1E13241-139E-46F8-8BEF-D060EA22030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D7AE82E-B7EE-4D5D-AC6A-5C5547CC73B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162DC18-D869-42BA-919F-BFEAF02A063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D078806-87E8-41BC-9A19-0BF53A45B80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20A6410-3010-451C-A605-BDCAD3B5389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pl-PL" sz="6000" spc="-1" strike="noStrike">
                <a:solidFill>
                  <a:srgbClr val="000000"/>
                </a:solidFill>
                <a:latin typeface="Calibri Light"/>
              </a:rPr>
              <a:t>Kliknij, aby edytować styl</a:t>
            </a:r>
            <a:endParaRPr b="0" lang="pl-PL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pl-PL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pl-PL" sz="1200" spc="-1" strike="noStrike">
                <a:solidFill>
                  <a:srgbClr val="8b8b8b"/>
                </a:solidFill>
                <a:latin typeface="Calibri"/>
              </a:rPr>
              <a:t> </a:t>
            </a:r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pl-PL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51E3354-C4D7-4D85-889A-B9FB795DF1E7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Kliknij, aby edytować format tekstu konspektu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Drugi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Trzeci poziom konspektu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 konspektu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Kliknij, aby edytować style wzorca tekstu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pl-PL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pl-PL" sz="1200" spc="-1" strike="noStrike">
                <a:solidFill>
                  <a:srgbClr val="8b8b8b"/>
                </a:solidFill>
                <a:latin typeface="Calibri"/>
              </a:rPr>
              <a:t>&lt;data/godzina&gt;</a:t>
            </a:r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pl-PL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5FD17C6-8C08-4476-855C-418B1AB387A4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523880" y="1672920"/>
            <a:ext cx="9143640" cy="1755720"/>
          </a:xfrm>
          <a:prstGeom prst="rect">
            <a:avLst/>
          </a:prstGeom>
          <a:solidFill>
            <a:srgbClr val="ffffff">
              <a:alpha val="69000"/>
            </a:srgbClr>
          </a:solidFill>
          <a:ln w="0">
            <a:noFill/>
          </a:ln>
        </p:spPr>
        <p:txBody>
          <a:bodyPr anchor="b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1" lang="pl-PL" sz="4000" spc="-1" strike="noStrike">
                <a:solidFill>
                  <a:srgbClr val="000000"/>
                </a:solidFill>
                <a:latin typeface="Calibri Light"/>
              </a:rPr>
              <a:t>Aspekty prawne zabezpieczenia pokazów lotniczych</a:t>
            </a:r>
            <a:endParaRPr b="0" lang="pl-PL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1523880" y="3814920"/>
            <a:ext cx="9143640" cy="422280"/>
          </a:xfrm>
          <a:prstGeom prst="rect">
            <a:avLst/>
          </a:prstGeom>
          <a:solidFill>
            <a:srgbClr val="ffffff">
              <a:alpha val="80000"/>
            </a:srgbClr>
          </a:solidFill>
          <a:ln w="0">
            <a:noFill/>
          </a:ln>
        </p:spPr>
        <p:txBody>
          <a:bodyPr anchor="t">
            <a:norm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- Radca prawny Paweł Szarama -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81000" y="1684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pl-PL" sz="2600" spc="-1" strike="noStrike">
                <a:solidFill>
                  <a:srgbClr val="000000"/>
                </a:solidFill>
                <a:latin typeface="Calibri Light"/>
              </a:rPr>
              <a:t>CASE STUDY #4 – Pilot bez aktualnych badań lekarskich</a:t>
            </a:r>
            <a:endParaRPr b="0" lang="pl-PL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Symbol zastępczy zawartości 9"/>
          <p:cNvSpPr/>
          <p:nvPr/>
        </p:nvSpPr>
        <p:spPr>
          <a:xfrm>
            <a:off x="81000" y="1928880"/>
            <a:ext cx="11943360" cy="3458880"/>
          </a:xfrm>
          <a:prstGeom prst="rect">
            <a:avLst/>
          </a:prstGeom>
          <a:solidFill>
            <a:schemeClr val="bg1">
              <a:alpha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Char char="-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Podczas rutynowej kontroli ULC w czasie pokazu, stwierdzono, że jeden z pilotów wykonujących akrobacje nie miał aktualnych badań lotniczo-lekarskich. Lot został wstrzymany.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1000" y="1684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pl-PL" sz="2600" spc="-1" strike="noStrike">
                <a:solidFill>
                  <a:srgbClr val="000000"/>
                </a:solidFill>
                <a:latin typeface="Calibri Light"/>
              </a:rPr>
              <a:t>CASE STUDY #5 – Incydent dronowy podczas pokazu</a:t>
            </a:r>
            <a:endParaRPr b="0" lang="pl-PL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Symbol zastępczy zawartości 11"/>
          <p:cNvSpPr/>
          <p:nvPr/>
        </p:nvSpPr>
        <p:spPr>
          <a:xfrm>
            <a:off x="81000" y="1928880"/>
            <a:ext cx="11943360" cy="3458880"/>
          </a:xfrm>
          <a:prstGeom prst="rect">
            <a:avLst/>
          </a:prstGeom>
          <a:solidFill>
            <a:schemeClr val="bg1">
              <a:alpha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Char char="-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Podczas pokazu lotniczego, mimo obowiązującej strefy zakazu lotów dla BSP (bezzałogowych statków powietrznych), prywatna osoba uruchomiła drona i wleciała w przestrzeń pokazową. Występ został wstrzymany, a piloci musieli przerwać manewry. Na szczęście nie doszło do kolizji.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81000" y="1684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pl-PL" sz="2600" spc="-1" strike="noStrike">
                <a:solidFill>
                  <a:srgbClr val="000000"/>
                </a:solidFill>
                <a:latin typeface="Calibri Light"/>
              </a:rPr>
              <a:t>CASE STUDY #6 – Wypadek podczas pokazu - zderzenie z ziemią</a:t>
            </a:r>
            <a:endParaRPr b="0" lang="pl-PL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Symbol zastępczy zawartości 10"/>
          <p:cNvSpPr/>
          <p:nvPr/>
        </p:nvSpPr>
        <p:spPr>
          <a:xfrm>
            <a:off x="81000" y="1928880"/>
            <a:ext cx="11943360" cy="3458880"/>
          </a:xfrm>
          <a:prstGeom prst="rect">
            <a:avLst/>
          </a:prstGeom>
          <a:solidFill>
            <a:schemeClr val="bg1">
              <a:alpha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Char char="-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Podczas lokalnego pokazu lotniczego w Polsce pilot historycznego samolotu utracił kontrolę podczas manewru niskiego przelotu. Samolot uderzył w ziemię w pobliżu strefy wyznaczonej dla publiczności. Pilot zginął, a kilka osób zostało rannych przez odłamki.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1000" y="1684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pl-PL" sz="4400" spc="-1" strike="noStrike">
                <a:solidFill>
                  <a:srgbClr val="000000"/>
                </a:solidFill>
                <a:latin typeface="Calibri Light"/>
              </a:rPr>
              <a:t>To już wszystko!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Symbol zastępczy zawartości 6"/>
          <p:cNvSpPr/>
          <p:nvPr/>
        </p:nvSpPr>
        <p:spPr>
          <a:xfrm>
            <a:off x="81000" y="1928880"/>
            <a:ext cx="11943360" cy="3458880"/>
          </a:xfrm>
          <a:prstGeom prst="rect">
            <a:avLst/>
          </a:prstGeom>
          <a:solidFill>
            <a:schemeClr val="bg1">
              <a:alpha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Dziękuję za uwagę!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W razie pytań proszę o kontakt: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pszarama@aerolex.pl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81000" y="1684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pl-PL" sz="4400" spc="-1" strike="noStrike">
                <a:solidFill>
                  <a:srgbClr val="000000"/>
                </a:solidFill>
                <a:latin typeface="Calibri Light"/>
              </a:rPr>
              <a:t>Podstawy prawne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Symbol zastępczy zawartości 3"/>
          <p:cNvSpPr/>
          <p:nvPr/>
        </p:nvSpPr>
        <p:spPr>
          <a:xfrm>
            <a:off x="81000" y="1928880"/>
            <a:ext cx="11943360" cy="3458880"/>
          </a:xfrm>
          <a:prstGeom prst="rect">
            <a:avLst/>
          </a:prstGeom>
          <a:solidFill>
            <a:schemeClr val="bg1">
              <a:alpha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Char char="-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Ustawa z dnia 3 lipca 2002 roku prawo lotnicze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Char char="-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Rozporządzenie MTBiGM z dnia 16.05.2013 roku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Char char="-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Ustawa o bezpieczeństwie imprez masowych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Char char="-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Kodeks cywilny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Char char="-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Kodeks karny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81000" y="1684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pl-PL" sz="4400" spc="-1" strike="noStrike">
                <a:solidFill>
                  <a:srgbClr val="000000"/>
                </a:solidFill>
                <a:latin typeface="Calibri Light"/>
              </a:rPr>
              <a:t>Znaczenie prawidłowego zabezpieczenia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Symbol zastępczy zawartości 1"/>
          <p:cNvSpPr/>
          <p:nvPr/>
        </p:nvSpPr>
        <p:spPr>
          <a:xfrm>
            <a:off x="81000" y="1928880"/>
            <a:ext cx="11943360" cy="3458880"/>
          </a:xfrm>
          <a:prstGeom prst="rect">
            <a:avLst/>
          </a:prstGeom>
          <a:solidFill>
            <a:schemeClr val="bg1">
              <a:alpha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Char char="-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Pokaz lotniczy to operacja wysokiego ryzyka, wymagająca rygorystycznego zabezpieczenia przestrzeni powietrznej i naziemnej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Char char="-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Zapewnienie bezpieczeństwa uczestników i widzów pokazu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Char char="-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Organizator i inni zaangażowani ponoszą odpowiedzialność prawną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1000" y="1684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pl-PL" sz="4400" spc="-1" strike="noStrike">
                <a:solidFill>
                  <a:srgbClr val="000000"/>
                </a:solidFill>
                <a:latin typeface="Calibri Light"/>
              </a:rPr>
              <a:t>Rodzaje odpowiedzialności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3362760" y="2854080"/>
            <a:ext cx="5014080" cy="5112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ODPOWIEDZIALNOŚĆ KARNA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Symbol zastępczy zawartości 2"/>
          <p:cNvSpPr/>
          <p:nvPr/>
        </p:nvSpPr>
        <p:spPr>
          <a:xfrm>
            <a:off x="3362760" y="2027880"/>
            <a:ext cx="5014080" cy="51120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74000"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ODPOWIEDZIALNOŚĆ ADMINISTRACYJNA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Symbol zastępczy zawartości 2"/>
          <p:cNvSpPr/>
          <p:nvPr/>
        </p:nvSpPr>
        <p:spPr>
          <a:xfrm>
            <a:off x="3362760" y="3747960"/>
            <a:ext cx="5014080" cy="511200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ODPOWIEDZIALNOŚĆ CYWILNA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1000" y="1684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pl-PL" sz="4400" spc="-1" strike="noStrike">
                <a:solidFill>
                  <a:srgbClr val="000000"/>
                </a:solidFill>
                <a:latin typeface="Calibri Light"/>
              </a:rPr>
              <a:t>Podmioty odpowiedzialne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Symbol zastępczy zawartości 6"/>
          <p:cNvSpPr/>
          <p:nvPr/>
        </p:nvSpPr>
        <p:spPr>
          <a:xfrm>
            <a:off x="81000" y="1928880"/>
            <a:ext cx="11943360" cy="3458880"/>
          </a:xfrm>
          <a:prstGeom prst="rect">
            <a:avLst/>
          </a:prstGeom>
          <a:solidFill>
            <a:schemeClr val="bg1">
              <a:alpha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88000"/>
          </a:bodyPr>
          <a:p>
            <a:pPr marL="200880" indent="-200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Char char="-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Organizator pokazu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marL="200880" indent="-200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Char char="-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Dyrektor pokazu lotniczego 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marL="200880" indent="-200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Char char="-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Kierownik ds. bezpieczeństwa (jeśli występuje)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marL="200880" indent="-200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Char char="-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Kierownik programu i kierownik lotów 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marL="200880" indent="-200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Char char="-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Kierownik skoków 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marL="200880" indent="-200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Char char="-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Piloci wykonujący pokaz 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marL="200880" indent="-200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Char char="-"/>
            </a:pP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marL="200880" indent="-200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Char char="-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lista może być szersza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1000" y="1684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pl-PL" sz="4400" spc="-1" strike="noStrike">
                <a:solidFill>
                  <a:srgbClr val="000000"/>
                </a:solidFill>
                <a:latin typeface="Calibri Light"/>
              </a:rPr>
              <a:t>Przykładowe naruszenia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Symbol zastępczy zawartości 4"/>
          <p:cNvSpPr/>
          <p:nvPr/>
        </p:nvSpPr>
        <p:spPr>
          <a:xfrm>
            <a:off x="81000" y="1928880"/>
            <a:ext cx="11943360" cy="3458880"/>
          </a:xfrm>
          <a:prstGeom prst="rect">
            <a:avLst/>
          </a:prstGeom>
          <a:solidFill>
            <a:schemeClr val="bg1">
              <a:alpha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97000"/>
          </a:bodyPr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Char char="-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Wlatywanie dronów w przestrzeń pokazową - prywatne BSP, zakłócenie pokazu, realne ryzyko kolizji.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Char char="-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Przekroczenie zatwierdzonego programu pokazu - wykonanie nieautoryzowanego manewru lub zmiana kolejności.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Char char="-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Brak wyraźnie wyznaczonej strefy dla publiczności  - ryzyko wejścia osób postronnych w strefę operacyjną.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Char char="-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Nieprzeszkolona lub niewystarczająca liczba służb ochrony - brak zdolności do reagowania.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Char char="-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Brak zgłoszenia pokazu jako imprezy masowej mimo przekroczenia limitu uczestników - złamanie ustawy o bezpieczeństwie imprez masowych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Char char="-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Brak odpowiedniego zabezpieczenia strefy pokazu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Char char="-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Niezgodny z prawem przelot nad publicznością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1000" y="1684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pl-PL" sz="4400" spc="-1" strike="noStrike">
                <a:solidFill>
                  <a:srgbClr val="000000"/>
                </a:solidFill>
                <a:latin typeface="Calibri Light"/>
              </a:rPr>
              <a:t>CASE STUDY #1 – Lot nad publicznością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Symbol zastępczy zawartości 5"/>
          <p:cNvSpPr/>
          <p:nvPr/>
        </p:nvSpPr>
        <p:spPr>
          <a:xfrm>
            <a:off x="81000" y="1928880"/>
            <a:ext cx="11943360" cy="3458880"/>
          </a:xfrm>
          <a:prstGeom prst="rect">
            <a:avLst/>
          </a:prstGeom>
          <a:solidFill>
            <a:schemeClr val="bg1">
              <a:alpha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Char char="-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Podczas pokazu lotniczego pilot wykonał efektowny przelot na bardzo niskim pułapie, niestety wprost nad główną trybuną z widzami. Lot był zaplanowany w programie, ale bez naruszenia stref. Nikt nie został ranny, ale wiele osób opublikowało nagrania i złożyło skargę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81000" y="1684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pl-PL" sz="3600" spc="-1" strike="noStrike">
                <a:solidFill>
                  <a:srgbClr val="000000"/>
                </a:solidFill>
                <a:latin typeface="Calibri Light"/>
              </a:rPr>
              <a:t>CASE STUDY #2 – Widz w strefie operacyjnej</a:t>
            </a:r>
            <a:endParaRPr b="0" lang="pl-PL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Symbol zastępczy zawartości 7"/>
          <p:cNvSpPr/>
          <p:nvPr/>
        </p:nvSpPr>
        <p:spPr>
          <a:xfrm>
            <a:off x="81000" y="1928880"/>
            <a:ext cx="11943360" cy="3458880"/>
          </a:xfrm>
          <a:prstGeom prst="rect">
            <a:avLst/>
          </a:prstGeom>
          <a:solidFill>
            <a:schemeClr val="bg1">
              <a:alpha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Char char="-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Na teren pokazu wtargnęła osoba postronna (dziecko) – weszła przez lukę w ogrodzeniu. W tym czasie inny samolot rozpoczynał procedurę startu. Na szczęście kierownik lotów zauważył intruza i odwołał manewr. Nikt nie ucierpiał.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Char char="-"/>
            </a:pP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Char char="-"/>
            </a:pP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1000" y="1684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pl-PL" sz="2600" spc="-1" strike="noStrike">
                <a:solidFill>
                  <a:srgbClr val="000000"/>
                </a:solidFill>
                <a:latin typeface="Calibri Light"/>
              </a:rPr>
              <a:t>CASE STUDY #3 – Brak zgłoszenia pokazu jako imprezy masowej</a:t>
            </a:r>
            <a:endParaRPr b="0" lang="pl-PL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Symbol zastępczy zawartości 8"/>
          <p:cNvSpPr/>
          <p:nvPr/>
        </p:nvSpPr>
        <p:spPr>
          <a:xfrm>
            <a:off x="81000" y="1928880"/>
            <a:ext cx="11943360" cy="3458880"/>
          </a:xfrm>
          <a:prstGeom prst="rect">
            <a:avLst/>
          </a:prstGeom>
          <a:solidFill>
            <a:schemeClr val="bg1">
              <a:alpha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Char char="-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Organizator pokazu lotniczego przewidział 800 uczestników i nie zgłosił imprezy jako masowej (próg 1000 osób). Jednak w dniu wydarzenia pojawiło się ponad 2000 widzów. Policja nakazała przerwanie wydarzenia ze względu na brak odpowiednich zabezpieczeń.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4547</TotalTime>
  <Application>LibreOffice/7.5.3.2$Windows_X86_64 LibreOffice_project/9f56dff12ba03b9acd7730a5a481eea045e468f3</Application>
  <AppVersion>15.0000</AppVersion>
  <Words>153</Words>
  <Paragraphs>44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2021-04-20T13:35:20Z</dcterms:created>
  <dc:creator>Pablo Pablito</dc:creator>
  <dc:description/>
  <dc:language>pl-PL</dc:language>
  <cp:lastModifiedBy/>
  <dcterms:modified xsi:type="dcterms:W3CDTF">2025-04-24T07:24:59Z</dcterms:modified>
  <cp:revision>23</cp:revision>
  <dc:subject/>
  <dc:title>Odpowiedzialność cywilna, karna i administracyjna związana z pokazami lotniczymi w dobie pandemii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Panoramiczny</vt:lpwstr>
  </property>
  <property fmtid="{D5CDD505-2E9C-101B-9397-08002B2CF9AE}" pid="3" name="Slides">
    <vt:i4>11</vt:i4>
  </property>
</Properties>
</file>