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4"/>
  </p:notesMasterIdLst>
  <p:sldIdLst>
    <p:sldId id="313" r:id="rId2"/>
    <p:sldId id="319" r:id="rId3"/>
    <p:sldId id="343" r:id="rId4"/>
    <p:sldId id="326" r:id="rId5"/>
    <p:sldId id="348" r:id="rId6"/>
    <p:sldId id="347" r:id="rId7"/>
    <p:sldId id="338" r:id="rId8"/>
    <p:sldId id="346" r:id="rId9"/>
    <p:sldId id="344" r:id="rId10"/>
    <p:sldId id="325" r:id="rId11"/>
    <p:sldId id="333" r:id="rId12"/>
    <p:sldId id="331" r:id="rId13"/>
    <p:sldId id="341" r:id="rId14"/>
    <p:sldId id="335" r:id="rId15"/>
    <p:sldId id="332" r:id="rId16"/>
    <p:sldId id="349" r:id="rId17"/>
    <p:sldId id="350" r:id="rId18"/>
    <p:sldId id="351" r:id="rId19"/>
    <p:sldId id="352" r:id="rId20"/>
    <p:sldId id="353" r:id="rId21"/>
    <p:sldId id="354" r:id="rId22"/>
    <p:sldId id="329"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C39E92D9-BB47-41ED-AAB6-36BFB116A2CD}">
          <p14:sldIdLst>
            <p14:sldId id="313"/>
            <p14:sldId id="319"/>
            <p14:sldId id="343"/>
            <p14:sldId id="326"/>
            <p14:sldId id="348"/>
            <p14:sldId id="347"/>
            <p14:sldId id="338"/>
            <p14:sldId id="346"/>
            <p14:sldId id="344"/>
            <p14:sldId id="325"/>
            <p14:sldId id="333"/>
            <p14:sldId id="331"/>
            <p14:sldId id="341"/>
            <p14:sldId id="335"/>
            <p14:sldId id="332"/>
            <p14:sldId id="349"/>
            <p14:sldId id="350"/>
            <p14:sldId id="351"/>
            <p14:sldId id="352"/>
            <p14:sldId id="353"/>
            <p14:sldId id="354"/>
            <p14:sldId id="329"/>
          </p14:sldIdLst>
        </p14:section>
        <p14:section name="Sekcja bez tytułu" id="{80EDCBDB-0946-47B8-8E00-D6E4DD1B2C26}">
          <p14:sldIdLst/>
        </p14:section>
      </p14:sectionLst>
    </p:ext>
    <p:ext uri="{EFAFB233-063F-42B5-8137-9DF3F51BA10A}">
      <p15:sldGuideLst xmlns:p15="http://schemas.microsoft.com/office/powerpoint/2012/main">
        <p15:guide id="1" orient="horz" pos="2160" userDrawn="1">
          <p15:clr>
            <a:srgbClr val="A4A3A4"/>
          </p15:clr>
        </p15:guide>
        <p15:guide id="2" pos="4475" userDrawn="1">
          <p15:clr>
            <a:srgbClr val="A4A3A4"/>
          </p15:clr>
        </p15:guide>
        <p15:guide id="3" orient="horz" pos="12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3732"/>
    <a:srgbClr val="DC3830"/>
    <a:srgbClr val="8792B3"/>
    <a:srgbClr val="DC3631"/>
    <a:srgbClr val="263A75"/>
    <a:srgbClr val="0D163B"/>
    <a:srgbClr val="29225C"/>
    <a:srgbClr val="143273"/>
    <a:srgbClr val="648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guide orient="horz" pos="2160"/>
        <p:guide pos="4475"/>
        <p:guide orient="horz" pos="1253"/>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F8534-DCCF-934C-997C-6EB20C0FF294}" type="datetimeFigureOut">
              <a:rPr lang="pl-PL" smtClean="0"/>
              <a:t>15.04.2026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DFE2A6-7B2A-DF40-A704-C17A94DA7897}" type="slidenum">
              <a:rPr lang="pl-PL" smtClean="0"/>
              <a:t>‹#›</a:t>
            </a:fld>
            <a:endParaRPr lang="pl-PL"/>
          </a:p>
        </p:txBody>
      </p:sp>
    </p:spTree>
    <p:extLst>
      <p:ext uri="{BB962C8B-B14F-4D97-AF65-F5344CB8AC3E}">
        <p14:creationId xmlns:p14="http://schemas.microsoft.com/office/powerpoint/2010/main" val="390370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2</a:t>
            </a:fld>
            <a:endParaRPr lang="pl-PL"/>
          </a:p>
        </p:txBody>
      </p:sp>
    </p:spTree>
    <p:extLst>
      <p:ext uri="{BB962C8B-B14F-4D97-AF65-F5344CB8AC3E}">
        <p14:creationId xmlns:p14="http://schemas.microsoft.com/office/powerpoint/2010/main" val="829915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11</a:t>
            </a:fld>
            <a:endParaRPr lang="pl-PL"/>
          </a:p>
        </p:txBody>
      </p:sp>
    </p:spTree>
    <p:extLst>
      <p:ext uri="{BB962C8B-B14F-4D97-AF65-F5344CB8AC3E}">
        <p14:creationId xmlns:p14="http://schemas.microsoft.com/office/powerpoint/2010/main" val="2721414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12</a:t>
            </a:fld>
            <a:endParaRPr lang="pl-PL"/>
          </a:p>
        </p:txBody>
      </p:sp>
    </p:spTree>
    <p:extLst>
      <p:ext uri="{BB962C8B-B14F-4D97-AF65-F5344CB8AC3E}">
        <p14:creationId xmlns:p14="http://schemas.microsoft.com/office/powerpoint/2010/main" val="990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13</a:t>
            </a:fld>
            <a:endParaRPr lang="pl-PL"/>
          </a:p>
        </p:txBody>
      </p:sp>
    </p:spTree>
    <p:extLst>
      <p:ext uri="{BB962C8B-B14F-4D97-AF65-F5344CB8AC3E}">
        <p14:creationId xmlns:p14="http://schemas.microsoft.com/office/powerpoint/2010/main" val="846626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14</a:t>
            </a:fld>
            <a:endParaRPr lang="pl-PL"/>
          </a:p>
        </p:txBody>
      </p:sp>
    </p:spTree>
    <p:extLst>
      <p:ext uri="{BB962C8B-B14F-4D97-AF65-F5344CB8AC3E}">
        <p14:creationId xmlns:p14="http://schemas.microsoft.com/office/powerpoint/2010/main" val="3870363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15</a:t>
            </a:fld>
            <a:endParaRPr lang="pl-PL"/>
          </a:p>
        </p:txBody>
      </p:sp>
    </p:spTree>
    <p:extLst>
      <p:ext uri="{BB962C8B-B14F-4D97-AF65-F5344CB8AC3E}">
        <p14:creationId xmlns:p14="http://schemas.microsoft.com/office/powerpoint/2010/main" val="284953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16</a:t>
            </a:fld>
            <a:endParaRPr lang="pl-PL"/>
          </a:p>
        </p:txBody>
      </p:sp>
    </p:spTree>
    <p:extLst>
      <p:ext uri="{BB962C8B-B14F-4D97-AF65-F5344CB8AC3E}">
        <p14:creationId xmlns:p14="http://schemas.microsoft.com/office/powerpoint/2010/main" val="2762521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17</a:t>
            </a:fld>
            <a:endParaRPr lang="pl-PL"/>
          </a:p>
        </p:txBody>
      </p:sp>
    </p:spTree>
    <p:extLst>
      <p:ext uri="{BB962C8B-B14F-4D97-AF65-F5344CB8AC3E}">
        <p14:creationId xmlns:p14="http://schemas.microsoft.com/office/powerpoint/2010/main" val="2223757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18</a:t>
            </a:fld>
            <a:endParaRPr lang="pl-PL"/>
          </a:p>
        </p:txBody>
      </p:sp>
    </p:spTree>
    <p:extLst>
      <p:ext uri="{BB962C8B-B14F-4D97-AF65-F5344CB8AC3E}">
        <p14:creationId xmlns:p14="http://schemas.microsoft.com/office/powerpoint/2010/main" val="4012444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19</a:t>
            </a:fld>
            <a:endParaRPr lang="pl-PL"/>
          </a:p>
        </p:txBody>
      </p:sp>
    </p:spTree>
    <p:extLst>
      <p:ext uri="{BB962C8B-B14F-4D97-AF65-F5344CB8AC3E}">
        <p14:creationId xmlns:p14="http://schemas.microsoft.com/office/powerpoint/2010/main" val="372918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20</a:t>
            </a:fld>
            <a:endParaRPr lang="pl-PL"/>
          </a:p>
        </p:txBody>
      </p:sp>
    </p:spTree>
    <p:extLst>
      <p:ext uri="{BB962C8B-B14F-4D97-AF65-F5344CB8AC3E}">
        <p14:creationId xmlns:p14="http://schemas.microsoft.com/office/powerpoint/2010/main" val="265760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3</a:t>
            </a:fld>
            <a:endParaRPr lang="pl-PL"/>
          </a:p>
        </p:txBody>
      </p:sp>
    </p:spTree>
    <p:extLst>
      <p:ext uri="{BB962C8B-B14F-4D97-AF65-F5344CB8AC3E}">
        <p14:creationId xmlns:p14="http://schemas.microsoft.com/office/powerpoint/2010/main" val="23779870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21</a:t>
            </a:fld>
            <a:endParaRPr lang="pl-PL"/>
          </a:p>
        </p:txBody>
      </p:sp>
    </p:spTree>
    <p:extLst>
      <p:ext uri="{BB962C8B-B14F-4D97-AF65-F5344CB8AC3E}">
        <p14:creationId xmlns:p14="http://schemas.microsoft.com/office/powerpoint/2010/main" val="384029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22</a:t>
            </a:fld>
            <a:endParaRPr lang="pl-PL"/>
          </a:p>
        </p:txBody>
      </p:sp>
    </p:spTree>
    <p:extLst>
      <p:ext uri="{BB962C8B-B14F-4D97-AF65-F5344CB8AC3E}">
        <p14:creationId xmlns:p14="http://schemas.microsoft.com/office/powerpoint/2010/main" val="210325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4</a:t>
            </a:fld>
            <a:endParaRPr lang="pl-PL"/>
          </a:p>
        </p:txBody>
      </p:sp>
    </p:spTree>
    <p:extLst>
      <p:ext uri="{BB962C8B-B14F-4D97-AF65-F5344CB8AC3E}">
        <p14:creationId xmlns:p14="http://schemas.microsoft.com/office/powerpoint/2010/main" val="61315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5</a:t>
            </a:fld>
            <a:endParaRPr lang="pl-PL"/>
          </a:p>
        </p:txBody>
      </p:sp>
    </p:spTree>
    <p:extLst>
      <p:ext uri="{BB962C8B-B14F-4D97-AF65-F5344CB8AC3E}">
        <p14:creationId xmlns:p14="http://schemas.microsoft.com/office/powerpoint/2010/main" val="296805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6</a:t>
            </a:fld>
            <a:endParaRPr lang="pl-PL"/>
          </a:p>
        </p:txBody>
      </p:sp>
    </p:spTree>
    <p:extLst>
      <p:ext uri="{BB962C8B-B14F-4D97-AF65-F5344CB8AC3E}">
        <p14:creationId xmlns:p14="http://schemas.microsoft.com/office/powerpoint/2010/main" val="348010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7</a:t>
            </a:fld>
            <a:endParaRPr lang="pl-PL"/>
          </a:p>
        </p:txBody>
      </p:sp>
    </p:spTree>
    <p:extLst>
      <p:ext uri="{BB962C8B-B14F-4D97-AF65-F5344CB8AC3E}">
        <p14:creationId xmlns:p14="http://schemas.microsoft.com/office/powerpoint/2010/main" val="4080005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8</a:t>
            </a:fld>
            <a:endParaRPr lang="pl-PL"/>
          </a:p>
        </p:txBody>
      </p:sp>
    </p:spTree>
    <p:extLst>
      <p:ext uri="{BB962C8B-B14F-4D97-AF65-F5344CB8AC3E}">
        <p14:creationId xmlns:p14="http://schemas.microsoft.com/office/powerpoint/2010/main" val="4267658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9</a:t>
            </a:fld>
            <a:endParaRPr lang="pl-PL"/>
          </a:p>
        </p:txBody>
      </p:sp>
    </p:spTree>
    <p:extLst>
      <p:ext uri="{BB962C8B-B14F-4D97-AF65-F5344CB8AC3E}">
        <p14:creationId xmlns:p14="http://schemas.microsoft.com/office/powerpoint/2010/main" val="2605036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ADFE2A6-7B2A-DF40-A704-C17A94DA7897}" type="slidenum">
              <a:rPr lang="pl-PL" smtClean="0"/>
              <a:t>10</a:t>
            </a:fld>
            <a:endParaRPr lang="pl-PL"/>
          </a:p>
        </p:txBody>
      </p:sp>
    </p:spTree>
    <p:extLst>
      <p:ext uri="{BB962C8B-B14F-4D97-AF65-F5344CB8AC3E}">
        <p14:creationId xmlns:p14="http://schemas.microsoft.com/office/powerpoint/2010/main" val="155239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C505A5-FD8D-558B-70EE-F5F5D39851C1}"/>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8883A86A-5AA2-8B17-C3FC-CC5A609D53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2AEF7D24-3901-BFE4-578E-039CF00C15DB}"/>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5" name="Symbol zastępczy stopki 4">
            <a:extLst>
              <a:ext uri="{FF2B5EF4-FFF2-40B4-BE49-F238E27FC236}">
                <a16:creationId xmlns:a16="http://schemas.microsoft.com/office/drawing/2014/main" id="{23FD21C4-8CAF-6662-6D12-FAD887946F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04838C2-A5D2-C56D-AEB1-B49FE61616E4}"/>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146361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F79BC72-6165-E79A-41DF-47D832F8578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2B1DD110-060D-8D60-4081-F8C1CB51458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62AD5C6-C25C-747D-F5EA-2E47B17169E5}"/>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5" name="Symbol zastępczy stopki 4">
            <a:extLst>
              <a:ext uri="{FF2B5EF4-FFF2-40B4-BE49-F238E27FC236}">
                <a16:creationId xmlns:a16="http://schemas.microsoft.com/office/drawing/2014/main" id="{D8CF0803-618D-66A5-9A9C-A00F0C9ACC3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CA27344-5325-4C88-7AD6-5ACF8907DF46}"/>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300257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6E16BE1C-7134-67D4-7416-287173E5D2C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C2113A3F-BE0C-FD34-5F27-B50B1774BEC7}"/>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A29B869-A32C-6509-7CD2-BE4FB4527B3D}"/>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5" name="Symbol zastępczy stopki 4">
            <a:extLst>
              <a:ext uri="{FF2B5EF4-FFF2-40B4-BE49-F238E27FC236}">
                <a16:creationId xmlns:a16="http://schemas.microsoft.com/office/drawing/2014/main" id="{41EE5C1E-16D4-B2D7-63F1-A840960CF10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E6CB0E4-343D-7064-935C-5BCFA42958A8}"/>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5112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9FC767-B66A-8AF1-A48D-84910B4FECE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10BA5E-583A-6287-BD81-2493E3B6609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1FF3AB4-CCD3-3974-21DC-96C7DBB172FF}"/>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5" name="Symbol zastępczy stopki 4">
            <a:extLst>
              <a:ext uri="{FF2B5EF4-FFF2-40B4-BE49-F238E27FC236}">
                <a16:creationId xmlns:a16="http://schemas.microsoft.com/office/drawing/2014/main" id="{B0484739-EEC4-E017-926B-357344812BF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43B7BC3-0A7B-E1A5-DB99-E2F60BB4CEA7}"/>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218712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F67E19-EB2E-7887-DAD4-521923A69A6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A42CC49E-4700-6620-64BF-491854E2FC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7E25D7F-CBCE-E90B-D80A-D7B9C8163CD8}"/>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5" name="Symbol zastępczy stopki 4">
            <a:extLst>
              <a:ext uri="{FF2B5EF4-FFF2-40B4-BE49-F238E27FC236}">
                <a16:creationId xmlns:a16="http://schemas.microsoft.com/office/drawing/2014/main" id="{FFBD7C76-47AF-27D8-0BFC-17ECC94D6F4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76C6E5A-2ED7-B9A6-CFB7-99A51CDD87DD}"/>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2567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130C8B-1596-6A52-6D6B-A7A6F51C5B1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52302BC-6D5C-96E2-2F23-9022DE4AE609}"/>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DA5FE11F-CAD9-DB0D-7312-59F58C58E14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C794003-BC4C-6BEA-E815-1A4BB55B180A}"/>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6" name="Symbol zastępczy stopki 5">
            <a:extLst>
              <a:ext uri="{FF2B5EF4-FFF2-40B4-BE49-F238E27FC236}">
                <a16:creationId xmlns:a16="http://schemas.microsoft.com/office/drawing/2014/main" id="{C7C53EF0-5EA5-30A7-27B6-999F1CE97CA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334DEF-5BC1-5D05-79C3-E167177C8F9E}"/>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17197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4F4A7E-184B-B83D-DA2D-FD89C1DAD9C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72059A85-6CE4-9807-EB38-0AB107925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814FFFFD-89B1-0802-8405-1AE86140EBB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A24082-9104-9611-1B0B-F39640F692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3F130709-C458-85AE-ED14-D10EAA6523F9}"/>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975ACA4-21C3-C746-7F5A-35296E272C8F}"/>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8" name="Symbol zastępczy stopki 7">
            <a:extLst>
              <a:ext uri="{FF2B5EF4-FFF2-40B4-BE49-F238E27FC236}">
                <a16:creationId xmlns:a16="http://schemas.microsoft.com/office/drawing/2014/main" id="{EA7430D5-5AE5-C729-4DCD-AFE50C217F8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45A2D988-5324-1ED7-5A81-67C951DDF8D5}"/>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393808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8BFBBC-9EF5-681C-E8C1-E4D5D432E956}"/>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1FF93B88-8280-EDEF-AE13-3472FDB8569F}"/>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4" name="Symbol zastępczy stopki 3">
            <a:extLst>
              <a:ext uri="{FF2B5EF4-FFF2-40B4-BE49-F238E27FC236}">
                <a16:creationId xmlns:a16="http://schemas.microsoft.com/office/drawing/2014/main" id="{03786ED9-C37A-57F6-AFE5-00F3A886C2DF}"/>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E715DA0-A54E-FFBA-DAB0-8106D081ACBD}"/>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12625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352C911-DFEC-9EC9-E47D-155515020189}"/>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3" name="Symbol zastępczy stopki 2">
            <a:extLst>
              <a:ext uri="{FF2B5EF4-FFF2-40B4-BE49-F238E27FC236}">
                <a16:creationId xmlns:a16="http://schemas.microsoft.com/office/drawing/2014/main" id="{A5E5C807-3DE0-F8AC-8703-A3082011262A}"/>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731FA2EB-FF86-FE74-48DA-A9AAE66B2B09}"/>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399838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C725A4D-B32C-8FA0-6AE1-2721AA1A0B6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1D8CF38-FC60-3274-AB7D-98C062433A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05047A1C-36BD-1634-1EF6-DCDE8D3F6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B04A55AD-27B9-889B-600C-FFB1DD51BD26}"/>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6" name="Symbol zastępczy stopki 5">
            <a:extLst>
              <a:ext uri="{FF2B5EF4-FFF2-40B4-BE49-F238E27FC236}">
                <a16:creationId xmlns:a16="http://schemas.microsoft.com/office/drawing/2014/main" id="{4D68FA8C-9AB3-43A2-F2B8-4B1E33A5713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0EF4E6B-84E6-FD5F-F519-1F14A52EA2A7}"/>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296308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C70E58-6C28-440E-782D-15D7464D1A2D}"/>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564D670-8696-90B4-5C86-C56DD8E87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C1A3929-DAC9-DFCF-13E8-843B8B1246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DB93082-3A53-ECCA-E6BF-24276A917833}"/>
              </a:ext>
            </a:extLst>
          </p:cNvPr>
          <p:cNvSpPr>
            <a:spLocks noGrp="1"/>
          </p:cNvSpPr>
          <p:nvPr>
            <p:ph type="dt" sz="half" idx="10"/>
          </p:nvPr>
        </p:nvSpPr>
        <p:spPr/>
        <p:txBody>
          <a:bodyPr/>
          <a:lstStyle/>
          <a:p>
            <a:fld id="{4308624B-4362-A848-A798-85C20DA813BB}" type="datetimeFigureOut">
              <a:rPr lang="pl-PL" smtClean="0"/>
              <a:t>15.04.2026</a:t>
            </a:fld>
            <a:endParaRPr lang="pl-PL"/>
          </a:p>
        </p:txBody>
      </p:sp>
      <p:sp>
        <p:nvSpPr>
          <p:cNvPr id="6" name="Symbol zastępczy stopki 5">
            <a:extLst>
              <a:ext uri="{FF2B5EF4-FFF2-40B4-BE49-F238E27FC236}">
                <a16:creationId xmlns:a16="http://schemas.microsoft.com/office/drawing/2014/main" id="{14D1BEED-7313-5E92-9E85-E04191FE794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2B8E1F0A-3756-D88E-2F4D-21834AFE4EB4}"/>
              </a:ext>
            </a:extLst>
          </p:cNvPr>
          <p:cNvSpPr>
            <a:spLocks noGrp="1"/>
          </p:cNvSpPr>
          <p:nvPr>
            <p:ph type="sldNum" sz="quarter" idx="12"/>
          </p:nvPr>
        </p:nvSpPr>
        <p:spPr/>
        <p:txBody>
          <a:bodyPr/>
          <a:lstStyle/>
          <a:p>
            <a:fld id="{9401E4DB-81B8-2E41-909A-C74114F3527E}" type="slidenum">
              <a:rPr lang="pl-PL" smtClean="0"/>
              <a:t>‹#›</a:t>
            </a:fld>
            <a:endParaRPr lang="pl-PL"/>
          </a:p>
        </p:txBody>
      </p:sp>
    </p:spTree>
    <p:extLst>
      <p:ext uri="{BB962C8B-B14F-4D97-AF65-F5344CB8AC3E}">
        <p14:creationId xmlns:p14="http://schemas.microsoft.com/office/powerpoint/2010/main" val="293001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CC6D195-0C87-B291-4F7E-23F4886AA8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2EAD5551-983D-5E38-DA30-DB4B943C5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E182DA2-943D-6C5C-CCE7-99242A23BC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08624B-4362-A848-A798-85C20DA813BB}" type="datetimeFigureOut">
              <a:rPr lang="pl-PL" smtClean="0"/>
              <a:t>15.04.2026</a:t>
            </a:fld>
            <a:endParaRPr lang="pl-PL"/>
          </a:p>
        </p:txBody>
      </p:sp>
      <p:sp>
        <p:nvSpPr>
          <p:cNvPr id="5" name="Symbol zastępczy stopki 4">
            <a:extLst>
              <a:ext uri="{FF2B5EF4-FFF2-40B4-BE49-F238E27FC236}">
                <a16:creationId xmlns:a16="http://schemas.microsoft.com/office/drawing/2014/main" id="{BF3AC6F8-2C29-6015-8B8E-DF21F9CCD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B77A51E2-F8CB-DE91-45C0-192EC76D7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1E4DB-81B8-2E41-909A-C74114F3527E}" type="slidenum">
              <a:rPr lang="pl-PL" smtClean="0"/>
              <a:t>‹#›</a:t>
            </a:fld>
            <a:endParaRPr lang="pl-PL"/>
          </a:p>
        </p:txBody>
      </p:sp>
    </p:spTree>
    <p:extLst>
      <p:ext uri="{BB962C8B-B14F-4D97-AF65-F5344CB8AC3E}">
        <p14:creationId xmlns:p14="http://schemas.microsoft.com/office/powerpoint/2010/main" val="30549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mailto:rzawadzki@ulc.gov.pl" TargetMode="External"/><Relationship Id="rId5" Type="http://schemas.openxmlformats.org/officeDocument/2006/relationships/hyperlink" Target="mailto:mwolska@ulc.gov.pl" TargetMode="External"/><Relationship Id="rId4" Type="http://schemas.openxmlformats.org/officeDocument/2006/relationships/hyperlink" Target="mailto:pkaczmarczyk@ulc.gov.p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0EDECEC4-90EF-27D1-2BAB-E276825456BC}"/>
              </a:ext>
            </a:extLst>
          </p:cNvPr>
          <p:cNvSpPr txBox="1"/>
          <p:nvPr/>
        </p:nvSpPr>
        <p:spPr>
          <a:xfrm>
            <a:off x="948171" y="679352"/>
            <a:ext cx="4534741" cy="2862322"/>
          </a:xfrm>
          <a:prstGeom prst="rect">
            <a:avLst/>
          </a:prstGeom>
          <a:noFill/>
        </p:spPr>
        <p:txBody>
          <a:bodyPr wrap="square" rtlCol="0">
            <a:spAutoFit/>
          </a:bodyPr>
          <a:lstStyle/>
          <a:p>
            <a:pPr algn="ctr"/>
            <a:r>
              <a:rPr lang="pl-PL" sz="4000" b="1" dirty="0">
                <a:solidFill>
                  <a:schemeClr val="bg1"/>
                </a:solidFill>
                <a:latin typeface="Avenir Black" panose="02000503020000020003" pitchFamily="2" charset="0"/>
              </a:rPr>
              <a:t> </a:t>
            </a:r>
            <a:r>
              <a:rPr lang="pl-PL" sz="6000" b="1" dirty="0">
                <a:solidFill>
                  <a:schemeClr val="bg1"/>
                </a:solidFill>
                <a:latin typeface="Avenir Black" panose="02000503020000020003" pitchFamily="2" charset="0"/>
              </a:rPr>
              <a:t>Q&amp;A</a:t>
            </a:r>
          </a:p>
          <a:p>
            <a:pPr algn="ctr"/>
            <a:endParaRPr lang="pl-PL" sz="6000" b="1" dirty="0">
              <a:solidFill>
                <a:schemeClr val="bg1"/>
              </a:solidFill>
              <a:latin typeface="Avenir Black" panose="02000503020000020003" pitchFamily="2" charset="0"/>
            </a:endParaRPr>
          </a:p>
          <a:p>
            <a:pPr algn="ctr"/>
            <a:r>
              <a:rPr lang="pl-PL" sz="6000" b="1" dirty="0">
                <a:solidFill>
                  <a:schemeClr val="bg1"/>
                </a:solidFill>
                <a:latin typeface="Avenir Black" panose="02000503020000020003" pitchFamily="2" charset="0"/>
              </a:rPr>
              <a:t>CASE STUDY</a:t>
            </a:r>
          </a:p>
        </p:txBody>
      </p:sp>
      <p:pic>
        <p:nvPicPr>
          <p:cNvPr id="8" name="Obraz 7" descr="Obraz zawierający strzałka&#10;&#10;Opis wygenerowany automatycznie">
            <a:extLst>
              <a:ext uri="{FF2B5EF4-FFF2-40B4-BE49-F238E27FC236}">
                <a16:creationId xmlns:a16="http://schemas.microsoft.com/office/drawing/2014/main" id="{3FDB8FD8-04AD-1DDC-6FB9-AD32769D14A4}"/>
              </a:ext>
            </a:extLst>
          </p:cNvPr>
          <p:cNvPicPr>
            <a:picLocks noChangeAspect="1"/>
          </p:cNvPicPr>
          <p:nvPr/>
        </p:nvPicPr>
        <p:blipFill>
          <a:blip r:embed="rId3"/>
          <a:stretch>
            <a:fillRect/>
          </a:stretch>
        </p:blipFill>
        <p:spPr>
          <a:xfrm rot="5400000">
            <a:off x="2374887" y="209107"/>
            <a:ext cx="1938977" cy="3228245"/>
          </a:xfrm>
          <a:prstGeom prst="rect">
            <a:avLst/>
          </a:prstGeom>
        </p:spPr>
      </p:pic>
    </p:spTree>
    <p:extLst>
      <p:ext uri="{BB962C8B-B14F-4D97-AF65-F5344CB8AC3E}">
        <p14:creationId xmlns:p14="http://schemas.microsoft.com/office/powerpoint/2010/main" val="419140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10</a:t>
            </a:r>
          </a:p>
        </p:txBody>
      </p:sp>
      <p:sp>
        <p:nvSpPr>
          <p:cNvPr id="7" name="pole tekstowe 6">
            <a:extLst>
              <a:ext uri="{FF2B5EF4-FFF2-40B4-BE49-F238E27FC236}">
                <a16:creationId xmlns:a16="http://schemas.microsoft.com/office/drawing/2014/main" id="{F8C393FB-D1CB-B8D5-BEFC-C4079790BB11}"/>
              </a:ext>
            </a:extLst>
          </p:cNvPr>
          <p:cNvSpPr txBox="1"/>
          <p:nvPr/>
        </p:nvSpPr>
        <p:spPr>
          <a:xfrm>
            <a:off x="2754247" y="125476"/>
            <a:ext cx="9269260" cy="671851"/>
          </a:xfrm>
          <a:prstGeom prst="rect">
            <a:avLst/>
          </a:prstGeom>
          <a:noFill/>
          <a:effectLst/>
        </p:spPr>
        <p:txBody>
          <a:bodyPr wrap="square" rtlCol="0">
            <a:spAutoFit/>
          </a:bodyPr>
          <a:lstStyle/>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3" name="Prostokąt 2">
            <a:extLst>
              <a:ext uri="{FF2B5EF4-FFF2-40B4-BE49-F238E27FC236}">
                <a16:creationId xmlns:a16="http://schemas.microsoft.com/office/drawing/2014/main" id="{B5F4D30B-19A2-47C4-B3B0-DFE0A0ACD704}"/>
              </a:ext>
            </a:extLst>
          </p:cNvPr>
          <p:cNvSpPr/>
          <p:nvPr/>
        </p:nvSpPr>
        <p:spPr>
          <a:xfrm>
            <a:off x="3104646" y="1171629"/>
            <a:ext cx="8663211" cy="4401205"/>
          </a:xfrm>
          <a:prstGeom prst="rect">
            <a:avLst/>
          </a:prstGeom>
        </p:spPr>
        <p:txBody>
          <a:bodyPr wrap="square">
            <a:spAutoFit/>
          </a:bodyPr>
          <a:lstStyle/>
          <a:p>
            <a:pPr algn="just"/>
            <a:r>
              <a:rPr lang="pl-PL" sz="2000" b="1" dirty="0">
                <a:solidFill>
                  <a:schemeClr val="bg1"/>
                </a:solidFill>
              </a:rPr>
              <a:t>§ 20. 1. </a:t>
            </a:r>
            <a:r>
              <a:rPr lang="pl-PL" sz="2000" dirty="0">
                <a:solidFill>
                  <a:schemeClr val="bg1"/>
                </a:solidFill>
              </a:rPr>
              <a:t>Kierownik programu pokazu lotniczego nadzoruje przestrzeganie przez załogi statków powietrznych biorące udział w pokazie lotniczym warunków, </a:t>
            </a:r>
            <a:br>
              <a:rPr lang="pl-PL" sz="2000" dirty="0">
                <a:solidFill>
                  <a:schemeClr val="bg1"/>
                </a:solidFill>
              </a:rPr>
            </a:br>
            <a:r>
              <a:rPr lang="pl-PL" sz="2000" dirty="0">
                <a:solidFill>
                  <a:schemeClr val="bg1"/>
                </a:solidFill>
              </a:rPr>
              <a:t>o których mowa w § 7 ust. 2 pkt 4. </a:t>
            </a:r>
          </a:p>
          <a:p>
            <a:pPr algn="just"/>
            <a:r>
              <a:rPr lang="pl-PL" sz="2000" dirty="0">
                <a:solidFill>
                  <a:schemeClr val="bg1"/>
                </a:solidFill>
              </a:rPr>
              <a:t>2. Kierownik programu pokazu lotniczego, w przypadku stwierdzenia naruszenia przez załogę statku powietrznego wykonującą lot w trakcie pokazu lotniczego warunków, o których mowa w § 7 ust. 2 pkt 4, przerywa dalsze wykonywanie lotu przez tę załogę. </a:t>
            </a:r>
          </a:p>
          <a:p>
            <a:pPr algn="just"/>
            <a:endParaRPr lang="pl-PL" sz="2000" dirty="0">
              <a:solidFill>
                <a:schemeClr val="bg1"/>
              </a:solidFill>
            </a:endParaRPr>
          </a:p>
          <a:p>
            <a:pPr algn="just"/>
            <a:r>
              <a:rPr lang="pl-PL" sz="2000" b="1" dirty="0">
                <a:solidFill>
                  <a:schemeClr val="bg1"/>
                </a:solidFill>
              </a:rPr>
              <a:t>§ 7 ust. 2 pkt 4. </a:t>
            </a:r>
            <a:r>
              <a:rPr lang="pl-PL" sz="2000" dirty="0">
                <a:solidFill>
                  <a:schemeClr val="bg1"/>
                </a:solidFill>
              </a:rPr>
              <a:t>warunki wykonywania lotów w czasie trwania pokazu lotniczego, w szczególności ograniczenia dotyczące wysokości i prędkości lotu, dozwolonych manewrów, eksploatacji statków oraz inne ograniczenia mające na celu zapewnienie bezpieczeństwa wykonywania lotów podczas pokazu lotniczego, </a:t>
            </a:r>
            <a:br>
              <a:rPr lang="pl-PL" sz="2000" dirty="0">
                <a:solidFill>
                  <a:schemeClr val="bg1"/>
                </a:solidFill>
              </a:rPr>
            </a:br>
            <a:r>
              <a:rPr lang="pl-PL" sz="2000" dirty="0">
                <a:solidFill>
                  <a:schemeClr val="bg1"/>
                </a:solidFill>
              </a:rPr>
              <a:t>z uwzględnieniem uprawnień lotniczych członków załóg statków powietrznych uczestniczących w pokazie lotniczym; </a:t>
            </a:r>
          </a:p>
        </p:txBody>
      </p:sp>
      <p:sp>
        <p:nvSpPr>
          <p:cNvPr id="10" name="pole tekstowe 9">
            <a:extLst>
              <a:ext uri="{FF2B5EF4-FFF2-40B4-BE49-F238E27FC236}">
                <a16:creationId xmlns:a16="http://schemas.microsoft.com/office/drawing/2014/main" id="{97457231-F750-4187-A66E-1DCA7FBFE1FE}"/>
              </a:ext>
            </a:extLst>
          </p:cNvPr>
          <p:cNvSpPr txBox="1"/>
          <p:nvPr/>
        </p:nvSpPr>
        <p:spPr>
          <a:xfrm>
            <a:off x="3048000" y="-15927"/>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
        <p:nvSpPr>
          <p:cNvPr id="11" name="pole tekstowe 10">
            <a:extLst>
              <a:ext uri="{FF2B5EF4-FFF2-40B4-BE49-F238E27FC236}">
                <a16:creationId xmlns:a16="http://schemas.microsoft.com/office/drawing/2014/main" id="{105B2F5A-F696-4AE8-A877-AF3F2CB6538F}"/>
              </a:ext>
            </a:extLst>
          </p:cNvPr>
          <p:cNvSpPr txBox="1"/>
          <p:nvPr/>
        </p:nvSpPr>
        <p:spPr>
          <a:xfrm>
            <a:off x="3047999" y="-6981"/>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413081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11</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0" name="pole tekstowe 11">
            <a:extLst>
              <a:ext uri="{FF2B5EF4-FFF2-40B4-BE49-F238E27FC236}">
                <a16:creationId xmlns:a16="http://schemas.microsoft.com/office/drawing/2014/main" id="{856D3F5A-4267-4E9A-B5E7-B6154F009C42}"/>
              </a:ext>
            </a:extLst>
          </p:cNvPr>
          <p:cNvSpPr txBox="1">
            <a:spLocks noChangeArrowheads="1"/>
          </p:cNvSpPr>
          <p:nvPr/>
        </p:nvSpPr>
        <p:spPr bwMode="auto">
          <a:xfrm>
            <a:off x="3786254" y="1816953"/>
            <a:ext cx="7924957"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ct val="0"/>
              </a:spcBef>
              <a:buNone/>
              <a:defRPr/>
            </a:pPr>
            <a:r>
              <a:rPr lang="pl-PL" sz="3600" b="1" dirty="0">
                <a:solidFill>
                  <a:schemeClr val="bg1"/>
                </a:solidFill>
              </a:rPr>
              <a:t>Ile godzin nalotu pilot powinien posiadać w charakterze dowódcy statku powietrznego, na którym wykonuje lot podczas pokazu lotniczego?</a:t>
            </a:r>
            <a:endParaRPr lang="pl-PL" sz="3600" dirty="0">
              <a:solidFill>
                <a:schemeClr val="bg1"/>
              </a:solidFill>
            </a:endParaRPr>
          </a:p>
          <a:p>
            <a:pPr marL="0" indent="0">
              <a:spcBef>
                <a:spcPct val="0"/>
              </a:spcBef>
              <a:buFont typeface="Arial" panose="020B0604020202020204" pitchFamily="34" charset="0"/>
              <a:buNone/>
              <a:defRPr/>
            </a:pPr>
            <a:endParaRPr lang="pl-PL" altLang="pl-PL" sz="3600" i="1" dirty="0">
              <a:solidFill>
                <a:schemeClr val="bg1"/>
              </a:solidFill>
            </a:endParaRPr>
          </a:p>
          <a:p>
            <a:pPr>
              <a:spcBef>
                <a:spcPct val="0"/>
              </a:spcBef>
              <a:buFontTx/>
              <a:buChar char="-"/>
              <a:defRPr/>
            </a:pPr>
            <a:endParaRPr lang="pl-PL" altLang="pl-PL" i="1" dirty="0">
              <a:solidFill>
                <a:schemeClr val="bg1"/>
              </a:solidFill>
            </a:endParaRPr>
          </a:p>
        </p:txBody>
      </p:sp>
      <p:sp>
        <p:nvSpPr>
          <p:cNvPr id="11" name="pole tekstowe 10">
            <a:extLst>
              <a:ext uri="{FF2B5EF4-FFF2-40B4-BE49-F238E27FC236}">
                <a16:creationId xmlns:a16="http://schemas.microsoft.com/office/drawing/2014/main" id="{830B9C8D-D054-4836-8C1C-E9D565980F54}"/>
              </a:ext>
            </a:extLst>
          </p:cNvPr>
          <p:cNvSpPr txBox="1"/>
          <p:nvPr/>
        </p:nvSpPr>
        <p:spPr>
          <a:xfrm>
            <a:off x="3912124" y="-61873"/>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pic>
        <p:nvPicPr>
          <p:cNvPr id="4" name="Grafika 3" descr="Zegar">
            <a:extLst>
              <a:ext uri="{FF2B5EF4-FFF2-40B4-BE49-F238E27FC236}">
                <a16:creationId xmlns:a16="http://schemas.microsoft.com/office/drawing/2014/main" id="{A7D4A2FF-9B5B-483E-8DD5-8E7F5BF551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9485" y="4396272"/>
            <a:ext cx="1426675" cy="1426675"/>
          </a:xfrm>
          <a:prstGeom prst="rect">
            <a:avLst/>
          </a:prstGeom>
        </p:spPr>
      </p:pic>
    </p:spTree>
    <p:extLst>
      <p:ext uri="{BB962C8B-B14F-4D97-AF65-F5344CB8AC3E}">
        <p14:creationId xmlns:p14="http://schemas.microsoft.com/office/powerpoint/2010/main" val="29351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12</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797462" y="394974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1" name="pole tekstowe 11">
            <a:extLst>
              <a:ext uri="{FF2B5EF4-FFF2-40B4-BE49-F238E27FC236}">
                <a16:creationId xmlns:a16="http://schemas.microsoft.com/office/drawing/2014/main" id="{29F3F08A-B1F1-4EF5-AA74-2A628A8704F4}"/>
              </a:ext>
            </a:extLst>
          </p:cNvPr>
          <p:cNvSpPr txBox="1">
            <a:spLocks noChangeArrowheads="1"/>
          </p:cNvSpPr>
          <p:nvPr/>
        </p:nvSpPr>
        <p:spPr bwMode="auto">
          <a:xfrm>
            <a:off x="4383079" y="674400"/>
            <a:ext cx="57610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endParaRPr lang="pl-PL" altLang="pl-PL" sz="3200" i="1" dirty="0">
              <a:solidFill>
                <a:schemeClr val="bg1"/>
              </a:solidFill>
            </a:endParaRPr>
          </a:p>
          <a:p>
            <a:pPr marL="457200" indent="-457200">
              <a:buFontTx/>
              <a:buChar char="-"/>
              <a:defRPr/>
            </a:pPr>
            <a:endParaRPr lang="pl-PL" altLang="pl-PL" sz="3200" i="1" dirty="0">
              <a:solidFill>
                <a:schemeClr val="bg1"/>
              </a:solidFill>
            </a:endParaRPr>
          </a:p>
        </p:txBody>
      </p:sp>
      <p:sp>
        <p:nvSpPr>
          <p:cNvPr id="4" name="Prostokąt 3">
            <a:extLst>
              <a:ext uri="{FF2B5EF4-FFF2-40B4-BE49-F238E27FC236}">
                <a16:creationId xmlns:a16="http://schemas.microsoft.com/office/drawing/2014/main" id="{400AC748-2291-429C-B3A6-FAFA5B37A953}"/>
              </a:ext>
            </a:extLst>
          </p:cNvPr>
          <p:cNvSpPr/>
          <p:nvPr/>
        </p:nvSpPr>
        <p:spPr>
          <a:xfrm>
            <a:off x="3389102" y="1251076"/>
            <a:ext cx="8283020" cy="4708981"/>
          </a:xfrm>
          <a:prstGeom prst="rect">
            <a:avLst/>
          </a:prstGeom>
        </p:spPr>
        <p:txBody>
          <a:bodyPr wrap="square">
            <a:spAutoFit/>
          </a:bodyPr>
          <a:lstStyle/>
          <a:p>
            <a:pPr algn="just"/>
            <a:r>
              <a:rPr lang="pl-PL" sz="2000" b="1" dirty="0">
                <a:solidFill>
                  <a:schemeClr val="bg1"/>
                </a:solidFill>
              </a:rPr>
              <a:t>§ 30. 1. </a:t>
            </a:r>
            <a:r>
              <a:rPr lang="pl-PL" sz="2000" dirty="0">
                <a:solidFill>
                  <a:schemeClr val="bg1"/>
                </a:solidFill>
              </a:rPr>
              <a:t>Loty lub skoki spadochronowe podczas pokazu lotniczego mogą wykonywać wyłącznie: </a:t>
            </a:r>
          </a:p>
          <a:p>
            <a:pPr algn="just"/>
            <a:r>
              <a:rPr lang="pl-PL" sz="2000" dirty="0">
                <a:solidFill>
                  <a:schemeClr val="bg1"/>
                </a:solidFill>
              </a:rPr>
              <a:t>1) piloci samolotów, śmigłowców, wiatrakowców, ultralekkich statków powietrznych, motoszybowców i szybowców posiadający nalot co najmniej 100 godzin w charakterze dowódcy, w tym nalot co najmniej </a:t>
            </a:r>
            <a:r>
              <a:rPr lang="pl-PL" sz="2000" b="1" dirty="0">
                <a:solidFill>
                  <a:schemeClr val="bg1"/>
                </a:solidFill>
              </a:rPr>
              <a:t>10 godzin </a:t>
            </a:r>
            <a:br>
              <a:rPr lang="pl-PL" sz="2000" b="1" dirty="0">
                <a:solidFill>
                  <a:schemeClr val="bg1"/>
                </a:solidFill>
              </a:rPr>
            </a:br>
            <a:r>
              <a:rPr lang="pl-PL" sz="2000" dirty="0">
                <a:solidFill>
                  <a:schemeClr val="bg1"/>
                </a:solidFill>
              </a:rPr>
              <a:t>w charakterze dowódcy statku powietrznego, na którym wykonują lot podczas pokazu lotniczego, </a:t>
            </a:r>
          </a:p>
          <a:p>
            <a:pPr algn="just"/>
            <a:r>
              <a:rPr lang="pl-PL" sz="2000" dirty="0">
                <a:solidFill>
                  <a:schemeClr val="bg1"/>
                </a:solidFill>
              </a:rPr>
              <a:t>2)  piloci lotni, motolotni, paralotni i paraplanów posiadający nalot co najmniej 25 godzin w charakterze dowódcy, w tym nalot co najmniej </a:t>
            </a:r>
            <a:r>
              <a:rPr lang="pl-PL" sz="2000" b="1" dirty="0">
                <a:solidFill>
                  <a:schemeClr val="bg1"/>
                </a:solidFill>
              </a:rPr>
              <a:t>5 godzin </a:t>
            </a:r>
            <a:br>
              <a:rPr lang="pl-PL" sz="2000" dirty="0">
                <a:solidFill>
                  <a:schemeClr val="bg1"/>
                </a:solidFill>
              </a:rPr>
            </a:br>
            <a:r>
              <a:rPr lang="pl-PL" sz="2000" dirty="0">
                <a:solidFill>
                  <a:schemeClr val="bg1"/>
                </a:solidFill>
              </a:rPr>
              <a:t>w charakterze dowódcy statku powietrznego, na którym wykonują lot podczas pokazu lotniczego,</a:t>
            </a:r>
          </a:p>
          <a:p>
            <a:pPr algn="just"/>
            <a:r>
              <a:rPr lang="pl-PL" sz="2000" dirty="0">
                <a:solidFill>
                  <a:schemeClr val="bg1"/>
                </a:solidFill>
              </a:rPr>
              <a:t> 3) piloci balonów posiadający nalot co najmniej 25 godzin w charakterze dowódcy balonu gazowego lub balonu na ogrzane powietrze, w tym nalot co najmniej </a:t>
            </a:r>
            <a:r>
              <a:rPr lang="pl-PL" sz="2000" b="1" dirty="0">
                <a:solidFill>
                  <a:schemeClr val="bg1"/>
                </a:solidFill>
              </a:rPr>
              <a:t>5 godzin </a:t>
            </a:r>
            <a:r>
              <a:rPr lang="pl-PL" sz="2000" dirty="0">
                <a:solidFill>
                  <a:schemeClr val="bg1"/>
                </a:solidFill>
              </a:rPr>
              <a:t>w charakterze dowódcy statku powietrznego, na którym wykonują lot podczas pokazu lotniczego</a:t>
            </a:r>
          </a:p>
        </p:txBody>
      </p:sp>
      <p:sp>
        <p:nvSpPr>
          <p:cNvPr id="10" name="pole tekstowe 9">
            <a:extLst>
              <a:ext uri="{FF2B5EF4-FFF2-40B4-BE49-F238E27FC236}">
                <a16:creationId xmlns:a16="http://schemas.microsoft.com/office/drawing/2014/main" id="{FDDB4345-4901-41A5-9E1F-C2D56E8D9808}"/>
              </a:ext>
            </a:extLst>
          </p:cNvPr>
          <p:cNvSpPr txBox="1"/>
          <p:nvPr/>
        </p:nvSpPr>
        <p:spPr>
          <a:xfrm>
            <a:off x="3047999" y="-6981"/>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178347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13</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0" name="pole tekstowe 9">
            <a:extLst>
              <a:ext uri="{FF2B5EF4-FFF2-40B4-BE49-F238E27FC236}">
                <a16:creationId xmlns:a16="http://schemas.microsoft.com/office/drawing/2014/main" id="{D657BA39-CB9B-4798-BD54-BC76BB3D8A1A}"/>
              </a:ext>
            </a:extLst>
          </p:cNvPr>
          <p:cNvSpPr txBox="1"/>
          <p:nvPr/>
        </p:nvSpPr>
        <p:spPr>
          <a:xfrm>
            <a:off x="3912124" y="103133"/>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sp>
        <p:nvSpPr>
          <p:cNvPr id="3" name="Prostokąt 2">
            <a:extLst>
              <a:ext uri="{FF2B5EF4-FFF2-40B4-BE49-F238E27FC236}">
                <a16:creationId xmlns:a16="http://schemas.microsoft.com/office/drawing/2014/main" id="{0A724842-105D-4561-8ECB-E4A7080E373D}"/>
              </a:ext>
            </a:extLst>
          </p:cNvPr>
          <p:cNvSpPr/>
          <p:nvPr/>
        </p:nvSpPr>
        <p:spPr>
          <a:xfrm>
            <a:off x="4038359" y="1741948"/>
            <a:ext cx="7104123" cy="1454950"/>
          </a:xfrm>
          <a:prstGeom prst="rect">
            <a:avLst/>
          </a:prstGeom>
        </p:spPr>
        <p:txBody>
          <a:bodyPr wrap="square">
            <a:spAutoFit/>
          </a:bodyPr>
          <a:lstStyle/>
          <a:p>
            <a:pPr algn="ctr">
              <a:lnSpc>
                <a:spcPct val="107000"/>
              </a:lnSpc>
              <a:spcAft>
                <a:spcPts val="800"/>
              </a:spcAft>
            </a:pPr>
            <a:r>
              <a:rPr lang="pl-PL"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Czy loty treningowe do pokazu lotniczego muszą odbywać się zgodnie z programem pokazu lotniczego, w tym na jego warunkach?</a:t>
            </a:r>
            <a:endParaRPr lang="pl-PL"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a 5" descr="Lista kontrolna">
            <a:extLst>
              <a:ext uri="{FF2B5EF4-FFF2-40B4-BE49-F238E27FC236}">
                <a16:creationId xmlns:a16="http://schemas.microsoft.com/office/drawing/2014/main" id="{CE670BD4-AA66-4A7C-A9D8-DAA31EDB96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7338" y="3529031"/>
            <a:ext cx="2010750" cy="2010750"/>
          </a:xfrm>
          <a:prstGeom prst="rect">
            <a:avLst/>
          </a:prstGeom>
        </p:spPr>
      </p:pic>
      <p:pic>
        <p:nvPicPr>
          <p:cNvPr id="11" name="Grafika 10" descr="Samolot">
            <a:extLst>
              <a:ext uri="{FF2B5EF4-FFF2-40B4-BE49-F238E27FC236}">
                <a16:creationId xmlns:a16="http://schemas.microsoft.com/office/drawing/2014/main" id="{C2817009-1B9F-4CDD-8811-59FDBCD4F9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4923840">
            <a:off x="5434929" y="3823478"/>
            <a:ext cx="1254380" cy="1376992"/>
          </a:xfrm>
          <a:prstGeom prst="rect">
            <a:avLst/>
          </a:prstGeom>
        </p:spPr>
      </p:pic>
    </p:spTree>
    <p:extLst>
      <p:ext uri="{BB962C8B-B14F-4D97-AF65-F5344CB8AC3E}">
        <p14:creationId xmlns:p14="http://schemas.microsoft.com/office/powerpoint/2010/main" val="192956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14</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4" name="Prostokąt 3">
            <a:extLst>
              <a:ext uri="{FF2B5EF4-FFF2-40B4-BE49-F238E27FC236}">
                <a16:creationId xmlns:a16="http://schemas.microsoft.com/office/drawing/2014/main" id="{1C1C9FA7-CE89-4BEE-B3C3-7B743FC1B91E}"/>
              </a:ext>
            </a:extLst>
          </p:cNvPr>
          <p:cNvSpPr/>
          <p:nvPr/>
        </p:nvSpPr>
        <p:spPr>
          <a:xfrm>
            <a:off x="3201982" y="3586160"/>
            <a:ext cx="8663211" cy="1702774"/>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Czy loty treningowe odbywają się w tej samej </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strefie pokazu lotniczego</a:t>
            </a: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Czy obowiązują te same </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ograniczenia wysokości i wykonywanych manewrów</a:t>
            </a: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SzPts val="1000"/>
              <a:buFont typeface="Symbol" panose="05050102010706020507" pitchFamily="18" charset="2"/>
              <a:buChar char=""/>
              <a:tabLst>
                <a:tab pos="457200" algn="l"/>
              </a:tabLst>
            </a:pP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Czy wymagana jest taka sama </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łączność </a:t>
            </a: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jak podczas pokazu? </a:t>
            </a:r>
          </a:p>
          <a:p>
            <a:pPr marL="342900" lvl="0" indent="-342900">
              <a:lnSpc>
                <a:spcPct val="107000"/>
              </a:lnSpc>
              <a:spcAft>
                <a:spcPts val="800"/>
              </a:spcAft>
              <a:buSzPts val="1000"/>
              <a:buFont typeface="Symbol" panose="05050102010706020507" pitchFamily="18" charset="2"/>
              <a:buChar char=""/>
              <a:tabLst>
                <a:tab pos="457200" algn="l"/>
              </a:tabLst>
            </a:pP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Czy program treningowy musi być </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zatwierdzony</a:t>
            </a: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przez dyrektora pokazu?</a:t>
            </a:r>
          </a:p>
        </p:txBody>
      </p:sp>
      <p:sp>
        <p:nvSpPr>
          <p:cNvPr id="6" name="Prostokąt 5">
            <a:extLst>
              <a:ext uri="{FF2B5EF4-FFF2-40B4-BE49-F238E27FC236}">
                <a16:creationId xmlns:a16="http://schemas.microsoft.com/office/drawing/2014/main" id="{004C2ACC-46F2-4AD8-9A1E-CE08F4FBE9AC}"/>
              </a:ext>
            </a:extLst>
          </p:cNvPr>
          <p:cNvSpPr/>
          <p:nvPr/>
        </p:nvSpPr>
        <p:spPr>
          <a:xfrm>
            <a:off x="3425073" y="1410892"/>
            <a:ext cx="8217030" cy="1384995"/>
          </a:xfrm>
          <a:prstGeom prst="rect">
            <a:avLst/>
          </a:prstGeom>
        </p:spPr>
        <p:txBody>
          <a:bodyPr wrap="square">
            <a:spAutoFit/>
          </a:bodyPr>
          <a:lstStyle/>
          <a:p>
            <a:pPr algn="just"/>
            <a:r>
              <a:rPr lang="pl-PL" sz="2800" b="1" dirty="0">
                <a:solidFill>
                  <a:schemeClr val="bg1"/>
                </a:solidFill>
              </a:rPr>
              <a:t>§ 7. 1</a:t>
            </a:r>
            <a:r>
              <a:rPr lang="pl-PL" sz="2800" dirty="0">
                <a:solidFill>
                  <a:schemeClr val="bg1"/>
                </a:solidFill>
              </a:rPr>
              <a:t>. Pokaz lotniczy, w tym lot treningowy do tego pokazu, odbywa się zgodnie z programem pokazu lotniczego. </a:t>
            </a:r>
          </a:p>
        </p:txBody>
      </p:sp>
      <p:sp>
        <p:nvSpPr>
          <p:cNvPr id="10" name="pole tekstowe 9">
            <a:extLst>
              <a:ext uri="{FF2B5EF4-FFF2-40B4-BE49-F238E27FC236}">
                <a16:creationId xmlns:a16="http://schemas.microsoft.com/office/drawing/2014/main" id="{D35632D2-873D-4518-A244-A3AA3A69F73B}"/>
              </a:ext>
            </a:extLst>
          </p:cNvPr>
          <p:cNvSpPr txBox="1"/>
          <p:nvPr/>
        </p:nvSpPr>
        <p:spPr>
          <a:xfrm>
            <a:off x="3047999" y="-6981"/>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97557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15</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81"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0" name="pole tekstowe 11">
            <a:extLst>
              <a:ext uri="{FF2B5EF4-FFF2-40B4-BE49-F238E27FC236}">
                <a16:creationId xmlns:a16="http://schemas.microsoft.com/office/drawing/2014/main" id="{4EF171F4-53C8-41FC-9E73-0A6FDAF7DC22}"/>
              </a:ext>
            </a:extLst>
          </p:cNvPr>
          <p:cNvSpPr txBox="1">
            <a:spLocks noChangeArrowheads="1"/>
          </p:cNvSpPr>
          <p:nvPr/>
        </p:nvSpPr>
        <p:spPr bwMode="auto">
          <a:xfrm>
            <a:off x="4526553" y="1833402"/>
            <a:ext cx="597849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l-PL" sz="3600" b="1" dirty="0">
                <a:solidFill>
                  <a:schemeClr val="bg1"/>
                </a:solidFill>
              </a:rPr>
              <a:t>Kto może zawiesić lub przerwać pokaz lotniczy?</a:t>
            </a:r>
          </a:p>
          <a:p>
            <a:pPr>
              <a:spcBef>
                <a:spcPct val="0"/>
              </a:spcBef>
              <a:buFontTx/>
              <a:buNone/>
            </a:pPr>
            <a:endParaRPr lang="pl-PL" altLang="pl-PL" sz="2000" i="1" dirty="0">
              <a:solidFill>
                <a:schemeClr val="bg1"/>
              </a:solidFill>
            </a:endParaRPr>
          </a:p>
        </p:txBody>
      </p:sp>
      <p:sp>
        <p:nvSpPr>
          <p:cNvPr id="11" name="pole tekstowe 10">
            <a:extLst>
              <a:ext uri="{FF2B5EF4-FFF2-40B4-BE49-F238E27FC236}">
                <a16:creationId xmlns:a16="http://schemas.microsoft.com/office/drawing/2014/main" id="{88A5CD5B-B30D-4887-890A-0AEBA36D577F}"/>
              </a:ext>
            </a:extLst>
          </p:cNvPr>
          <p:cNvSpPr txBox="1"/>
          <p:nvPr/>
        </p:nvSpPr>
        <p:spPr>
          <a:xfrm>
            <a:off x="3912124" y="103133"/>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pic>
        <p:nvPicPr>
          <p:cNvPr id="4" name="Grafika 3" descr="Kontrakt (od prawej do lewej)">
            <a:extLst>
              <a:ext uri="{FF2B5EF4-FFF2-40B4-BE49-F238E27FC236}">
                <a16:creationId xmlns:a16="http://schemas.microsoft.com/office/drawing/2014/main" id="{ED75E438-7CE9-4C28-8274-F4724D9A1F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6167" y="3592310"/>
            <a:ext cx="1775943" cy="1775943"/>
          </a:xfrm>
          <a:prstGeom prst="rect">
            <a:avLst/>
          </a:prstGeom>
        </p:spPr>
      </p:pic>
      <p:pic>
        <p:nvPicPr>
          <p:cNvPr id="7" name="Grafika 6" descr="Brak znaku">
            <a:extLst>
              <a:ext uri="{FF2B5EF4-FFF2-40B4-BE49-F238E27FC236}">
                <a16:creationId xmlns:a16="http://schemas.microsoft.com/office/drawing/2014/main" id="{D4E77CC7-B6BB-4442-9938-CF8094D7F36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00730" y="3726173"/>
            <a:ext cx="1422748" cy="1422748"/>
          </a:xfrm>
          <a:prstGeom prst="rect">
            <a:avLst/>
          </a:prstGeom>
        </p:spPr>
      </p:pic>
    </p:spTree>
    <p:extLst>
      <p:ext uri="{BB962C8B-B14F-4D97-AF65-F5344CB8AC3E}">
        <p14:creationId xmlns:p14="http://schemas.microsoft.com/office/powerpoint/2010/main" val="49148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16</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3" name="Prostokąt 2">
            <a:extLst>
              <a:ext uri="{FF2B5EF4-FFF2-40B4-BE49-F238E27FC236}">
                <a16:creationId xmlns:a16="http://schemas.microsoft.com/office/drawing/2014/main" id="{856138F3-0800-4A99-8A9B-F1AAB991CB43}"/>
              </a:ext>
            </a:extLst>
          </p:cNvPr>
          <p:cNvSpPr/>
          <p:nvPr/>
        </p:nvSpPr>
        <p:spPr>
          <a:xfrm>
            <a:off x="3613609" y="1327366"/>
            <a:ext cx="7717410" cy="4203267"/>
          </a:xfrm>
          <a:prstGeom prst="rect">
            <a:avLst/>
          </a:prstGeom>
        </p:spPr>
        <p:txBody>
          <a:bodyPr wrap="square">
            <a:spAutoFit/>
          </a:bodyPr>
          <a:lstStyle/>
          <a:p>
            <a:pPr>
              <a:lnSpc>
                <a:spcPct val="107000"/>
              </a:lnSpc>
              <a:spcAft>
                <a:spcPts val="800"/>
              </a:spcAft>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Prezes Urzędu może:</a:t>
            </a:r>
          </a:p>
          <a:p>
            <a:pPr algn="just">
              <a:lnSpc>
                <a:spcPct val="107000"/>
              </a:lnSpc>
              <a:spcAft>
                <a:spcPts val="800"/>
              </a:spcAft>
            </a:pP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pl-PL" sz="2000" b="1" dirty="0">
                <a:solidFill>
                  <a:schemeClr val="bg1"/>
                </a:solidFill>
              </a:rPr>
              <a:t>§ 15. 5  </a:t>
            </a:r>
            <a:r>
              <a:rPr lang="pl-PL" sz="2000" b="1" dirty="0" err="1">
                <a:solidFill>
                  <a:schemeClr val="bg1"/>
                </a:solidFill>
              </a:rPr>
              <a:t>ppkt</a:t>
            </a:r>
            <a:r>
              <a:rPr lang="pl-PL" sz="2000" b="1" dirty="0">
                <a:solidFill>
                  <a:schemeClr val="bg1"/>
                </a:solidFill>
              </a:rPr>
              <a:t> </a:t>
            </a:r>
            <a:r>
              <a:rPr lang="pl-PL"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pl-PL"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zawiesić lub przerwać pokaz lotniczy – w przypadku stwierdzenia podczas pokazu lotniczego zagrożenia bezpieczeństwa zgromadzonej publiczności ze strony statków powietrznych biorących udział w pokazie lotniczym, zagrożenia bezpieczeństwa załóg tych statków powietrznych lub niespełnienia przez organizatora pokazu lotniczego na terenie pokazu lotniczego warunków bezpieczeństwa określonych w programie pokazu lotniczego lub określonych w zgodzie Prezesa Urzędu na przeprowadzenie pokazu lotniczego, wyrażonej w trybie art. 123 ust. 1b ustawy, informując o tym organizatora pokazu lotniczego</a:t>
            </a:r>
          </a:p>
          <a:p>
            <a:pPr>
              <a:lnSpc>
                <a:spcPct val="107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pole tekstowe 6">
            <a:extLst>
              <a:ext uri="{FF2B5EF4-FFF2-40B4-BE49-F238E27FC236}">
                <a16:creationId xmlns:a16="http://schemas.microsoft.com/office/drawing/2014/main" id="{D96ADBEF-DA5B-43A9-A817-E51002C534F4}"/>
              </a:ext>
            </a:extLst>
          </p:cNvPr>
          <p:cNvSpPr txBox="1"/>
          <p:nvPr/>
        </p:nvSpPr>
        <p:spPr>
          <a:xfrm>
            <a:off x="3711536" y="-5249"/>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303914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17</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3" name="Prostokąt 2">
            <a:extLst>
              <a:ext uri="{FF2B5EF4-FFF2-40B4-BE49-F238E27FC236}">
                <a16:creationId xmlns:a16="http://schemas.microsoft.com/office/drawing/2014/main" id="{856138F3-0800-4A99-8A9B-F1AAB991CB43}"/>
              </a:ext>
            </a:extLst>
          </p:cNvPr>
          <p:cNvSpPr/>
          <p:nvPr/>
        </p:nvSpPr>
        <p:spPr>
          <a:xfrm>
            <a:off x="3613609" y="1327366"/>
            <a:ext cx="7707983" cy="4061368"/>
          </a:xfrm>
          <a:prstGeom prst="rect">
            <a:avLst/>
          </a:prstGeom>
        </p:spPr>
        <p:txBody>
          <a:bodyPr wrap="square">
            <a:spAutoFit/>
          </a:bodyPr>
          <a:lstStyle/>
          <a:p>
            <a:pPr algn="just">
              <a:lnSpc>
                <a:spcPct val="107000"/>
              </a:lnSpc>
              <a:spcAft>
                <a:spcPts val="800"/>
              </a:spcAft>
            </a:pPr>
            <a:r>
              <a:rPr lang="pl-PL" sz="2200" b="1" dirty="0">
                <a:solidFill>
                  <a:schemeClr val="bg1"/>
                </a:solidFill>
              </a:rPr>
              <a:t>§ 9. 4 </a:t>
            </a:r>
            <a:r>
              <a:rPr lang="pl-PL" sz="2200" dirty="0">
                <a:solidFill>
                  <a:schemeClr val="bg1"/>
                </a:solidFill>
              </a:rPr>
              <a:t>Dyrektor pokazu lotniczego może zawiesić lub przerwać pokaz lotniczy w przypadku stwierdzenia podczas pokazu lotniczego zagrożenia bezpieczeństwa zgromadzonej publiczności ze strony statków powietrznych biorących udział w pokazie lotniczym, zagrożenia bezpieczeństwa załóg tych statków powietrznych lub niespełnienia przez organizatora pokazu lotniczego na terenie pokazu lotniczego warunków bezpieczeństwa określonych w programie pokazu lotniczego lub określonych w zgodzie Prezesa Urzędu na przeprowadzenie pokazu lotniczego, wyrażonej w trybie art. 123 ust. 1b ustawy, informując o tym organizatora pokazu lotniczego</a:t>
            </a:r>
            <a:r>
              <a:rPr lang="pl-PL" sz="2200" dirty="0"/>
              <a:t>. </a:t>
            </a:r>
            <a:r>
              <a:rPr lang="pl-PL" sz="22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pole tekstowe 6">
            <a:extLst>
              <a:ext uri="{FF2B5EF4-FFF2-40B4-BE49-F238E27FC236}">
                <a16:creationId xmlns:a16="http://schemas.microsoft.com/office/drawing/2014/main" id="{D96ADBEF-DA5B-43A9-A817-E51002C534F4}"/>
              </a:ext>
            </a:extLst>
          </p:cNvPr>
          <p:cNvSpPr txBox="1"/>
          <p:nvPr/>
        </p:nvSpPr>
        <p:spPr>
          <a:xfrm>
            <a:off x="3711536" y="-5249"/>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270657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18</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3" name="Prostokąt 2">
            <a:extLst>
              <a:ext uri="{FF2B5EF4-FFF2-40B4-BE49-F238E27FC236}">
                <a16:creationId xmlns:a16="http://schemas.microsoft.com/office/drawing/2014/main" id="{856138F3-0800-4A99-8A9B-F1AAB991CB43}"/>
              </a:ext>
            </a:extLst>
          </p:cNvPr>
          <p:cNvSpPr/>
          <p:nvPr/>
        </p:nvSpPr>
        <p:spPr>
          <a:xfrm>
            <a:off x="3613609" y="1327366"/>
            <a:ext cx="7717410" cy="3236207"/>
          </a:xfrm>
          <a:prstGeom prst="rect">
            <a:avLst/>
          </a:prstGeom>
        </p:spPr>
        <p:txBody>
          <a:bodyPr wrap="square">
            <a:spAutoFit/>
          </a:bodyPr>
          <a:lstStyle/>
          <a:p>
            <a:pPr algn="just">
              <a:lnSpc>
                <a:spcPct val="107000"/>
              </a:lnSpc>
              <a:spcAft>
                <a:spcPts val="800"/>
              </a:spcAft>
            </a:pPr>
            <a:r>
              <a:rPr lang="pl-PL" sz="2400" b="1" dirty="0">
                <a:solidFill>
                  <a:schemeClr val="bg1"/>
                </a:solidFill>
              </a:rPr>
              <a:t>§ 15. 4 </a:t>
            </a:r>
            <a:r>
              <a:rPr lang="pl-PL" sz="2400" dirty="0">
                <a:solidFill>
                  <a:schemeClr val="bg1"/>
                </a:solidFill>
              </a:rPr>
              <a:t>W przypadku pokazu lotniczego organizowanego na lotnisku lub lądowisku, podczas którego w ocenie zarządzającego lotniskiem lub lądowiskiem zachodzi możliwość zaistnienia zagrożenia bezpieczeństwa osób lub statków powietrznych znajdujących się na terenie lotniska lub lądowiska, zarządzający lotniskiem lub lądowiskiem może przerwać, zawiesić lub odwołać pokaz, informując o tym organizatora pokazu lotniczego. </a:t>
            </a:r>
            <a:endParaRPr lang="pl-PL"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D96ADBEF-DA5B-43A9-A817-E51002C534F4}"/>
              </a:ext>
            </a:extLst>
          </p:cNvPr>
          <p:cNvSpPr txBox="1"/>
          <p:nvPr/>
        </p:nvSpPr>
        <p:spPr>
          <a:xfrm>
            <a:off x="3711536" y="-5249"/>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401092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19</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684364" y="3932317"/>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7" name="pole tekstowe 6">
            <a:extLst>
              <a:ext uri="{FF2B5EF4-FFF2-40B4-BE49-F238E27FC236}">
                <a16:creationId xmlns:a16="http://schemas.microsoft.com/office/drawing/2014/main" id="{D96ADBEF-DA5B-43A9-A817-E51002C534F4}"/>
              </a:ext>
            </a:extLst>
          </p:cNvPr>
          <p:cNvSpPr txBox="1"/>
          <p:nvPr/>
        </p:nvSpPr>
        <p:spPr>
          <a:xfrm>
            <a:off x="3294221" y="-86202"/>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
        <p:nvSpPr>
          <p:cNvPr id="4" name="Prostokąt 3">
            <a:extLst>
              <a:ext uri="{FF2B5EF4-FFF2-40B4-BE49-F238E27FC236}">
                <a16:creationId xmlns:a16="http://schemas.microsoft.com/office/drawing/2014/main" id="{A5DA32EC-3FA0-44B9-8A2C-E8DB106E19F9}"/>
              </a:ext>
            </a:extLst>
          </p:cNvPr>
          <p:cNvSpPr/>
          <p:nvPr/>
        </p:nvSpPr>
        <p:spPr>
          <a:xfrm>
            <a:off x="3294221" y="1342810"/>
            <a:ext cx="8292445" cy="4708981"/>
          </a:xfrm>
          <a:prstGeom prst="rect">
            <a:avLst/>
          </a:prstGeom>
        </p:spPr>
        <p:txBody>
          <a:bodyPr wrap="square">
            <a:spAutoFit/>
          </a:bodyPr>
          <a:lstStyle/>
          <a:p>
            <a:pPr algn="just"/>
            <a:r>
              <a:rPr lang="pl-PL" sz="2000" b="1" dirty="0">
                <a:solidFill>
                  <a:schemeClr val="bg1"/>
                </a:solidFill>
              </a:rPr>
              <a:t>§</a:t>
            </a:r>
            <a:r>
              <a:rPr lang="pl-PL" sz="2000" dirty="0"/>
              <a:t> </a:t>
            </a:r>
            <a:r>
              <a:rPr lang="pl-PL" sz="2000" b="1" dirty="0">
                <a:solidFill>
                  <a:schemeClr val="bg1"/>
                </a:solidFill>
              </a:rPr>
              <a:t>15. 1</a:t>
            </a:r>
            <a:r>
              <a:rPr lang="pl-PL" sz="2000" dirty="0">
                <a:solidFill>
                  <a:schemeClr val="bg1"/>
                </a:solidFill>
              </a:rPr>
              <a:t>. W przypadku pokazu lotniczego organizowanego nad obszarem morskim Straż Graniczna lub podmiot zarządzający portem lub przystanią morską mogą wystąpić do organizatora pokazu lotniczego z uzasadnionym wnioskiem o przerwanie, zawieszenie albo odwołanie tego pokazu, w sytuacji gdy przeprowadzenie pokazu zagrażałoby bezpieczeństwu publicznemu lub uniemożliwiałoby wykonywanie ustawowych zadań tych podmiotów. </a:t>
            </a:r>
          </a:p>
          <a:p>
            <a:pPr algn="just"/>
            <a:endParaRPr lang="pl-PL" sz="2000" dirty="0">
              <a:solidFill>
                <a:schemeClr val="bg1"/>
              </a:solidFill>
            </a:endParaRPr>
          </a:p>
          <a:p>
            <a:pPr algn="just"/>
            <a:r>
              <a:rPr lang="pl-PL" sz="2000" dirty="0">
                <a:solidFill>
                  <a:schemeClr val="bg1"/>
                </a:solidFill>
              </a:rPr>
              <a:t>2. W przypadku pokazu lotniczego przebiegającego w rejonie działań prowadzonych przez Morską Służbę Poszukiwawczo-Ratowniczą służba ta może wystąpić do organizatora pokazu lotniczego z uzasadnionym wnioskiem o zawieszenie tego pokazu do czasu zakończenia działań ratowniczych.</a:t>
            </a:r>
          </a:p>
          <a:p>
            <a:pPr algn="just"/>
            <a:endParaRPr lang="pl-PL" sz="2000" dirty="0">
              <a:solidFill>
                <a:schemeClr val="bg1"/>
              </a:solidFill>
            </a:endParaRPr>
          </a:p>
          <a:p>
            <a:pPr algn="just"/>
            <a:r>
              <a:rPr lang="pl-PL" sz="2000" dirty="0">
                <a:solidFill>
                  <a:schemeClr val="bg1"/>
                </a:solidFill>
              </a:rPr>
              <a:t>3. W przypadkach, o których mowa w ust. 1 i 2, organizator pokazu lotniczego w zależności od okoliczności odpowiednio przerywa, zawiesza albo odwołuje pokaz lotniczy. </a:t>
            </a:r>
          </a:p>
        </p:txBody>
      </p:sp>
    </p:spTree>
    <p:extLst>
      <p:ext uri="{BB962C8B-B14F-4D97-AF65-F5344CB8AC3E}">
        <p14:creationId xmlns:p14="http://schemas.microsoft.com/office/powerpoint/2010/main" val="372608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02</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571085" y="3649960"/>
            <a:ext cx="2425700" cy="4020625"/>
          </a:xfrm>
          <a:prstGeom prst="rect">
            <a:avLst/>
          </a:prstGeom>
        </p:spPr>
      </p:pic>
      <p:sp>
        <p:nvSpPr>
          <p:cNvPr id="7" name="pole tekstowe 6">
            <a:extLst>
              <a:ext uri="{FF2B5EF4-FFF2-40B4-BE49-F238E27FC236}">
                <a16:creationId xmlns:a16="http://schemas.microsoft.com/office/drawing/2014/main" id="{F8C393FB-D1CB-B8D5-BEFC-C4079790BB11}"/>
              </a:ext>
            </a:extLst>
          </p:cNvPr>
          <p:cNvSpPr txBox="1"/>
          <p:nvPr/>
        </p:nvSpPr>
        <p:spPr>
          <a:xfrm>
            <a:off x="3178393" y="2269176"/>
            <a:ext cx="8845117" cy="3811172"/>
          </a:xfrm>
          <a:prstGeom prst="rect">
            <a:avLst/>
          </a:prstGeom>
          <a:noFill/>
          <a:effectLst/>
        </p:spPr>
        <p:txBody>
          <a:bodyPr wrap="square" rtlCol="0">
            <a:spAutoFit/>
          </a:bodyPr>
          <a:lstStyle/>
          <a:p>
            <a:pPr algn="ctr">
              <a:lnSpc>
                <a:spcPct val="150000"/>
              </a:lnSpc>
            </a:pPr>
            <a:r>
              <a:rPr lang="pl-PL" sz="3600" b="1" dirty="0">
                <a:solidFill>
                  <a:schemeClr val="bg1"/>
                </a:solidFill>
              </a:rPr>
              <a:t>Za co odpowiada organizator pokazu lotniczego?</a:t>
            </a:r>
            <a:endParaRPr lang="pl-PL" sz="3600" b="1" dirty="0">
              <a:ln w="0"/>
              <a:solidFill>
                <a:schemeClr val="bg1"/>
              </a:solidFill>
              <a:cs typeface="Times New Roman" pitchFamily="18" charset="0"/>
            </a:endParaRPr>
          </a:p>
          <a:p>
            <a:pPr algn="ctr">
              <a:lnSpc>
                <a:spcPct val="150000"/>
              </a:lnSpc>
            </a:pPr>
            <a:endParaRPr lang="pl-PL" sz="3600" b="1" dirty="0">
              <a:ln w="0"/>
              <a:solidFill>
                <a:schemeClr val="bg1"/>
              </a:solidFill>
              <a:cs typeface="Times New Roman" pitchFamily="18" charset="0"/>
            </a:endParaRPr>
          </a:p>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sp>
        <p:nvSpPr>
          <p:cNvPr id="9" name="pole tekstowe 8">
            <a:extLst>
              <a:ext uri="{FF2B5EF4-FFF2-40B4-BE49-F238E27FC236}">
                <a16:creationId xmlns:a16="http://schemas.microsoft.com/office/drawing/2014/main" id="{93E3DC12-F37B-445C-8B88-11664C30851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0" name="pole tekstowe 9">
            <a:extLst>
              <a:ext uri="{FF2B5EF4-FFF2-40B4-BE49-F238E27FC236}">
                <a16:creationId xmlns:a16="http://schemas.microsoft.com/office/drawing/2014/main" id="{4F761000-0956-4C3F-B9DF-ED9F3CF75EEE}"/>
              </a:ext>
            </a:extLst>
          </p:cNvPr>
          <p:cNvSpPr txBox="1"/>
          <p:nvPr/>
        </p:nvSpPr>
        <p:spPr>
          <a:xfrm>
            <a:off x="3799001" y="624545"/>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pic>
        <p:nvPicPr>
          <p:cNvPr id="11" name="Grafika 10" descr="Głowa z kołami zębatymi">
            <a:extLst>
              <a:ext uri="{FF2B5EF4-FFF2-40B4-BE49-F238E27FC236}">
                <a16:creationId xmlns:a16="http://schemas.microsoft.com/office/drawing/2014/main" id="{2C919A7C-EE46-4CFC-9172-07FB7AC4CA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8242" y="4396272"/>
            <a:ext cx="1800723" cy="1781787"/>
          </a:xfrm>
          <a:prstGeom prst="rect">
            <a:avLst/>
          </a:prstGeom>
        </p:spPr>
      </p:pic>
    </p:spTree>
    <p:extLst>
      <p:ext uri="{BB962C8B-B14F-4D97-AF65-F5344CB8AC3E}">
        <p14:creationId xmlns:p14="http://schemas.microsoft.com/office/powerpoint/2010/main" val="343439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5"/>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20</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684364" y="3932317"/>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7" name="pole tekstowe 6">
            <a:extLst>
              <a:ext uri="{FF2B5EF4-FFF2-40B4-BE49-F238E27FC236}">
                <a16:creationId xmlns:a16="http://schemas.microsoft.com/office/drawing/2014/main" id="{D96ADBEF-DA5B-43A9-A817-E51002C534F4}"/>
              </a:ext>
            </a:extLst>
          </p:cNvPr>
          <p:cNvSpPr txBox="1"/>
          <p:nvPr/>
        </p:nvSpPr>
        <p:spPr>
          <a:xfrm>
            <a:off x="3178346" y="-339365"/>
            <a:ext cx="7104123" cy="1003031"/>
          </a:xfrm>
          <a:prstGeom prst="rect">
            <a:avLst/>
          </a:prstGeom>
          <a:noFill/>
          <a:effectLst/>
        </p:spPr>
        <p:txBody>
          <a:bodyPr wrap="square" rtlCol="0">
            <a:spAutoFit/>
          </a:bodyPr>
          <a:lstStyle/>
          <a:p>
            <a:pPr>
              <a:lnSpc>
                <a:spcPct val="150000"/>
              </a:lnSpc>
            </a:pPr>
            <a:r>
              <a:rPr lang="pl-PL" sz="4400" b="1" dirty="0">
                <a:ln w="0"/>
                <a:solidFill>
                  <a:srgbClr val="FF0000"/>
                </a:solidFill>
                <a:latin typeface="+mj-lt"/>
                <a:cs typeface="Times New Roman" pitchFamily="18" charset="0"/>
              </a:rPr>
              <a:t>Case </a:t>
            </a:r>
            <a:r>
              <a:rPr lang="pl-PL" sz="4400" b="1" dirty="0" err="1">
                <a:ln w="0"/>
                <a:solidFill>
                  <a:srgbClr val="FF0000"/>
                </a:solidFill>
                <a:latin typeface="+mj-lt"/>
                <a:cs typeface="Times New Roman" pitchFamily="18" charset="0"/>
              </a:rPr>
              <a:t>study</a:t>
            </a:r>
            <a:endParaRPr lang="pl-PL" sz="4400" b="1" dirty="0">
              <a:ln w="0"/>
              <a:solidFill>
                <a:srgbClr val="FF0000"/>
              </a:solidFill>
              <a:latin typeface="+mj-lt"/>
              <a:cs typeface="Times New Roman" pitchFamily="18" charset="0"/>
            </a:endParaRPr>
          </a:p>
        </p:txBody>
      </p:sp>
      <p:sp>
        <p:nvSpPr>
          <p:cNvPr id="3" name="Prostokąt 2">
            <a:extLst>
              <a:ext uri="{FF2B5EF4-FFF2-40B4-BE49-F238E27FC236}">
                <a16:creationId xmlns:a16="http://schemas.microsoft.com/office/drawing/2014/main" id="{C8C6BA9A-230E-4F7F-B3F6-A4F098F0B3CF}"/>
              </a:ext>
            </a:extLst>
          </p:cNvPr>
          <p:cNvSpPr/>
          <p:nvPr/>
        </p:nvSpPr>
        <p:spPr>
          <a:xfrm>
            <a:off x="3346515" y="610620"/>
            <a:ext cx="8295588" cy="6186309"/>
          </a:xfrm>
          <a:prstGeom prst="rect">
            <a:avLst/>
          </a:prstGeom>
        </p:spPr>
        <p:txBody>
          <a:bodyPr wrap="square">
            <a:spAutoFit/>
          </a:bodyPr>
          <a:lstStyle/>
          <a:p>
            <a:r>
              <a:rPr lang="pl-PL" u="sng" dirty="0">
                <a:solidFill>
                  <a:schemeClr val="bg1"/>
                </a:solidFill>
              </a:rPr>
              <a:t>Scenariusz:</a:t>
            </a:r>
            <a:endParaRPr lang="pl-PL" u="sng" dirty="0"/>
          </a:p>
          <a:p>
            <a:pPr algn="just"/>
            <a:r>
              <a:rPr lang="pl-PL" dirty="0">
                <a:solidFill>
                  <a:schemeClr val="bg1"/>
                </a:solidFill>
              </a:rPr>
              <a:t>Był to dzień treningów przed pokazem lotniczym. Podczas przygotowań organizator nie zapewnił odpowiednich warunków do pracy dyrektorowi pokazu. Sala odpraw była zbyt głośna, przez co nie dało się prowadzić odpraw w sposób zapewniający prawidłową komunikację, a dodatkowo nie przygotowano właściwego pomieszczenia do odpoczynku dla pilotów.</a:t>
            </a:r>
          </a:p>
          <a:p>
            <a:pPr algn="just"/>
            <a:endParaRPr lang="pl-PL" dirty="0">
              <a:solidFill>
                <a:schemeClr val="bg1"/>
              </a:solidFill>
            </a:endParaRPr>
          </a:p>
          <a:p>
            <a:pPr algn="just"/>
            <a:r>
              <a:rPr lang="pl-PL" dirty="0">
                <a:solidFill>
                  <a:schemeClr val="bg1"/>
                </a:solidFill>
              </a:rPr>
              <a:t>Dyrektor pokazu zgłosił, że ma to wpływ na bezpieczeństwo, jednak organizator zignorował tę uwagę. Mimo to dyrektor nie wstrzymał dalszych działań i potraktował sytuację jako odstępstwo, po zapewnieniach organizatora, że na dzień pokazu wszystko będzie należycie przygotowane.</a:t>
            </a:r>
          </a:p>
          <a:p>
            <a:pPr algn="just"/>
            <a:endParaRPr lang="pl-PL" dirty="0">
              <a:solidFill>
                <a:schemeClr val="bg1"/>
              </a:solidFill>
            </a:endParaRPr>
          </a:p>
          <a:p>
            <a:pPr algn="just"/>
            <a:r>
              <a:rPr lang="pl-PL" dirty="0">
                <a:solidFill>
                  <a:schemeClr val="bg1"/>
                </a:solidFill>
              </a:rPr>
              <a:t>W kolejnym etapie pilot wykonujący lot treningowy zmienił swój program pokazu </a:t>
            </a:r>
            <a:br>
              <a:rPr lang="pl-PL" dirty="0">
                <a:solidFill>
                  <a:schemeClr val="bg1"/>
                </a:solidFill>
              </a:rPr>
            </a:br>
            <a:r>
              <a:rPr lang="pl-PL" dirty="0">
                <a:solidFill>
                  <a:schemeClr val="bg1"/>
                </a:solidFill>
              </a:rPr>
              <a:t>i wykonywał inny manewr niż ten, który został wcześniej ujęty i zatwierdzony, </a:t>
            </a:r>
            <a:br>
              <a:rPr lang="pl-PL" dirty="0">
                <a:solidFill>
                  <a:schemeClr val="bg1"/>
                </a:solidFill>
              </a:rPr>
            </a:br>
            <a:r>
              <a:rPr lang="pl-PL" dirty="0">
                <a:solidFill>
                  <a:schemeClr val="bg1"/>
                </a:solidFill>
              </a:rPr>
              <a:t>a kierownik programu pokazu nie zauważył tej zmiany. Następnie pilot wykonał kolejny lot po zaledwie 15 minutach przerwy, mimo że wcześniejszy lot treningowy trwał dłużej niż 20 minut i nie było wyznaczonego miejsca odpoczynku dla pilotów.</a:t>
            </a:r>
          </a:p>
          <a:p>
            <a:pPr algn="just"/>
            <a:endParaRPr lang="pl-PL" dirty="0">
              <a:solidFill>
                <a:schemeClr val="bg1"/>
              </a:solidFill>
            </a:endParaRPr>
          </a:p>
          <a:p>
            <a:pPr algn="just"/>
            <a:r>
              <a:rPr lang="pl-PL" dirty="0">
                <a:solidFill>
                  <a:schemeClr val="bg1"/>
                </a:solidFill>
              </a:rPr>
              <a:t>Dodatkowo nie sprawdzono, czy pilot posiada wymagany nalot na danym statku powietrznym w charakterze dowódcy. Zostało to zbagatelizowane, ponieważ uznano go za doświadczonego pilota.</a:t>
            </a:r>
          </a:p>
          <a:p>
            <a:endParaRPr lang="pl-PL" dirty="0">
              <a:solidFill>
                <a:schemeClr val="bg1"/>
              </a:solidFill>
            </a:endParaRPr>
          </a:p>
        </p:txBody>
      </p:sp>
    </p:spTree>
    <p:extLst>
      <p:ext uri="{BB962C8B-B14F-4D97-AF65-F5344CB8AC3E}">
        <p14:creationId xmlns:p14="http://schemas.microsoft.com/office/powerpoint/2010/main" val="159501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21</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684364" y="3932317"/>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7" name="pole tekstowe 6">
            <a:extLst>
              <a:ext uri="{FF2B5EF4-FFF2-40B4-BE49-F238E27FC236}">
                <a16:creationId xmlns:a16="http://schemas.microsoft.com/office/drawing/2014/main" id="{D96ADBEF-DA5B-43A9-A817-E51002C534F4}"/>
              </a:ext>
            </a:extLst>
          </p:cNvPr>
          <p:cNvSpPr txBox="1"/>
          <p:nvPr/>
        </p:nvSpPr>
        <p:spPr>
          <a:xfrm>
            <a:off x="3168919" y="-156611"/>
            <a:ext cx="7104123" cy="1003031"/>
          </a:xfrm>
          <a:prstGeom prst="rect">
            <a:avLst/>
          </a:prstGeom>
          <a:noFill/>
          <a:effectLst/>
        </p:spPr>
        <p:txBody>
          <a:bodyPr wrap="square" rtlCol="0">
            <a:spAutoFit/>
          </a:bodyPr>
          <a:lstStyle/>
          <a:p>
            <a:pPr>
              <a:lnSpc>
                <a:spcPct val="150000"/>
              </a:lnSpc>
            </a:pPr>
            <a:r>
              <a:rPr lang="pl-PL" sz="4400" b="1" dirty="0">
                <a:ln w="0"/>
                <a:solidFill>
                  <a:srgbClr val="FF0000"/>
                </a:solidFill>
                <a:latin typeface="+mj-lt"/>
                <a:cs typeface="Times New Roman" pitchFamily="18" charset="0"/>
              </a:rPr>
              <a:t>Case </a:t>
            </a:r>
            <a:r>
              <a:rPr lang="pl-PL" sz="4400" b="1" dirty="0" err="1">
                <a:ln w="0"/>
                <a:solidFill>
                  <a:srgbClr val="FF0000"/>
                </a:solidFill>
                <a:latin typeface="+mj-lt"/>
                <a:cs typeface="Times New Roman" pitchFamily="18" charset="0"/>
              </a:rPr>
              <a:t>study</a:t>
            </a:r>
            <a:endParaRPr lang="pl-PL" sz="4400" b="1" dirty="0">
              <a:ln w="0"/>
              <a:solidFill>
                <a:srgbClr val="FF0000"/>
              </a:solidFill>
              <a:latin typeface="+mj-lt"/>
              <a:cs typeface="Times New Roman" pitchFamily="18" charset="0"/>
            </a:endParaRPr>
          </a:p>
        </p:txBody>
      </p:sp>
      <p:sp>
        <p:nvSpPr>
          <p:cNvPr id="3" name="Prostokąt 2">
            <a:extLst>
              <a:ext uri="{FF2B5EF4-FFF2-40B4-BE49-F238E27FC236}">
                <a16:creationId xmlns:a16="http://schemas.microsoft.com/office/drawing/2014/main" id="{C8C6BA9A-230E-4F7F-B3F6-A4F098F0B3CF}"/>
              </a:ext>
            </a:extLst>
          </p:cNvPr>
          <p:cNvSpPr/>
          <p:nvPr/>
        </p:nvSpPr>
        <p:spPr>
          <a:xfrm>
            <a:off x="3355946" y="999444"/>
            <a:ext cx="8421342" cy="5632311"/>
          </a:xfrm>
          <a:prstGeom prst="rect">
            <a:avLst/>
          </a:prstGeom>
        </p:spPr>
        <p:txBody>
          <a:bodyPr wrap="square">
            <a:spAutoFit/>
          </a:bodyPr>
          <a:lstStyle/>
          <a:p>
            <a:pPr algn="ctr"/>
            <a:r>
              <a:rPr lang="pl-PL" b="1" dirty="0">
                <a:solidFill>
                  <a:schemeClr val="bg1"/>
                </a:solidFill>
              </a:rPr>
              <a:t>Sytuacja pokazała, że w pokazie lotniczym bezpieczeństwo może zostać utracone nie przez jeden błąd, lecz przez serię zignorowanych odstępstw.</a:t>
            </a:r>
          </a:p>
          <a:p>
            <a:pPr algn="just"/>
            <a:endParaRPr lang="pl-PL" b="1" dirty="0">
              <a:solidFill>
                <a:schemeClr val="bg1"/>
              </a:solidFill>
            </a:endParaRPr>
          </a:p>
          <a:p>
            <a:pPr algn="just"/>
            <a:endParaRPr lang="pl-PL" b="1" dirty="0">
              <a:solidFill>
                <a:schemeClr val="bg1"/>
              </a:solidFill>
            </a:endParaRPr>
          </a:p>
          <a:p>
            <a:pPr algn="just"/>
            <a:endParaRPr lang="pl-PL" b="1" dirty="0">
              <a:solidFill>
                <a:schemeClr val="bg1"/>
              </a:solidFill>
            </a:endParaRPr>
          </a:p>
          <a:p>
            <a:pPr algn="just"/>
            <a:endParaRPr lang="pl-PL" dirty="0">
              <a:solidFill>
                <a:schemeClr val="bg1"/>
              </a:solidFill>
            </a:endParaRPr>
          </a:p>
          <a:p>
            <a:pPr marL="342900" indent="-342900" algn="just">
              <a:buFont typeface="+mj-lt"/>
              <a:buAutoNum type="arabicPeriod"/>
            </a:pPr>
            <a:r>
              <a:rPr lang="pl-PL" dirty="0">
                <a:solidFill>
                  <a:schemeClr val="bg1"/>
                </a:solidFill>
              </a:rPr>
              <a:t>Organizator nie zapewnił odpowiednich warunków dla dyrektora pokazu i pilotów.</a:t>
            </a:r>
          </a:p>
          <a:p>
            <a:pPr marL="342900" indent="-342900" algn="just">
              <a:buFont typeface="+mj-lt"/>
              <a:buAutoNum type="arabicPeriod"/>
            </a:pPr>
            <a:r>
              <a:rPr lang="pl-PL" dirty="0">
                <a:solidFill>
                  <a:schemeClr val="bg1"/>
                </a:solidFill>
              </a:rPr>
              <a:t>Zgłoszony problem został zignorowany, mimo że miał wpływ na bezpieczeństwo.</a:t>
            </a:r>
          </a:p>
          <a:p>
            <a:pPr marL="342900" indent="-342900" algn="just">
              <a:buFont typeface="+mj-lt"/>
              <a:buAutoNum type="arabicPeriod"/>
            </a:pPr>
            <a:r>
              <a:rPr lang="pl-PL" dirty="0">
                <a:solidFill>
                  <a:schemeClr val="bg1"/>
                </a:solidFill>
              </a:rPr>
              <a:t>Dyrektor przyjął odstępstwo, licząc na poprawę warunków w dzień pokazu.</a:t>
            </a:r>
          </a:p>
          <a:p>
            <a:pPr marL="342900" indent="-342900" algn="just">
              <a:buFont typeface="+mj-lt"/>
              <a:buAutoNum type="arabicPeriod"/>
            </a:pPr>
            <a:r>
              <a:rPr lang="pl-PL" dirty="0">
                <a:solidFill>
                  <a:schemeClr val="bg1"/>
                </a:solidFill>
              </a:rPr>
              <a:t>Pilot zmienił zatwierdzony program, a kierownik programu tego nie wychwycił.</a:t>
            </a:r>
          </a:p>
          <a:p>
            <a:pPr marL="342900" indent="-342900" algn="just">
              <a:buFont typeface="+mj-lt"/>
              <a:buAutoNum type="arabicPeriod"/>
            </a:pPr>
            <a:r>
              <a:rPr lang="pl-PL" dirty="0">
                <a:solidFill>
                  <a:schemeClr val="bg1"/>
                </a:solidFill>
              </a:rPr>
              <a:t>Nie zachowano właściwych przerw między blokami i nie zapewniono miejsca odpoczynku.</a:t>
            </a:r>
          </a:p>
          <a:p>
            <a:pPr marL="342900" indent="-342900" algn="just">
              <a:buFont typeface="+mj-lt"/>
              <a:buAutoNum type="arabicPeriod"/>
            </a:pPr>
            <a:r>
              <a:rPr lang="pl-PL" dirty="0">
                <a:solidFill>
                  <a:schemeClr val="bg1"/>
                </a:solidFill>
              </a:rPr>
              <a:t>Nie zweryfikowano wymaganego nalotu pilota na danym statku powietrznym.</a:t>
            </a:r>
          </a:p>
          <a:p>
            <a:pPr algn="ctr"/>
            <a:r>
              <a:rPr lang="pl-PL" b="1" dirty="0">
                <a:solidFill>
                  <a:srgbClr val="FF0000"/>
                </a:solidFill>
              </a:rPr>
              <a:t>Każde z tych zaniedbań powinno zatrzymać dalsze działania wcześniej.</a:t>
            </a:r>
          </a:p>
          <a:p>
            <a:pPr algn="just"/>
            <a:endParaRPr lang="pl-PL" dirty="0">
              <a:solidFill>
                <a:schemeClr val="bg1"/>
              </a:solidFill>
            </a:endParaRPr>
          </a:p>
          <a:p>
            <a:pPr algn="just"/>
            <a:r>
              <a:rPr lang="pl-PL" b="1" dirty="0">
                <a:solidFill>
                  <a:srgbClr val="FF0000"/>
                </a:solidFill>
              </a:rPr>
              <a:t>Wniosek:</a:t>
            </a:r>
            <a:br>
              <a:rPr lang="pl-PL" dirty="0">
                <a:solidFill>
                  <a:schemeClr val="bg1"/>
                </a:solidFill>
              </a:rPr>
            </a:br>
            <a:r>
              <a:rPr lang="pl-PL" b="1" dirty="0">
                <a:solidFill>
                  <a:schemeClr val="bg1"/>
                </a:solidFill>
              </a:rPr>
              <a:t>W pokazie lotniczym trzeba reagować na pierwsze odstępstwo — bo jeśli nie padnie </a:t>
            </a:r>
            <a:r>
              <a:rPr lang="pl-PL" b="1" dirty="0">
                <a:solidFill>
                  <a:srgbClr val="FF0000"/>
                </a:solidFill>
              </a:rPr>
              <a:t>„stop” </a:t>
            </a:r>
            <a:r>
              <a:rPr lang="pl-PL" b="1" dirty="0">
                <a:solidFill>
                  <a:schemeClr val="bg1"/>
                </a:solidFill>
              </a:rPr>
              <a:t>na początku, błędy zaczynają się kumulować i prowadzą do wypadku.</a:t>
            </a:r>
            <a:endParaRPr lang="pl-PL" dirty="0">
              <a:solidFill>
                <a:schemeClr val="bg1"/>
              </a:solidFill>
            </a:endParaRPr>
          </a:p>
          <a:p>
            <a:br>
              <a:rPr lang="pl-PL" dirty="0">
                <a:solidFill>
                  <a:schemeClr val="bg1"/>
                </a:solidFill>
              </a:rPr>
            </a:br>
            <a:endParaRPr lang="pl-PL" dirty="0">
              <a:solidFill>
                <a:schemeClr val="bg1"/>
              </a:solidFill>
            </a:endParaRPr>
          </a:p>
        </p:txBody>
      </p:sp>
      <p:pic>
        <p:nvPicPr>
          <p:cNvPr id="14" name="Grafika 13" descr="Części układanki">
            <a:extLst>
              <a:ext uri="{FF2B5EF4-FFF2-40B4-BE49-F238E27FC236}">
                <a16:creationId xmlns:a16="http://schemas.microsoft.com/office/drawing/2014/main" id="{8438E8D2-8053-4EA5-9D24-F99246D201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09417" y="1717726"/>
            <a:ext cx="914400" cy="914400"/>
          </a:xfrm>
          <a:prstGeom prst="rect">
            <a:avLst/>
          </a:prstGeom>
        </p:spPr>
      </p:pic>
    </p:spTree>
    <p:extLst>
      <p:ext uri="{BB962C8B-B14F-4D97-AF65-F5344CB8AC3E}">
        <p14:creationId xmlns:p14="http://schemas.microsoft.com/office/powerpoint/2010/main" val="207370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pole tekstowe 6">
            <a:extLst>
              <a:ext uri="{FF2B5EF4-FFF2-40B4-BE49-F238E27FC236}">
                <a16:creationId xmlns:a16="http://schemas.microsoft.com/office/drawing/2014/main" id="{F8C393FB-D1CB-B8D5-BEFC-C4079790BB11}"/>
              </a:ext>
            </a:extLst>
          </p:cNvPr>
          <p:cNvSpPr txBox="1"/>
          <p:nvPr/>
        </p:nvSpPr>
        <p:spPr>
          <a:xfrm>
            <a:off x="3921492" y="942325"/>
            <a:ext cx="7136148" cy="4527521"/>
          </a:xfrm>
          <a:prstGeom prst="rect">
            <a:avLst/>
          </a:prstGeom>
          <a:noFill/>
          <a:effectLst/>
        </p:spPr>
        <p:txBody>
          <a:bodyPr wrap="square" rtlCol="0">
            <a:spAutoFit/>
          </a:bodyPr>
          <a:lstStyle/>
          <a:p>
            <a:pPr algn="ctr">
              <a:lnSpc>
                <a:spcPct val="150000"/>
              </a:lnSpc>
            </a:pPr>
            <a:r>
              <a:rPr lang="pl-PL" sz="2400" b="1" i="1" dirty="0">
                <a:ln w="0"/>
                <a:solidFill>
                  <a:schemeClr val="bg1"/>
                </a:solidFill>
                <a:latin typeface="Avenir Light" panose="020B0402020203020204" pitchFamily="34" charset="0"/>
                <a:cs typeface="Times New Roman" pitchFamily="18" charset="0"/>
              </a:rPr>
              <a:t>Dziękujemy za uwagę</a:t>
            </a:r>
          </a:p>
          <a:p>
            <a:pPr algn="ctr">
              <a:lnSpc>
                <a:spcPct val="150000"/>
              </a:lnSpc>
            </a:pPr>
            <a:endParaRPr lang="pl-PL" sz="2400" b="1" i="1" dirty="0">
              <a:ln w="0"/>
              <a:solidFill>
                <a:schemeClr val="bg1"/>
              </a:solidFill>
              <a:latin typeface="Avenir Light" panose="020B0402020203020204" pitchFamily="34" charset="0"/>
              <a:cs typeface="Times New Roman" pitchFamily="18" charset="0"/>
            </a:endParaRPr>
          </a:p>
          <a:p>
            <a:pPr algn="ctr">
              <a:lnSpc>
                <a:spcPct val="150000"/>
              </a:lnSpc>
            </a:pPr>
            <a:r>
              <a:rPr lang="pl-PL" sz="2400" b="1" i="1" dirty="0">
                <a:ln w="0"/>
                <a:solidFill>
                  <a:schemeClr val="bg1"/>
                </a:solidFill>
                <a:latin typeface="Avenir Light" panose="020B0402020203020204" pitchFamily="34" charset="0"/>
                <a:cs typeface="Times New Roman" pitchFamily="18" charset="0"/>
              </a:rPr>
              <a:t>Piotr Kaczmarczyk</a:t>
            </a:r>
          </a:p>
          <a:p>
            <a:pPr algn="ctr">
              <a:lnSpc>
                <a:spcPct val="150000"/>
              </a:lnSpc>
            </a:pPr>
            <a:r>
              <a:rPr lang="pl-PL" sz="2400" b="1" i="1" dirty="0">
                <a:ln w="0"/>
                <a:solidFill>
                  <a:schemeClr val="bg1"/>
                </a:solidFill>
                <a:latin typeface="Avenir Light" panose="020B0402020203020204" pitchFamily="34" charset="0"/>
                <a:cs typeface="Times New Roman" pitchFamily="18" charset="0"/>
              </a:rPr>
              <a:t>Marlena Wolska</a:t>
            </a:r>
          </a:p>
          <a:p>
            <a:pPr algn="ctr">
              <a:lnSpc>
                <a:spcPct val="150000"/>
              </a:lnSpc>
            </a:pPr>
            <a:r>
              <a:rPr lang="pl-PL" sz="2400" b="1" i="1" dirty="0">
                <a:ln w="0"/>
                <a:solidFill>
                  <a:schemeClr val="bg1"/>
                </a:solidFill>
                <a:latin typeface="Avenir Light" panose="020B0402020203020204" pitchFamily="34" charset="0"/>
                <a:cs typeface="Times New Roman" pitchFamily="18" charset="0"/>
              </a:rPr>
              <a:t>Robert Zawadzki</a:t>
            </a:r>
          </a:p>
          <a:p>
            <a:pPr algn="ctr">
              <a:lnSpc>
                <a:spcPct val="150000"/>
              </a:lnSpc>
            </a:pPr>
            <a:endParaRPr lang="pl-PL" sz="2400" b="1" i="1" dirty="0">
              <a:ln w="0"/>
              <a:solidFill>
                <a:schemeClr val="bg1"/>
              </a:solidFill>
              <a:latin typeface="Avenir Light" panose="020B0402020203020204" pitchFamily="34" charset="0"/>
              <a:cs typeface="Times New Roman" pitchFamily="18" charset="0"/>
            </a:endParaRPr>
          </a:p>
          <a:p>
            <a:pPr algn="ctr"/>
            <a:r>
              <a:rPr lang="pl-PL" sz="2400" b="1" i="1" dirty="0">
                <a:ln w="0"/>
                <a:solidFill>
                  <a:schemeClr val="bg1"/>
                </a:solidFill>
                <a:latin typeface="Avenir Light" panose="020B0402020203020204" pitchFamily="34" charset="0"/>
                <a:cs typeface="Times New Roman" pitchFamily="18" charset="0"/>
              </a:rPr>
              <a:t>Departament Zarządzania Bezpieczeństwem</a:t>
            </a:r>
          </a:p>
          <a:p>
            <a:pPr algn="ctr"/>
            <a:r>
              <a:rPr lang="pl-PL" sz="2400" b="1" i="1" dirty="0">
                <a:ln w="0"/>
                <a:solidFill>
                  <a:schemeClr val="bg1"/>
                </a:solidFill>
                <a:latin typeface="Avenir Light" panose="020B0402020203020204" pitchFamily="34" charset="0"/>
                <a:cs typeface="Times New Roman" pitchFamily="18" charset="0"/>
              </a:rPr>
              <a:t>Inspektorat Zarządzania Bezpieczeństwem Lotniczym</a:t>
            </a:r>
          </a:p>
          <a:p>
            <a:pPr algn="ctr">
              <a:lnSpc>
                <a:spcPct val="150000"/>
              </a:lnSpc>
            </a:pPr>
            <a:r>
              <a:rPr lang="en-US" u="sng" dirty="0">
                <a:solidFill>
                  <a:schemeClr val="bg1"/>
                </a:solidFill>
                <a:hlinkClick r:id="rId4">
                  <a:extLst>
                    <a:ext uri="{A12FA001-AC4F-418D-AE19-62706E023703}">
                      <ahyp:hlinkClr xmlns:ahyp="http://schemas.microsoft.com/office/drawing/2018/hyperlinkcolor" val="tx"/>
                    </a:ext>
                  </a:extLst>
                </a:hlinkClick>
              </a:rPr>
              <a:t>pkaczmarczyk@ulc.gov.pl</a:t>
            </a:r>
            <a:r>
              <a:rPr lang="en-US" i="1" dirty="0">
                <a:solidFill>
                  <a:schemeClr val="bg1"/>
                </a:solidFill>
              </a:rPr>
              <a:t> </a:t>
            </a:r>
            <a:r>
              <a:rPr lang="pl-PL" i="1" dirty="0">
                <a:solidFill>
                  <a:schemeClr val="bg1"/>
                </a:solidFill>
              </a:rPr>
              <a:t>  </a:t>
            </a:r>
            <a:r>
              <a:rPr lang="pl-PL" i="1" dirty="0">
                <a:solidFill>
                  <a:schemeClr val="bg1"/>
                </a:solidFill>
                <a:hlinkClick r:id="rId5">
                  <a:extLst>
                    <a:ext uri="{A12FA001-AC4F-418D-AE19-62706E023703}">
                      <ahyp:hlinkClr xmlns:ahyp="http://schemas.microsoft.com/office/drawing/2018/hyperlinkcolor" val="tx"/>
                    </a:ext>
                  </a:extLst>
                </a:hlinkClick>
              </a:rPr>
              <a:t>mwolska@ulc.gov.pl</a:t>
            </a:r>
            <a:r>
              <a:rPr lang="pl-PL" i="1" dirty="0">
                <a:solidFill>
                  <a:schemeClr val="bg1"/>
                </a:solidFill>
              </a:rPr>
              <a:t>   </a:t>
            </a:r>
            <a:r>
              <a:rPr lang="pl-PL" u="sng" dirty="0">
                <a:solidFill>
                  <a:schemeClr val="bg1"/>
                </a:solidFill>
                <a:hlinkClick r:id="rId6">
                  <a:extLst>
                    <a:ext uri="{A12FA001-AC4F-418D-AE19-62706E023703}">
                      <ahyp:hlinkClr xmlns:ahyp="http://schemas.microsoft.com/office/drawing/2018/hyperlinkcolor" val="tx"/>
                    </a:ext>
                  </a:extLst>
                </a:hlinkClick>
              </a:rPr>
              <a:t>rzawadzki@ulc.gov.pl</a:t>
            </a:r>
            <a:r>
              <a:rPr lang="pl-PL" dirty="0">
                <a:solidFill>
                  <a:schemeClr val="bg1"/>
                </a:solidFill>
              </a:rPr>
              <a:t>  </a:t>
            </a:r>
            <a:endParaRPr lang="pl-PL" sz="2800" b="1" dirty="0">
              <a:ln w="0"/>
              <a:solidFill>
                <a:schemeClr val="bg1"/>
              </a:solidFill>
              <a:latin typeface="Avenir Light" panose="020B0402020203020204" pitchFamily="34" charset="0"/>
              <a:cs typeface="Times New Roman" pitchFamily="18" charset="0"/>
            </a:endParaRP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7"/>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Tree>
    <p:extLst>
      <p:ext uri="{BB962C8B-B14F-4D97-AF65-F5344CB8AC3E}">
        <p14:creationId xmlns:p14="http://schemas.microsoft.com/office/powerpoint/2010/main" val="23103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03</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571085" y="3649960"/>
            <a:ext cx="2425700" cy="4020625"/>
          </a:xfrm>
          <a:prstGeom prst="rect">
            <a:avLst/>
          </a:prstGeom>
        </p:spPr>
      </p:pic>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sp>
        <p:nvSpPr>
          <p:cNvPr id="9" name="pole tekstowe 8">
            <a:extLst>
              <a:ext uri="{FF2B5EF4-FFF2-40B4-BE49-F238E27FC236}">
                <a16:creationId xmlns:a16="http://schemas.microsoft.com/office/drawing/2014/main" id="{93E3DC12-F37B-445C-8B88-11664C30851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0" name="pole tekstowe 9">
            <a:extLst>
              <a:ext uri="{FF2B5EF4-FFF2-40B4-BE49-F238E27FC236}">
                <a16:creationId xmlns:a16="http://schemas.microsoft.com/office/drawing/2014/main" id="{4F761000-0956-4C3F-B9DF-ED9F3CF75EEE}"/>
              </a:ext>
            </a:extLst>
          </p:cNvPr>
          <p:cNvSpPr txBox="1"/>
          <p:nvPr/>
        </p:nvSpPr>
        <p:spPr>
          <a:xfrm>
            <a:off x="3007150" y="250759"/>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
        <p:nvSpPr>
          <p:cNvPr id="4" name="Prostokąt 3">
            <a:extLst>
              <a:ext uri="{FF2B5EF4-FFF2-40B4-BE49-F238E27FC236}">
                <a16:creationId xmlns:a16="http://schemas.microsoft.com/office/drawing/2014/main" id="{717C145D-D3D9-4335-8E94-920057AF9B18}"/>
              </a:ext>
            </a:extLst>
          </p:cNvPr>
          <p:cNvSpPr/>
          <p:nvPr/>
        </p:nvSpPr>
        <p:spPr>
          <a:xfrm>
            <a:off x="3294222" y="1733408"/>
            <a:ext cx="8019068" cy="3046988"/>
          </a:xfrm>
          <a:prstGeom prst="rect">
            <a:avLst/>
          </a:prstGeom>
        </p:spPr>
        <p:txBody>
          <a:bodyPr wrap="square">
            <a:spAutoFit/>
          </a:bodyPr>
          <a:lstStyle/>
          <a:p>
            <a:pPr algn="just"/>
            <a:r>
              <a:rPr lang="pl-PL" sz="2400" dirty="0">
                <a:solidFill>
                  <a:schemeClr val="bg1"/>
                </a:solidFill>
              </a:rPr>
              <a:t>§ 9. 1. Organizator pokazu lotniczego odpowiada za działania związane z organizacją pokazu lotniczego oraz wyznacza dyrektora pokazu lotniczego, posiadającego ważną albo wygasłą licencję albo świadectwo kwalifikacji pilota, licencję kontrolera ruchu lotniczego lub świadectwo kwalifikacji skoczka spadochronowego albo równoważny dokument wydany przez właściwy organ państwa obcego albo posiadającego ważne albo wygasłe uprawnienia nabyte w lotnictwie państwowym.</a:t>
            </a:r>
          </a:p>
        </p:txBody>
      </p:sp>
    </p:spTree>
    <p:extLst>
      <p:ext uri="{BB962C8B-B14F-4D97-AF65-F5344CB8AC3E}">
        <p14:creationId xmlns:p14="http://schemas.microsoft.com/office/powerpoint/2010/main" val="415398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04</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5" name="pole tekstowe 11">
            <a:extLst>
              <a:ext uri="{FF2B5EF4-FFF2-40B4-BE49-F238E27FC236}">
                <a16:creationId xmlns:a16="http://schemas.microsoft.com/office/drawing/2014/main" id="{08937423-5E38-4CF1-8B76-D0813888DA27}"/>
              </a:ext>
            </a:extLst>
          </p:cNvPr>
          <p:cNvSpPr txBox="1">
            <a:spLocks noChangeArrowheads="1"/>
          </p:cNvSpPr>
          <p:nvPr/>
        </p:nvSpPr>
        <p:spPr bwMode="auto">
          <a:xfrm>
            <a:off x="3610465" y="1999718"/>
            <a:ext cx="801590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l-PL" sz="3600" b="1" dirty="0">
                <a:solidFill>
                  <a:schemeClr val="bg1"/>
                </a:solidFill>
              </a:rPr>
              <a:t>Czy organizator pokazu lotniczego może wydawać dyrektorowi pokazu polecenia dotyczące bezpiecznego przebiegu operacji lotniczych?</a:t>
            </a:r>
            <a:endParaRPr lang="pl-PL" sz="3600" dirty="0">
              <a:solidFill>
                <a:schemeClr val="bg1"/>
              </a:solidFill>
            </a:endParaRPr>
          </a:p>
          <a:p>
            <a:pPr>
              <a:spcBef>
                <a:spcPct val="0"/>
              </a:spcBef>
              <a:buFontTx/>
              <a:buNone/>
            </a:pPr>
            <a:endParaRPr lang="pl-PL" altLang="pl-PL" sz="2800" i="1" dirty="0">
              <a:solidFill>
                <a:schemeClr val="bg1"/>
              </a:solidFill>
            </a:endParaRPr>
          </a:p>
          <a:p>
            <a:pPr>
              <a:spcBef>
                <a:spcPct val="0"/>
              </a:spcBef>
              <a:buFontTx/>
              <a:buNone/>
            </a:pPr>
            <a:endParaRPr lang="pl-PL" altLang="pl-PL" sz="2800" i="1" dirty="0">
              <a:solidFill>
                <a:schemeClr val="bg1"/>
              </a:solidFill>
            </a:endParaRPr>
          </a:p>
        </p:txBody>
      </p:sp>
      <p:sp>
        <p:nvSpPr>
          <p:cNvPr id="11" name="pole tekstowe 10">
            <a:extLst>
              <a:ext uri="{FF2B5EF4-FFF2-40B4-BE49-F238E27FC236}">
                <a16:creationId xmlns:a16="http://schemas.microsoft.com/office/drawing/2014/main" id="{EBFB03DB-34AE-454C-939F-810DC6191582}"/>
              </a:ext>
            </a:extLst>
          </p:cNvPr>
          <p:cNvSpPr txBox="1"/>
          <p:nvPr/>
        </p:nvSpPr>
        <p:spPr>
          <a:xfrm>
            <a:off x="3836709" y="273676"/>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pic>
        <p:nvPicPr>
          <p:cNvPr id="4" name="Grafika 3" descr="Szala sprawiedliwości">
            <a:extLst>
              <a:ext uri="{FF2B5EF4-FFF2-40B4-BE49-F238E27FC236}">
                <a16:creationId xmlns:a16="http://schemas.microsoft.com/office/drawing/2014/main" id="{3BA709DE-B504-4A6F-8520-B3CDEC655D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5118" y="4698776"/>
            <a:ext cx="1230937" cy="1230937"/>
          </a:xfrm>
          <a:prstGeom prst="rect">
            <a:avLst/>
          </a:prstGeom>
        </p:spPr>
      </p:pic>
    </p:spTree>
    <p:extLst>
      <p:ext uri="{BB962C8B-B14F-4D97-AF65-F5344CB8AC3E}">
        <p14:creationId xmlns:p14="http://schemas.microsoft.com/office/powerpoint/2010/main" val="406380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05</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5" name="pole tekstowe 11">
            <a:extLst>
              <a:ext uri="{FF2B5EF4-FFF2-40B4-BE49-F238E27FC236}">
                <a16:creationId xmlns:a16="http://schemas.microsoft.com/office/drawing/2014/main" id="{08937423-5E38-4CF1-8B76-D0813888DA27}"/>
              </a:ext>
            </a:extLst>
          </p:cNvPr>
          <p:cNvSpPr txBox="1">
            <a:spLocks noChangeArrowheads="1"/>
          </p:cNvSpPr>
          <p:nvPr/>
        </p:nvSpPr>
        <p:spPr bwMode="auto">
          <a:xfrm>
            <a:off x="3421929" y="2276958"/>
            <a:ext cx="8015904"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pl-PL" sz="2800" b="1" dirty="0">
                <a:solidFill>
                  <a:schemeClr val="bg1"/>
                </a:solidFill>
              </a:rPr>
              <a:t>§ 9. 1a </a:t>
            </a:r>
            <a:r>
              <a:rPr lang="pl-PL" sz="2800" dirty="0">
                <a:solidFill>
                  <a:schemeClr val="bg1"/>
                </a:solidFill>
              </a:rPr>
              <a:t>Dyrektor pokazu lotniczego jest niezależny od organizatora pokazu lotniczego przy podejmowaniu decyzji mających wpływ na bezpieczną organizację </a:t>
            </a:r>
            <a:br>
              <a:rPr lang="pl-PL" sz="2800" dirty="0">
                <a:solidFill>
                  <a:schemeClr val="bg1"/>
                </a:solidFill>
              </a:rPr>
            </a:br>
            <a:r>
              <a:rPr lang="pl-PL" sz="2800" dirty="0">
                <a:solidFill>
                  <a:schemeClr val="bg1"/>
                </a:solidFill>
              </a:rPr>
              <a:t>i wykonanie operacji lotniczych podczas pokazu lotniczego. </a:t>
            </a:r>
            <a:endParaRPr lang="pl-PL" altLang="pl-PL" sz="2800" i="1" dirty="0">
              <a:solidFill>
                <a:schemeClr val="bg1"/>
              </a:solidFill>
            </a:endParaRPr>
          </a:p>
          <a:p>
            <a:pPr>
              <a:spcBef>
                <a:spcPct val="0"/>
              </a:spcBef>
              <a:buFontTx/>
              <a:buNone/>
            </a:pPr>
            <a:endParaRPr lang="pl-PL" altLang="pl-PL" sz="2800" i="1" dirty="0">
              <a:solidFill>
                <a:schemeClr val="bg1"/>
              </a:solidFill>
            </a:endParaRPr>
          </a:p>
          <a:p>
            <a:pPr>
              <a:spcBef>
                <a:spcPct val="0"/>
              </a:spcBef>
              <a:buFontTx/>
              <a:buNone/>
            </a:pPr>
            <a:endParaRPr lang="pl-PL" altLang="pl-PL" sz="2800" i="1" dirty="0">
              <a:solidFill>
                <a:schemeClr val="bg1"/>
              </a:solidFill>
            </a:endParaRPr>
          </a:p>
        </p:txBody>
      </p:sp>
      <p:sp>
        <p:nvSpPr>
          <p:cNvPr id="10" name="pole tekstowe 9">
            <a:extLst>
              <a:ext uri="{FF2B5EF4-FFF2-40B4-BE49-F238E27FC236}">
                <a16:creationId xmlns:a16="http://schemas.microsoft.com/office/drawing/2014/main" id="{2CA5471B-BD60-40A0-9F5D-667F956AEE5B}"/>
              </a:ext>
            </a:extLst>
          </p:cNvPr>
          <p:cNvSpPr txBox="1"/>
          <p:nvPr/>
        </p:nvSpPr>
        <p:spPr>
          <a:xfrm>
            <a:off x="3544478" y="456466"/>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414619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06</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278252" y="3640085"/>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5" name="pole tekstowe 11">
            <a:extLst>
              <a:ext uri="{FF2B5EF4-FFF2-40B4-BE49-F238E27FC236}">
                <a16:creationId xmlns:a16="http://schemas.microsoft.com/office/drawing/2014/main" id="{08937423-5E38-4CF1-8B76-D0813888DA27}"/>
              </a:ext>
            </a:extLst>
          </p:cNvPr>
          <p:cNvSpPr txBox="1">
            <a:spLocks noChangeArrowheads="1"/>
          </p:cNvSpPr>
          <p:nvPr/>
        </p:nvSpPr>
        <p:spPr bwMode="auto">
          <a:xfrm>
            <a:off x="3695307" y="1984727"/>
            <a:ext cx="8015904"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pl-PL" altLang="pl-PL" sz="3600" i="1" dirty="0">
                <a:solidFill>
                  <a:schemeClr val="bg1"/>
                </a:solidFill>
              </a:rPr>
              <a:t> </a:t>
            </a:r>
            <a:r>
              <a:rPr lang="pl-PL" sz="3600" b="1" dirty="0">
                <a:solidFill>
                  <a:schemeClr val="bg1"/>
                </a:solidFill>
              </a:rPr>
              <a:t>Jakie mamy limity i odstępy czasowe przy planowaniu bloków czasu lotu oraz przerw pomiędzy tymi blokami?</a:t>
            </a:r>
          </a:p>
          <a:p>
            <a:pPr>
              <a:spcBef>
                <a:spcPct val="0"/>
              </a:spcBef>
              <a:buFontTx/>
              <a:buNone/>
            </a:pPr>
            <a:endParaRPr lang="pl-PL" altLang="pl-PL" sz="2800" i="1" dirty="0">
              <a:solidFill>
                <a:schemeClr val="bg1"/>
              </a:solidFill>
            </a:endParaRPr>
          </a:p>
          <a:p>
            <a:pPr>
              <a:spcBef>
                <a:spcPct val="0"/>
              </a:spcBef>
              <a:buFontTx/>
              <a:buNone/>
            </a:pPr>
            <a:endParaRPr lang="pl-PL" altLang="pl-PL" sz="2800" i="1" dirty="0">
              <a:solidFill>
                <a:schemeClr val="bg1"/>
              </a:solidFill>
            </a:endParaRPr>
          </a:p>
          <a:p>
            <a:pPr>
              <a:spcBef>
                <a:spcPct val="0"/>
              </a:spcBef>
              <a:buFontTx/>
              <a:buNone/>
            </a:pPr>
            <a:endParaRPr lang="pl-PL" altLang="pl-PL" sz="2800" i="1" dirty="0">
              <a:solidFill>
                <a:schemeClr val="bg1"/>
              </a:solidFill>
            </a:endParaRPr>
          </a:p>
        </p:txBody>
      </p:sp>
      <p:sp>
        <p:nvSpPr>
          <p:cNvPr id="11" name="pole tekstowe 10">
            <a:extLst>
              <a:ext uri="{FF2B5EF4-FFF2-40B4-BE49-F238E27FC236}">
                <a16:creationId xmlns:a16="http://schemas.microsoft.com/office/drawing/2014/main" id="{EBFB03DB-34AE-454C-939F-810DC6191582}"/>
              </a:ext>
            </a:extLst>
          </p:cNvPr>
          <p:cNvSpPr txBox="1"/>
          <p:nvPr/>
        </p:nvSpPr>
        <p:spPr>
          <a:xfrm>
            <a:off x="3836709" y="273676"/>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pic>
        <p:nvPicPr>
          <p:cNvPr id="4" name="Grafika 3" descr="Klepsydra">
            <a:extLst>
              <a:ext uri="{FF2B5EF4-FFF2-40B4-BE49-F238E27FC236}">
                <a16:creationId xmlns:a16="http://schemas.microsoft.com/office/drawing/2014/main" id="{16FF40A3-7D00-489F-BAC4-31B11481CE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50643" y="4365349"/>
            <a:ext cx="1582132" cy="1582132"/>
          </a:xfrm>
          <a:prstGeom prst="rect">
            <a:avLst/>
          </a:prstGeom>
        </p:spPr>
      </p:pic>
      <p:pic>
        <p:nvPicPr>
          <p:cNvPr id="7" name="Grafika 6" descr="Miernik">
            <a:extLst>
              <a:ext uri="{FF2B5EF4-FFF2-40B4-BE49-F238E27FC236}">
                <a16:creationId xmlns:a16="http://schemas.microsoft.com/office/drawing/2014/main" id="{43524E97-843F-4494-8850-64EBD26DF4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5439" y="4301923"/>
            <a:ext cx="1469010" cy="1469010"/>
          </a:xfrm>
          <a:prstGeom prst="rect">
            <a:avLst/>
          </a:prstGeom>
        </p:spPr>
      </p:pic>
    </p:spTree>
    <p:extLst>
      <p:ext uri="{BB962C8B-B14F-4D97-AF65-F5344CB8AC3E}">
        <p14:creationId xmlns:p14="http://schemas.microsoft.com/office/powerpoint/2010/main" val="9739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07</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920034" y="3843909"/>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80"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pic>
        <p:nvPicPr>
          <p:cNvPr id="10" name="Obraz 9">
            <a:extLst>
              <a:ext uri="{FF2B5EF4-FFF2-40B4-BE49-F238E27FC236}">
                <a16:creationId xmlns:a16="http://schemas.microsoft.com/office/drawing/2014/main" id="{316B3D28-9FF0-4E9B-9860-76C09856471D}"/>
              </a:ext>
            </a:extLst>
          </p:cNvPr>
          <p:cNvPicPr>
            <a:picLocks noChangeAspect="1"/>
          </p:cNvPicPr>
          <p:nvPr/>
        </p:nvPicPr>
        <p:blipFill rotWithShape="1">
          <a:blip r:embed="rId5"/>
          <a:srcRect l="998" r="2252" b="2623"/>
          <a:stretch/>
        </p:blipFill>
        <p:spPr>
          <a:xfrm>
            <a:off x="3646487" y="697584"/>
            <a:ext cx="7598004" cy="5052766"/>
          </a:xfrm>
          <a:prstGeom prst="rect">
            <a:avLst/>
          </a:prstGeom>
        </p:spPr>
      </p:pic>
    </p:spTree>
    <p:extLst>
      <p:ext uri="{BB962C8B-B14F-4D97-AF65-F5344CB8AC3E}">
        <p14:creationId xmlns:p14="http://schemas.microsoft.com/office/powerpoint/2010/main" val="2585506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08</a:t>
            </a: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363094" y="3589383"/>
            <a:ext cx="2425700" cy="4020625"/>
          </a:xfrm>
          <a:prstGeom prst="rect">
            <a:avLst/>
          </a:prstGeom>
        </p:spPr>
      </p:pic>
      <p:sp>
        <p:nvSpPr>
          <p:cNvPr id="9" name="pole tekstowe 8">
            <a:extLst>
              <a:ext uri="{FF2B5EF4-FFF2-40B4-BE49-F238E27FC236}">
                <a16:creationId xmlns:a16="http://schemas.microsoft.com/office/drawing/2014/main" id="{E0D74378-6062-40DD-9C34-726354BA8CFF}"/>
              </a:ext>
            </a:extLst>
          </p:cNvPr>
          <p:cNvSpPr txBox="1"/>
          <p:nvPr/>
        </p:nvSpPr>
        <p:spPr>
          <a:xfrm rot="16200000">
            <a:off x="10509280"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3" name="Prostokąt 2">
            <a:extLst>
              <a:ext uri="{FF2B5EF4-FFF2-40B4-BE49-F238E27FC236}">
                <a16:creationId xmlns:a16="http://schemas.microsoft.com/office/drawing/2014/main" id="{278F5C52-EBA4-436C-A249-35F42A9DF4EF}"/>
              </a:ext>
            </a:extLst>
          </p:cNvPr>
          <p:cNvSpPr/>
          <p:nvPr/>
        </p:nvSpPr>
        <p:spPr>
          <a:xfrm>
            <a:off x="3453353" y="1696374"/>
            <a:ext cx="7849386" cy="3785652"/>
          </a:xfrm>
          <a:prstGeom prst="rect">
            <a:avLst/>
          </a:prstGeom>
        </p:spPr>
        <p:txBody>
          <a:bodyPr wrap="square">
            <a:spAutoFit/>
          </a:bodyPr>
          <a:lstStyle/>
          <a:p>
            <a:pPr algn="just"/>
            <a:r>
              <a:rPr lang="pl-PL" sz="2400" dirty="0">
                <a:solidFill>
                  <a:schemeClr val="bg1"/>
                </a:solidFill>
              </a:rPr>
              <a:t>§ 45. 1. Okres pełnienia czynności lotniczych w czasie trwania pokazu lotniczego przez załogi statków powietrznych uczestniczące w pokazie nie może być dłuższy niż 5 godzin. </a:t>
            </a:r>
          </a:p>
          <a:p>
            <a:pPr algn="just"/>
            <a:r>
              <a:rPr lang="pl-PL" sz="2400" dirty="0">
                <a:solidFill>
                  <a:schemeClr val="bg1"/>
                </a:solidFill>
              </a:rPr>
              <a:t>2. Blokowy czas lotu pokazowego nie może być dłuższy niż jedna godzina. </a:t>
            </a:r>
          </a:p>
          <a:p>
            <a:pPr algn="just"/>
            <a:r>
              <a:rPr lang="pl-PL" sz="2400" dirty="0">
                <a:solidFill>
                  <a:schemeClr val="bg1"/>
                </a:solidFill>
              </a:rPr>
              <a:t>3. Przerwa między poszczególnymi blokami czasu lotu pokazowego nie może być krótsza niż 30 minut. </a:t>
            </a:r>
          </a:p>
          <a:p>
            <a:pPr algn="just"/>
            <a:r>
              <a:rPr lang="pl-PL" sz="2400" dirty="0">
                <a:solidFill>
                  <a:schemeClr val="bg1"/>
                </a:solidFill>
              </a:rPr>
              <a:t>4. Przerwa, o której mowa w ust. 3, może być skrócona do 15 minut w przypadku, gdy ostatni blok czasu lotu pokazowego wyniósł mniej niż 20 minut.</a:t>
            </a:r>
          </a:p>
        </p:txBody>
      </p:sp>
      <p:sp>
        <p:nvSpPr>
          <p:cNvPr id="11" name="pole tekstowe 10">
            <a:extLst>
              <a:ext uri="{FF2B5EF4-FFF2-40B4-BE49-F238E27FC236}">
                <a16:creationId xmlns:a16="http://schemas.microsoft.com/office/drawing/2014/main" id="{0FD39705-9B89-42D8-B8DF-1B8AE9BE61B8}"/>
              </a:ext>
            </a:extLst>
          </p:cNvPr>
          <p:cNvSpPr txBox="1"/>
          <p:nvPr/>
        </p:nvSpPr>
        <p:spPr>
          <a:xfrm>
            <a:off x="3535051" y="165963"/>
            <a:ext cx="7104123" cy="1210011"/>
          </a:xfrm>
          <a:prstGeom prst="rect">
            <a:avLst/>
          </a:prstGeom>
          <a:noFill/>
          <a:effectLst/>
        </p:spPr>
        <p:txBody>
          <a:bodyPr wrap="square" rtlCol="0">
            <a:spAutoFit/>
          </a:bodyPr>
          <a:lstStyle/>
          <a:p>
            <a:pPr>
              <a:lnSpc>
                <a:spcPct val="150000"/>
              </a:lnSpc>
            </a:pPr>
            <a:r>
              <a:rPr lang="pl-PL" sz="5400" b="1" dirty="0">
                <a:ln w="0"/>
                <a:solidFill>
                  <a:srgbClr val="FF0000"/>
                </a:solidFill>
                <a:latin typeface="+mj-lt"/>
                <a:cs typeface="Times New Roman" pitchFamily="18" charset="0"/>
              </a:rPr>
              <a:t>Przepis…</a:t>
            </a:r>
          </a:p>
        </p:txBody>
      </p:sp>
    </p:spTree>
    <p:extLst>
      <p:ext uri="{BB962C8B-B14F-4D97-AF65-F5344CB8AC3E}">
        <p14:creationId xmlns:p14="http://schemas.microsoft.com/office/powerpoint/2010/main" val="235563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CFE134DD-5539-9B87-15E7-1DD0B2FF3133}"/>
              </a:ext>
            </a:extLst>
          </p:cNvPr>
          <p:cNvSpPr txBox="1"/>
          <p:nvPr/>
        </p:nvSpPr>
        <p:spPr>
          <a:xfrm>
            <a:off x="8985617" y="6508646"/>
            <a:ext cx="2782240" cy="246221"/>
          </a:xfrm>
          <a:prstGeom prst="rect">
            <a:avLst/>
          </a:prstGeom>
          <a:noFill/>
          <a:effectLst/>
        </p:spPr>
        <p:txBody>
          <a:bodyPr wrap="square" rtlCol="0">
            <a:spAutoFit/>
          </a:bodyPr>
          <a:lstStyle/>
          <a:p>
            <a:pPr algn="r"/>
            <a:r>
              <a:rPr lang="pl-PL" sz="1000" dirty="0">
                <a:solidFill>
                  <a:schemeClr val="bg1"/>
                </a:solidFill>
                <a:latin typeface="Avenir Light" panose="020B0402020203020204" pitchFamily="34" charset="0"/>
              </a:rPr>
              <a:t>09</a:t>
            </a:r>
          </a:p>
        </p:txBody>
      </p:sp>
      <p:pic>
        <p:nvPicPr>
          <p:cNvPr id="8" name="Obraz 7" descr="Obraz zawierający strzałka&#10;&#10;Opis wygenerowany automatycznie">
            <a:extLst>
              <a:ext uri="{FF2B5EF4-FFF2-40B4-BE49-F238E27FC236}">
                <a16:creationId xmlns:a16="http://schemas.microsoft.com/office/drawing/2014/main" id="{6B197BA8-6766-5CE7-9493-7F55E5F778D3}"/>
              </a:ext>
            </a:extLst>
          </p:cNvPr>
          <p:cNvPicPr>
            <a:picLocks noChangeAspect="1"/>
          </p:cNvPicPr>
          <p:nvPr/>
        </p:nvPicPr>
        <p:blipFill>
          <a:blip r:embed="rId4"/>
          <a:stretch>
            <a:fillRect/>
          </a:stretch>
        </p:blipFill>
        <p:spPr>
          <a:xfrm rot="5400000">
            <a:off x="1571085" y="3649960"/>
            <a:ext cx="2425700" cy="4020625"/>
          </a:xfrm>
          <a:prstGeom prst="rect">
            <a:avLst/>
          </a:prstGeom>
        </p:spPr>
      </p:pic>
      <p:sp>
        <p:nvSpPr>
          <p:cNvPr id="7" name="pole tekstowe 6">
            <a:extLst>
              <a:ext uri="{FF2B5EF4-FFF2-40B4-BE49-F238E27FC236}">
                <a16:creationId xmlns:a16="http://schemas.microsoft.com/office/drawing/2014/main" id="{F8C393FB-D1CB-B8D5-BEFC-C4079790BB11}"/>
              </a:ext>
            </a:extLst>
          </p:cNvPr>
          <p:cNvSpPr txBox="1"/>
          <p:nvPr/>
        </p:nvSpPr>
        <p:spPr>
          <a:xfrm>
            <a:off x="2959454" y="1978226"/>
            <a:ext cx="8940945" cy="5934830"/>
          </a:xfrm>
          <a:prstGeom prst="rect">
            <a:avLst/>
          </a:prstGeom>
          <a:noFill/>
          <a:effectLst/>
        </p:spPr>
        <p:txBody>
          <a:bodyPr wrap="square" rtlCol="0">
            <a:spAutoFit/>
          </a:bodyPr>
          <a:lstStyle/>
          <a:p>
            <a:pPr algn="ctr">
              <a:lnSpc>
                <a:spcPct val="150000"/>
              </a:lnSpc>
            </a:pPr>
            <a:r>
              <a:rPr lang="pl-PL" sz="3600" b="1" dirty="0">
                <a:solidFill>
                  <a:schemeClr val="bg1"/>
                </a:solidFill>
              </a:rPr>
              <a:t>Kto POWINIEN przerywać lot w trakcie pokazu lotniczego,</a:t>
            </a:r>
            <a:br>
              <a:rPr lang="pl-PL" sz="3600" dirty="0">
                <a:solidFill>
                  <a:schemeClr val="bg1"/>
                </a:solidFill>
              </a:rPr>
            </a:br>
            <a:r>
              <a:rPr lang="pl-PL" sz="3600" b="1" dirty="0">
                <a:solidFill>
                  <a:schemeClr val="bg1"/>
                </a:solidFill>
              </a:rPr>
              <a:t>gdy załoga naruszy warunki operacyjne</a:t>
            </a:r>
            <a:br>
              <a:rPr lang="pl-PL" sz="3600" dirty="0">
                <a:solidFill>
                  <a:schemeClr val="bg1"/>
                </a:solidFill>
              </a:rPr>
            </a:br>
            <a:r>
              <a:rPr lang="pl-PL" sz="3600" b="1" dirty="0">
                <a:solidFill>
                  <a:schemeClr val="bg1"/>
                </a:solidFill>
              </a:rPr>
              <a:t>(np. wysokość, manewry)?</a:t>
            </a:r>
          </a:p>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a:p>
            <a:pPr algn="ctr">
              <a:lnSpc>
                <a:spcPct val="150000"/>
              </a:lnSpc>
            </a:pPr>
            <a:endParaRPr lang="pl-PL" sz="2800" b="1" dirty="0">
              <a:ln w="0"/>
              <a:solidFill>
                <a:schemeClr val="bg1"/>
              </a:solidFill>
              <a:latin typeface="Avenir Light" panose="020B0402020203020204" pitchFamily="34" charset="0"/>
              <a:cs typeface="Times New Roman" pitchFamily="18" charset="0"/>
            </a:endParaRPr>
          </a:p>
        </p:txBody>
      </p:sp>
      <p:sp>
        <p:nvSpPr>
          <p:cNvPr id="5" name="pole tekstowe 4">
            <a:extLst>
              <a:ext uri="{FF2B5EF4-FFF2-40B4-BE49-F238E27FC236}">
                <a16:creationId xmlns:a16="http://schemas.microsoft.com/office/drawing/2014/main" id="{3A2A562E-7425-73A2-6796-E1F31E5DEBAA}"/>
              </a:ext>
            </a:extLst>
          </p:cNvPr>
          <p:cNvSpPr txBox="1"/>
          <p:nvPr/>
        </p:nvSpPr>
        <p:spPr>
          <a:xfrm>
            <a:off x="5541579" y="6508645"/>
            <a:ext cx="3444038" cy="246221"/>
          </a:xfrm>
          <a:prstGeom prst="rect">
            <a:avLst/>
          </a:prstGeom>
          <a:noFill/>
          <a:effectLst/>
        </p:spPr>
        <p:txBody>
          <a:bodyPr wrap="square" rtlCol="0">
            <a:spAutoFit/>
          </a:bodyPr>
          <a:lstStyle/>
          <a:p>
            <a:pPr algn="r"/>
            <a:r>
              <a:rPr lang="pl-PL" sz="1000">
                <a:solidFill>
                  <a:schemeClr val="bg1"/>
                </a:solidFill>
                <a:latin typeface="Avenir Light" panose="020B0402020203020204" pitchFamily="34" charset="0"/>
              </a:rPr>
              <a:t>URZĄD LOTNICTWA CYWILNEGO</a:t>
            </a:r>
          </a:p>
        </p:txBody>
      </p:sp>
      <p:sp>
        <p:nvSpPr>
          <p:cNvPr id="9" name="pole tekstowe 8">
            <a:extLst>
              <a:ext uri="{FF2B5EF4-FFF2-40B4-BE49-F238E27FC236}">
                <a16:creationId xmlns:a16="http://schemas.microsoft.com/office/drawing/2014/main" id="{93E3DC12-F37B-445C-8B88-11664C30851F}"/>
              </a:ext>
            </a:extLst>
          </p:cNvPr>
          <p:cNvSpPr txBox="1"/>
          <p:nvPr/>
        </p:nvSpPr>
        <p:spPr>
          <a:xfrm rot="16200000">
            <a:off x="10509279" y="2882041"/>
            <a:ext cx="2782240" cy="246221"/>
          </a:xfrm>
          <a:prstGeom prst="rect">
            <a:avLst/>
          </a:prstGeom>
          <a:noFill/>
          <a:effectLst/>
        </p:spPr>
        <p:txBody>
          <a:bodyPr wrap="square" rtlCol="0">
            <a:spAutoFit/>
          </a:bodyPr>
          <a:lstStyle/>
          <a:p>
            <a:r>
              <a:rPr lang="pl-PL" sz="1000" dirty="0">
                <a:solidFill>
                  <a:schemeClr val="bg1"/>
                </a:solidFill>
                <a:latin typeface="Avenir Light" panose="020B0402020203020204" pitchFamily="34" charset="0"/>
              </a:rPr>
              <a:t>16.04.2026</a:t>
            </a:r>
          </a:p>
        </p:txBody>
      </p:sp>
      <p:sp>
        <p:nvSpPr>
          <p:cNvPr id="10" name="pole tekstowe 9">
            <a:extLst>
              <a:ext uri="{FF2B5EF4-FFF2-40B4-BE49-F238E27FC236}">
                <a16:creationId xmlns:a16="http://schemas.microsoft.com/office/drawing/2014/main" id="{4F761000-0956-4C3F-B9DF-ED9F3CF75EEE}"/>
              </a:ext>
            </a:extLst>
          </p:cNvPr>
          <p:cNvSpPr txBox="1"/>
          <p:nvPr/>
        </p:nvSpPr>
        <p:spPr>
          <a:xfrm>
            <a:off x="3711536" y="404020"/>
            <a:ext cx="7104123" cy="1210011"/>
          </a:xfrm>
          <a:prstGeom prst="rect">
            <a:avLst/>
          </a:prstGeom>
          <a:noFill/>
          <a:effectLst/>
        </p:spPr>
        <p:txBody>
          <a:bodyPr wrap="square" rtlCol="0">
            <a:spAutoFit/>
          </a:bodyPr>
          <a:lstStyle/>
          <a:p>
            <a:pPr algn="ctr">
              <a:lnSpc>
                <a:spcPct val="150000"/>
              </a:lnSpc>
            </a:pPr>
            <a:r>
              <a:rPr lang="pl-PL" sz="5400" b="1" dirty="0">
                <a:ln w="0"/>
                <a:solidFill>
                  <a:srgbClr val="FF0000"/>
                </a:solidFill>
                <a:latin typeface="+mj-lt"/>
                <a:cs typeface="Times New Roman" pitchFamily="18" charset="0"/>
              </a:rPr>
              <a:t>Q&amp;A</a:t>
            </a:r>
          </a:p>
        </p:txBody>
      </p:sp>
      <p:pic>
        <p:nvPicPr>
          <p:cNvPr id="4" name="Grafika 3" descr="Palec wskazujący w prawo">
            <a:extLst>
              <a:ext uri="{FF2B5EF4-FFF2-40B4-BE49-F238E27FC236}">
                <a16:creationId xmlns:a16="http://schemas.microsoft.com/office/drawing/2014/main" id="{B7799C87-589E-4148-8608-A19F4F4522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614901">
            <a:off x="3843292" y="2754189"/>
            <a:ext cx="914400" cy="1047801"/>
          </a:xfrm>
          <a:prstGeom prst="rect">
            <a:avLst/>
          </a:prstGeom>
        </p:spPr>
      </p:pic>
      <p:pic>
        <p:nvPicPr>
          <p:cNvPr id="11" name="Grafika 10" descr="Niedozwolone">
            <a:extLst>
              <a:ext uri="{FF2B5EF4-FFF2-40B4-BE49-F238E27FC236}">
                <a16:creationId xmlns:a16="http://schemas.microsoft.com/office/drawing/2014/main" id="{82D830C2-60C2-4D6C-9923-B297099D80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9972" y="2871836"/>
            <a:ext cx="914400" cy="914400"/>
          </a:xfrm>
          <a:prstGeom prst="rect">
            <a:avLst/>
          </a:prstGeom>
        </p:spPr>
      </p:pic>
    </p:spTree>
    <p:extLst>
      <p:ext uri="{BB962C8B-B14F-4D97-AF65-F5344CB8AC3E}">
        <p14:creationId xmlns:p14="http://schemas.microsoft.com/office/powerpoint/2010/main" val="236070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3933</TotalTime>
  <Words>1547</Words>
  <Application>Microsoft Office PowerPoint</Application>
  <PresentationFormat>Panoramiczny</PresentationFormat>
  <Paragraphs>178</Paragraphs>
  <Slides>22</Slides>
  <Notes>21</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22</vt:i4>
      </vt:variant>
    </vt:vector>
  </HeadingPairs>
  <TitlesOfParts>
    <vt:vector size="30" baseType="lpstr">
      <vt:lpstr>Arial</vt:lpstr>
      <vt:lpstr>Avenir Black</vt:lpstr>
      <vt:lpstr>Avenir Light</vt:lpstr>
      <vt:lpstr>Calibri</vt:lpstr>
      <vt:lpstr>Calibri Light</vt:lpstr>
      <vt:lpstr>Symbol</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Klaudia Tomaszewska</dc:creator>
  <cp:lastModifiedBy>WOLSKA Marlena</cp:lastModifiedBy>
  <cp:revision>112</cp:revision>
  <dcterms:created xsi:type="dcterms:W3CDTF">2022-11-08T11:52:32Z</dcterms:created>
  <dcterms:modified xsi:type="dcterms:W3CDTF">2026-04-15T23:14:23Z</dcterms:modified>
</cp:coreProperties>
</file>