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936" r:id="rId2"/>
  </p:sldMasterIdLst>
  <p:notesMasterIdLst>
    <p:notesMasterId r:id="rId26"/>
  </p:notesMasterIdLst>
  <p:handoutMasterIdLst>
    <p:handoutMasterId r:id="rId27"/>
  </p:handoutMasterIdLst>
  <p:sldIdLst>
    <p:sldId id="339" r:id="rId3"/>
    <p:sldId id="390" r:id="rId4"/>
    <p:sldId id="395" r:id="rId5"/>
    <p:sldId id="391" r:id="rId6"/>
    <p:sldId id="393" r:id="rId7"/>
    <p:sldId id="364" r:id="rId8"/>
    <p:sldId id="365" r:id="rId9"/>
    <p:sldId id="366" r:id="rId10"/>
    <p:sldId id="367" r:id="rId11"/>
    <p:sldId id="378" r:id="rId12"/>
    <p:sldId id="379" r:id="rId13"/>
    <p:sldId id="380" r:id="rId14"/>
    <p:sldId id="368" r:id="rId15"/>
    <p:sldId id="376" r:id="rId16"/>
    <p:sldId id="385" r:id="rId17"/>
    <p:sldId id="386" r:id="rId18"/>
    <p:sldId id="387" r:id="rId19"/>
    <p:sldId id="388" r:id="rId20"/>
    <p:sldId id="382" r:id="rId21"/>
    <p:sldId id="383" r:id="rId22"/>
    <p:sldId id="381" r:id="rId23"/>
    <p:sldId id="392" r:id="rId24"/>
    <p:sldId id="394" r:id="rId2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6424" autoAdjust="0"/>
  </p:normalViewPr>
  <p:slideViewPr>
    <p:cSldViewPr snapToGrid="0">
      <p:cViewPr varScale="1">
        <p:scale>
          <a:sx n="95" d="100"/>
          <a:sy n="95" d="100"/>
        </p:scale>
        <p:origin x="10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4FA4E43-2CAE-4E86-965C-7F110466A11E}" type="datetimeFigureOut">
              <a:rPr lang="pl-PL" smtClean="0"/>
              <a:t>15.04.2026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9A01EE4-64B0-4302-92B3-A59789F2A2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62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6D4B14F-55E7-45EE-944D-B7B51FF816A1}" type="datetimeFigureOut">
              <a:rPr lang="pl-PL" smtClean="0"/>
              <a:t>15.04.2026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11F4CCF-AB2A-4749-999D-F65B42D98A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085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hangingPunct="0"/>
            <a:r>
              <a:rPr lang="pl-PL" b="0" dirty="0"/>
              <a:t>G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2A306-07F2-40A8-A8FC-CE57C479548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98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A0C8AAF2-5752-BB6E-699D-2FC7DDF28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1B158507-7455-DDED-8E9C-552B81AB4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6324B59A-8626-BBA8-CD98-85E9A46E0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E3787568-8633-DF79-2BAF-6088AC253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6059C7F8-22EA-C7EA-9812-5A0F1F0BD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5E42FF8A-9DAC-0503-008F-B04CD6BC4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67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16B8A74D-2F79-8FE9-BD02-DFBBC8AC7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7130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ACC7967D-1116-7828-0B2F-845068F6A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5390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F4CCF-AB2A-4749-999D-F65B42D98AD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09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FD2326C0-161A-4A12-B203-52E7FC99F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3F7CB-689D-17E2-9D8A-A3A4EDC2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91C064B-98BF-FF81-BBCA-C02D91424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332A2D1-9105-B970-573B-102D3EF46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hangingPunct="0"/>
            <a:r>
              <a:rPr lang="pl-PL" b="0" dirty="0"/>
              <a:t>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30C715-56A4-C9BD-E91F-4BCB5E2A4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2A306-07F2-40A8-A8FC-CE57C479548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0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70DB301C-5603-8400-825C-603B0571B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EA5D49E5-08D1-5752-8767-EA7ED2EB1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7E14-16F1-60D9-138A-3519C121A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346069DB-0A49-AEE5-831B-E5F6F1E44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277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6D678-4371-7C0D-5CD1-F4B6027D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2D3C48E2-1329-7C76-F116-6F45F0FC5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97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B2090-CCA1-8731-000A-ACD685AF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842B4A-A075-C535-2173-0A55DBF18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552E618-487F-D88E-8ED8-88B1FFA2D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hangingPunct="0"/>
            <a:endParaRPr lang="pl-PL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1B7396-9C4B-2036-92DB-F40FE50F7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2A306-07F2-40A8-A8FC-CE57C479548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3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3541C-EE4F-A0A5-09DA-4E0BDB430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6AD4D31-29B0-4409-EC0B-31A6747EA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494ECDA-6BFA-100C-DB6A-FBEA47727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hangingPunct="0"/>
            <a:endParaRPr lang="pl-PL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C89931-8644-C14D-2E7D-CB7D960CB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2A306-07F2-40A8-A8FC-CE57C479548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C4F7B-2C32-DD6B-313A-D5F9B8E3C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CF67CF-C8D6-7AD9-06E0-454D051E4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C99DEB1-6C99-B621-4238-7E72EEB45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hangingPunct="0"/>
            <a:endParaRPr lang="pl-PL" b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795672-20FA-2F7A-ED77-848C88F1D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2A306-07F2-40A8-A8FC-CE57C479548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6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hangingPunct="0"/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2A306-07F2-40A8-A8FC-CE57C479548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6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0FB8BB87-94A9-8E10-F8B2-95F2DFA9E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837D0575-F240-9333-39EC-E248BA8C6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otatek 1">
            <a:extLst>
              <a:ext uri="{FF2B5EF4-FFF2-40B4-BE49-F238E27FC236}">
                <a16:creationId xmlns:a16="http://schemas.microsoft.com/office/drawing/2014/main" id="{87186F20-9B5E-A214-38B3-D2027F104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7701-C0D7-4127-A39D-90F7B8725858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74F3-9D16-45E5-BFA8-3EDBB5DBB6E2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1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92BE-63EB-4E1D-A1BC-3F6FDAED9DA8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4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19B0-DBBF-46AE-9853-CA09E2763A02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2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D914-3FAD-44AD-8AA2-32DC524B292B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5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3DA6-F829-4B9A-B4E0-A19CC6F3353B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41B6-B873-417A-AC8D-DAA8560F2325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26E1-175E-4F3D-A098-05F4231F8B27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5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A5E2-0B82-4B58-A2E7-37B36322F553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9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42EF-12F3-42AE-9594-0352ABDD5B1E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25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BACF-F733-47FE-8C1B-1EDE2D786031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8ACC-B0FB-4EC7-B628-D950381705FC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C933-A195-4CF6-A3D8-106E0C267257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1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3D40-09B6-46D9-9740-3947D54D4D2A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93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3923-12D1-40CC-9B84-18EC4917892F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3092-2D6D-472A-A6D1-78F052BA6FCA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5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CEA5-A7E8-4326-AD42-1060AF2E4A56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4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E8B0-7BF7-44C0-9F91-43D23ABFC0C4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6B13-F5A7-4D4B-9C1C-FEFA0AA48760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277E-852A-4E38-BC78-D167985E8E04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0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48DC-6BB6-4D4B-97EF-6C93E0AECCF0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1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B64F-5679-4C31-A215-078CE145A29B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7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8F6E7-63ED-4BB1-9EF5-34503050D40F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E7263F-A12A-42DD-ABE2-6757AB3B8A33}" type="datetime1">
              <a:rPr lang="pl-PL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15.04.2026</a:t>
            </a:fld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9AB8-A276-4103-89FE-FDA2978E4EC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Filmy%20do%20prezentacji/AMW_Slajd%2041_Szansa_%20Historia%20Majki%20i%20Adama%20-%20Wszystko%20w%20Twoich%20R&#281;kach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7E921609-4CBA-82D1-B49E-45CD85E438AA}"/>
              </a:ext>
            </a:extLst>
          </p:cNvPr>
          <p:cNvSpPr txBox="1"/>
          <p:nvPr/>
        </p:nvSpPr>
        <p:spPr>
          <a:xfrm>
            <a:off x="231112" y="3207366"/>
            <a:ext cx="115962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Organizacja dużych pokazów lotniczych </a:t>
            </a:r>
          </a:p>
          <a:p>
            <a:pPr algn="ctr"/>
            <a:r>
              <a:rPr lang="pl-P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doświadczenia na przykładzie AirSHOW Radom 2025</a:t>
            </a:r>
            <a:br>
              <a:rPr lang="pl-P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29513" y="1036819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6062" y="-107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B864E6E-CEF9-4B52-AC7E-E562F0FE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26667" r="6352" b="17518"/>
          <a:stretch/>
        </p:blipFill>
        <p:spPr>
          <a:xfrm>
            <a:off x="267956" y="205301"/>
            <a:ext cx="11582400" cy="2993516"/>
          </a:xfrm>
          <a:prstGeom prst="rect">
            <a:avLst/>
          </a:prstGeom>
        </p:spPr>
      </p:pic>
      <p:pic>
        <p:nvPicPr>
          <p:cNvPr id="6" name="Picture 2" descr="C:\Users\dandrejuk\Desktop\Znak_Firmowy_AMW_CS.png">
            <a:hlinkClick r:id="rId4" action="ppaction://hlinkfile"/>
            <a:extLst>
              <a:ext uri="{FF2B5EF4-FFF2-40B4-BE49-F238E27FC236}">
                <a16:creationId xmlns:a16="http://schemas.microsoft.com/office/drawing/2014/main" id="{142AAAAA-1EE1-5223-3F58-BBCD86F4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1536" b="23517"/>
          <a:stretch>
            <a:fillRect/>
          </a:stretch>
        </p:blipFill>
        <p:spPr bwMode="auto">
          <a:xfrm>
            <a:off x="5877727" y="4571513"/>
            <a:ext cx="956945" cy="10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5">
            <a:extLst>
              <a:ext uri="{FF2B5EF4-FFF2-40B4-BE49-F238E27FC236}">
                <a16:creationId xmlns:a16="http://schemas.microsoft.com/office/drawing/2014/main" id="{16A0503E-F350-5D24-8B9B-E24D642194A2}"/>
              </a:ext>
            </a:extLst>
          </p:cNvPr>
          <p:cNvSpPr txBox="1">
            <a:spLocks/>
          </p:cNvSpPr>
          <p:nvPr/>
        </p:nvSpPr>
        <p:spPr>
          <a:xfrm>
            <a:off x="5066116" y="5169574"/>
            <a:ext cx="2580166" cy="1062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AGENCJA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MIENIA WOJSKOWEGO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5CA8B85-82D5-3149-B41D-B261B5E78925}"/>
              </a:ext>
            </a:extLst>
          </p:cNvPr>
          <p:cNvSpPr txBox="1"/>
          <p:nvPr/>
        </p:nvSpPr>
        <p:spPr>
          <a:xfrm>
            <a:off x="1068185" y="5638957"/>
            <a:ext cx="406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Zastępca Dyrektora 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Biura Organizacyjnego </a:t>
            </a:r>
          </a:p>
          <a:p>
            <a:pPr algn="ctr"/>
            <a:endParaRPr lang="pl-PL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gen. bryg. rez. pil. Sławomir Żakowski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2671240-0ED0-0598-1350-19B83276E2B0}"/>
              </a:ext>
            </a:extLst>
          </p:cNvPr>
          <p:cNvSpPr txBox="1"/>
          <p:nvPr/>
        </p:nvSpPr>
        <p:spPr>
          <a:xfrm>
            <a:off x="7368059" y="5607692"/>
            <a:ext cx="406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Dyrektor 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Biura Organizacyjnego </a:t>
            </a:r>
          </a:p>
          <a:p>
            <a:pPr algn="ctr"/>
            <a:endParaRPr lang="pl-PL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pl-PL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Małgorzata Skrzypek</a:t>
            </a:r>
            <a:endParaRPr lang="pl-P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diagram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13B011B9-04C6-1045-D811-64ED58C4E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60" y="3017621"/>
            <a:ext cx="5811624" cy="3439157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29513" y="1031169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2782" y="241068"/>
            <a:ext cx="10515600" cy="1203267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PODSUMOWANIE KAMPANII INFORMACYJNEJ </a:t>
            </a:r>
            <a:b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09F63DF-46D9-4F77-B0E5-145A602C2F58}"/>
              </a:ext>
            </a:extLst>
          </p:cNvPr>
          <p:cNvSpPr txBox="1"/>
          <p:nvPr/>
        </p:nvSpPr>
        <p:spPr>
          <a:xfrm>
            <a:off x="480816" y="1553137"/>
            <a:ext cx="87229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Łączna liczba publikacji i materiałów – </a:t>
            </a:r>
            <a:r>
              <a:rPr lang="pl-PL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11 378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Ocena efektywności kampanii informacyjnej w mediach (GRP) </a:t>
            </a:r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l-PL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1 083,09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AVE Wartość publikacji (tyle kosztowałaby reklama) – </a:t>
            </a:r>
            <a:r>
              <a:rPr lang="pl-PL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 mln zł </a:t>
            </a:r>
          </a:p>
          <a:p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9A32264-A40D-4456-B471-726B45A676FA}"/>
              </a:ext>
            </a:extLst>
          </p:cNvPr>
          <p:cNvSpPr txBox="1"/>
          <p:nvPr/>
        </p:nvSpPr>
        <p:spPr>
          <a:xfrm>
            <a:off x="516895" y="3168964"/>
            <a:ext cx="2813217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DOTARCIE DO ODBIORCÓW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 – 226,7 mln osób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 – 79,5 mln osób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TV – 9,8 mln osób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Prasa – 2,5 mln osób 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7B11E27-5973-44D2-A092-2B68DDE0C270}"/>
              </a:ext>
            </a:extLst>
          </p:cNvPr>
          <p:cNvSpPr txBox="1"/>
          <p:nvPr/>
        </p:nvSpPr>
        <p:spPr>
          <a:xfrm>
            <a:off x="3466675" y="3168964"/>
            <a:ext cx="3317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WARTOŚĆ PUBLIKACJI 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 – 6,52 mln zł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Radio – 50 mln zł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TV – 16 mln zł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Prasa – 753,5 tys. zł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Social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Media – 2,8 mln zł</a:t>
            </a: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9D0C53-C407-F17F-364C-1DDB3FC4C46D}"/>
              </a:ext>
            </a:extLst>
          </p:cNvPr>
          <p:cNvSpPr txBox="1"/>
          <p:nvPr/>
        </p:nvSpPr>
        <p:spPr>
          <a:xfrm>
            <a:off x="6804261" y="532002"/>
            <a:ext cx="3317462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01.01-28.08.2025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483E5B1-5103-5951-1F68-6DE6C4EAC005}"/>
              </a:ext>
            </a:extLst>
          </p:cNvPr>
          <p:cNvSpPr txBox="1"/>
          <p:nvPr/>
        </p:nvSpPr>
        <p:spPr>
          <a:xfrm>
            <a:off x="480816" y="5498182"/>
            <a:ext cx="4608512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354,2 mln odbiorców</a:t>
            </a:r>
          </a:p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11,4 tys. publikacji = 75,53 mln zł  </a:t>
            </a:r>
          </a:p>
        </p:txBody>
      </p:sp>
    </p:spTree>
    <p:extLst>
      <p:ext uri="{BB962C8B-B14F-4D97-AF65-F5344CB8AC3E}">
        <p14:creationId xmlns:p14="http://schemas.microsoft.com/office/powerpoint/2010/main" val="42291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13955" y="272242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AKTYWNOŚĆ I INTERAKCJE W SOCIAL MEDIACH  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6AFCCB7-191B-4474-87E3-BE5A756AD0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/>
          <a:stretch/>
        </p:blipFill>
        <p:spPr>
          <a:xfrm>
            <a:off x="5583006" y="3905200"/>
            <a:ext cx="5736870" cy="171628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5DEE533-468F-4077-A4A5-FBB7EC798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7"/>
          <a:stretch/>
        </p:blipFill>
        <p:spPr>
          <a:xfrm>
            <a:off x="5583005" y="1592844"/>
            <a:ext cx="5898949" cy="173281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90BFAEE-0296-43D4-90A8-D98884881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2607142"/>
            <a:ext cx="5188060" cy="3863449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893E94B-98D6-46A2-9DC7-E9823BAB8A03}"/>
              </a:ext>
            </a:extLst>
          </p:cNvPr>
          <p:cNvSpPr txBox="1"/>
          <p:nvPr/>
        </p:nvSpPr>
        <p:spPr>
          <a:xfrm>
            <a:off x="402878" y="1450931"/>
            <a:ext cx="433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10 246 wzmianek </a:t>
            </a:r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80% na FB</a:t>
            </a:r>
          </a:p>
          <a:p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wskaźnik IS (Influence </a:t>
            </a:r>
            <a:r>
              <a:rPr lang="pl-PL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Score</a:t>
            </a:r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– 33 468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7DA9330-8254-4B72-B483-68D2DEF5F3A2}"/>
              </a:ext>
            </a:extLst>
          </p:cNvPr>
          <p:cNvSpPr txBox="1"/>
          <p:nvPr/>
        </p:nvSpPr>
        <p:spPr>
          <a:xfrm>
            <a:off x="7348508" y="3407484"/>
            <a:ext cx="1932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1,3 mln interakcji</a:t>
            </a:r>
            <a:endParaRPr lang="pl-PL" sz="1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3563" y="251459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MATERIAŁY PRASOWE PODSUMOWANIE  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F552186D-32C7-44EC-B4E4-854A1B1A9848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83D8E9C4-C393-4116-82E1-BE662B5EFB53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194E48A-3E9C-4F34-84DC-BB00256A813F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77FDF5B6-9F3A-465D-B8B9-3E03AD696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6" y="1128214"/>
            <a:ext cx="2660315" cy="158062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2BADC0E-49FA-4C36-B60C-A7F958BF6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" y="2908075"/>
            <a:ext cx="2808312" cy="145597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819A7AB-AE53-4894-9FAF-D16D2BDCF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93" y="1146259"/>
            <a:ext cx="2478196" cy="127370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A1593738-B820-423C-9CAF-A91B6B9587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01" y="2670668"/>
            <a:ext cx="2478584" cy="1774238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83987CF6-C2D9-4B13-B733-D4CAFB691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93" y="4659686"/>
            <a:ext cx="2788995" cy="1777149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CA7BC672-1EB7-40A1-AE96-1A009A0EE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1" y="4562977"/>
            <a:ext cx="2504480" cy="189386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9C9187B4-5896-4FEA-81FB-85E7C11F74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744" r="1963"/>
          <a:stretch/>
        </p:blipFill>
        <p:spPr>
          <a:xfrm>
            <a:off x="8060965" y="1179548"/>
            <a:ext cx="3391898" cy="953966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D9C258BB-8F61-4D52-8CFB-E75365FBD5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23" y="2254402"/>
            <a:ext cx="2232222" cy="1075131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3E0B950A-01DD-4CEE-BAFA-1F45C43BE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64" y="3071530"/>
            <a:ext cx="2601751" cy="1337639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602D8FB6-8007-4DC5-9F43-E614D5E1350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30265"/>
          <a:stretch/>
        </p:blipFill>
        <p:spPr>
          <a:xfrm>
            <a:off x="7113679" y="4417230"/>
            <a:ext cx="2071689" cy="164100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532EEFFC-C228-4E23-BC7E-78F3AB3070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/>
          <a:stretch/>
        </p:blipFill>
        <p:spPr>
          <a:xfrm>
            <a:off x="9417802" y="5441404"/>
            <a:ext cx="2000859" cy="11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2781" y="199505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SCHEMAT ŹRÓDEŁ FINANSOWANIA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15188" y="1735978"/>
            <a:ext cx="3969778" cy="47479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Agencja Mienia Wojskowego jako organizator AirSHOW 2025 odpowiada również za organizację </a:t>
            </a:r>
            <a:b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zabezpieczenie finansowe wydarzenia.</a:t>
            </a:r>
          </a:p>
          <a:p>
            <a:endParaRPr lang="pl-PL" sz="16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Głównymi źródłami finansowania miały być przychody:</a:t>
            </a:r>
          </a:p>
          <a:p>
            <a:pPr marL="623888" indent="-312738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 sprzedaży biletów wstępu na pokazy lotnicze,</a:t>
            </a:r>
          </a:p>
          <a:p>
            <a:pPr marL="623888" indent="-312738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umów partnerskich/sponsorskich,</a:t>
            </a:r>
          </a:p>
          <a:p>
            <a:pPr marL="623888" indent="-312738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wynajmu powierzchni  pod stanowiska komercyjne.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base">
              <a:tabLst>
                <a:tab pos="457200" algn="l"/>
              </a:tabLst>
              <a:defRPr/>
            </a:pP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518EE29-E3F1-4565-AE00-3E4EDFF5F1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85" y="1746640"/>
            <a:ext cx="7182197" cy="47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4227C9C-D7C4-46FF-8AA2-BFFD3006E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42686" r="37864" b="17985"/>
          <a:stretch>
            <a:fillRect/>
          </a:stretch>
        </p:blipFill>
        <p:spPr>
          <a:xfrm>
            <a:off x="6309768" y="2704939"/>
            <a:ext cx="4597935" cy="3542069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4345" y="30341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UMOWY ZE SPONSORAMI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42" y="151017"/>
            <a:ext cx="1816882" cy="1021996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580FC3DE-AFDD-45EA-A140-49D2BE1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850" y="4997343"/>
            <a:ext cx="4413739" cy="2806228"/>
          </a:xfrm>
        </p:spPr>
        <p:txBody>
          <a:bodyPr>
            <a:noAutofit/>
          </a:bodyPr>
          <a:lstStyle/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462DA62-C281-90AD-1C49-357083E5BF79}"/>
              </a:ext>
            </a:extLst>
          </p:cNvPr>
          <p:cNvSpPr txBox="1"/>
          <p:nvPr/>
        </p:nvSpPr>
        <p:spPr>
          <a:xfrm>
            <a:off x="477983" y="1891145"/>
            <a:ext cx="433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Podpisano </a:t>
            </a:r>
            <a:r>
              <a:rPr lang="pl-PL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umów sponsorskich </a:t>
            </a:r>
            <a:br>
              <a:rPr lang="pl-PL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charakterze partner strategiczny, partner wspierający, partner wydarzenia.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EFB7D41-E012-E4BD-9B04-5B8E0EB3F646}"/>
              </a:ext>
            </a:extLst>
          </p:cNvPr>
          <p:cNvSpPr txBox="1"/>
          <p:nvPr/>
        </p:nvSpPr>
        <p:spPr>
          <a:xfrm>
            <a:off x="439016" y="3552644"/>
            <a:ext cx="41641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zagranicznych sponsorów </a:t>
            </a:r>
            <a:r>
              <a:rPr lang="pl-PL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br>
              <a:rPr lang="pl-PL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Stany Zjednoczone, Korea Południowa, Włochy, Niemcy.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F3976FD-ED0D-66BE-B4B7-AFB43B3E6F15}"/>
              </a:ext>
            </a:extLst>
          </p:cNvPr>
          <p:cNvSpPr txBox="1"/>
          <p:nvPr/>
        </p:nvSpPr>
        <p:spPr>
          <a:xfrm>
            <a:off x="439016" y="5483575"/>
            <a:ext cx="3810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Podpisano </a:t>
            </a:r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umów barterowych</a:t>
            </a:r>
            <a:r>
              <a:rPr lang="pl-PL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C37D98C-A040-80DA-1C6F-B2AB5D946D29}"/>
              </a:ext>
            </a:extLst>
          </p:cNvPr>
          <p:cNvSpPr/>
          <p:nvPr/>
        </p:nvSpPr>
        <p:spPr>
          <a:xfrm>
            <a:off x="353291" y="1735282"/>
            <a:ext cx="4675909" cy="1350818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85E36FDE-9546-5126-0E0C-7692A777157E}"/>
              </a:ext>
            </a:extLst>
          </p:cNvPr>
          <p:cNvSpPr/>
          <p:nvPr/>
        </p:nvSpPr>
        <p:spPr>
          <a:xfrm>
            <a:off x="349827" y="3352800"/>
            <a:ext cx="4675909" cy="1350818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1F24B09-AAE3-595F-3523-934634B9161C}"/>
              </a:ext>
            </a:extLst>
          </p:cNvPr>
          <p:cNvSpPr/>
          <p:nvPr/>
        </p:nvSpPr>
        <p:spPr>
          <a:xfrm>
            <a:off x="349827" y="4984173"/>
            <a:ext cx="4675909" cy="1350818"/>
          </a:xfrm>
          <a:prstGeom prst="round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1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72391" y="157942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ODWOŁANIE AirSHOW Radom 2025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42" y="192580"/>
            <a:ext cx="1816882" cy="1021996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580FC3DE-AFDD-45EA-A140-49D2BE1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14" y="1199971"/>
            <a:ext cx="10515600" cy="5325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dniu 29.08.2025 po katastrofie Agencja Mienia Wojskowego za pomocą Poczty Polskiej i drogą elektroniczną  odstąpiła od umów, w tym m.in.:</a:t>
            </a:r>
          </a:p>
          <a:p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165 umów na stoiska komercyjne,</a:t>
            </a:r>
          </a:p>
          <a:p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26 umów sponsorskich i barterowych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(oprócz PGZ),</a:t>
            </a:r>
          </a:p>
          <a:p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19 umów z cywilnymi ekipami lotniczymi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 umów z kontaktorami/wykonawcami zabezpieczenia AirSHOW, m.in.: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służby porządkowej,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medyczne,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w paliwa lotnicze,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wyżywienia,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transportu dla pilotów,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energetyczne,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komunalne,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kontenerów,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zabezpieczenie nagłośnienia i telebimów,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budowa i organizacja strefy VIP i Hangar Party,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pokaz dronowy,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pokaz pirotechniczny.</a:t>
            </a:r>
          </a:p>
          <a:p>
            <a:pPr marL="0" indent="0">
              <a:buNone/>
            </a:pP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2C4564-F47D-A522-3FCA-EA8467F3E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3205609"/>
            <a:ext cx="5181504" cy="28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0663" y="36576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REALIZACJA ZADAŃ ZWIĄZANYCH Z ODWOŁANIEM POKAZÓW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580FC3DE-AFDD-45EA-A140-49D2BE1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547" y="1674261"/>
            <a:ext cx="7442233" cy="44485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Decyzją Prezesa AMW została powołana Grupa zadaniowa do spraw zakończenia prowadzonych w ramach organizacji Międzynarodowych Pokazów Lotniczych AirSHOW Radom 2025, postępowań w trybie ustawy z dnia 11 września 2019 r. – Prawo zamówień publicznych, wniosków zwolnionych oraz umów partnerskich.</a:t>
            </a:r>
          </a:p>
          <a:p>
            <a:endParaRPr lang="pl-PL" sz="16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Dystrybutor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dnia 12.09.2025 zwrócił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nabywcom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koszty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zakupu biletów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Opracowano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raportów z realizacji świadczeń promocyjnych </a:t>
            </a:r>
            <a:b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wynegocjowano porozumienia ze sponsorami i partnerami umów barterowych.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Skompensowano umowy barterowe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6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Stoiska komercyjne - zwrócone zostały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wszystkie kaucje umowne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oraz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dyspozycje zwrotu czynszu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zrealizowane – do 30.09.2025.</a:t>
            </a: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Obraz 4" descr="Obraz zawierający tekst, zrzut ekranu, oprogramowanie, komputer&#10;&#10;Zawartość wygenerowana przez AI może być niepoprawna.">
            <a:extLst>
              <a:ext uri="{FF2B5EF4-FFF2-40B4-BE49-F238E27FC236}">
                <a16:creationId xmlns:a16="http://schemas.microsoft.com/office/drawing/2014/main" id="{2B88F74A-6CD4-6655-7938-7F03FFD3A5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3239" t="12704" r="34034" b="8138"/>
          <a:stretch>
            <a:fillRect/>
          </a:stretch>
        </p:blipFill>
        <p:spPr>
          <a:xfrm>
            <a:off x="263610" y="2485076"/>
            <a:ext cx="1822920" cy="2369881"/>
          </a:xfrm>
          <a:prstGeom prst="rect">
            <a:avLst/>
          </a:prstGeom>
        </p:spPr>
      </p:pic>
      <p:pic>
        <p:nvPicPr>
          <p:cNvPr id="11" name="Obraz 10" descr="Obraz zawierający tekst, zrzut ekranu, oprogramowanie, komputer&#10;&#10;Zawartość wygenerowana przez AI może być niepoprawna.">
            <a:extLst>
              <a:ext uri="{FF2B5EF4-FFF2-40B4-BE49-F238E27FC236}">
                <a16:creationId xmlns:a16="http://schemas.microsoft.com/office/drawing/2014/main" id="{70D5930B-7EF5-29D1-DBBD-C8340A6E96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l="33409" t="12579" r="34649" b="1638"/>
          <a:stretch>
            <a:fillRect/>
          </a:stretch>
        </p:blipFill>
        <p:spPr>
          <a:xfrm>
            <a:off x="2027768" y="2612390"/>
            <a:ext cx="2069094" cy="2986766"/>
          </a:xfrm>
          <a:prstGeom prst="rect">
            <a:avLst/>
          </a:prstGeom>
        </p:spPr>
      </p:pic>
      <p:pic>
        <p:nvPicPr>
          <p:cNvPr id="7" name="Obraz 6" descr="Obraz zawierający tekst, zrzut ekranu, oprogramowanie, komputer&#10;&#10;Zawartość wygenerowana przez AI może być niepoprawna.">
            <a:extLst>
              <a:ext uri="{FF2B5EF4-FFF2-40B4-BE49-F238E27FC236}">
                <a16:creationId xmlns:a16="http://schemas.microsoft.com/office/drawing/2014/main" id="{2B011997-AD34-32F8-09BF-1370AB9CEB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rcRect l="33239" t="12420" r="34034" b="1955"/>
          <a:stretch>
            <a:fillRect/>
          </a:stretch>
        </p:blipFill>
        <p:spPr>
          <a:xfrm>
            <a:off x="1398251" y="3670017"/>
            <a:ext cx="1855460" cy="26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8872" y="251460"/>
            <a:ext cx="10515600" cy="1065007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REALIZACJA ZADAŃ ZWIĄZANYCH Z ODWOŁANIEM POKAZÓW</a:t>
            </a:r>
            <a:b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Cywilne Ekipy Lotnicze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580FC3DE-AFDD-45EA-A140-49D2BE1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61" y="1393706"/>
            <a:ext cx="8024439" cy="51006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Podpisano umowy na pokaz dronowy, pirotechniczny, laserowy.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Podpisano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umów z lotniczymi ekipami cywilnymi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(w tym pięcioma zagranicznymi)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 odwołaniu pokazu lotniczego podpisano stosowne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porozumienia zmieniające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600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Uwaga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Agencja może odstąpić od Umowy w przypadkach: </a:t>
            </a:r>
          </a:p>
          <a:p>
            <a:pPr marL="363538" indent="0" algn="just">
              <a:lnSpc>
                <a:spcPct val="100000"/>
              </a:lnSpc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w razie zaistnienia istotnej zmiany okoliczności, powodującej, iż wykonanie Umowy nie leży w interesie publicznym, czego nie można było przewidzieć w chwili zawarcia Umowy; </a:t>
            </a:r>
          </a:p>
          <a:p>
            <a:pPr marL="363538" indent="0" algn="just">
              <a:lnSpc>
                <a:spcPct val="100000"/>
              </a:lnSpc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pl-PL" sz="16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razie odwołania AirSHOW Radom 2025 np. na mocy decyzji Ministra Obrony Narodowej</a:t>
            </a: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lub innego stosownego organu administracji rządowej lub samorządowej; </a:t>
            </a:r>
          </a:p>
          <a:p>
            <a:pPr marL="363538" indent="0" algn="just">
              <a:lnSpc>
                <a:spcPct val="100000"/>
              </a:lnSpc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w razie zaistnienia okoliczności spowodowanych potrzebami obronności państwa, konieczności wywiązania się ze zobowiązań wobec NATO lub siły wyższej, które uniemożliwiają przeprowadzenie AirSHOW Radom 2025.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Odstąpienie od Umowy z przyczyn określonych w ust. 3 </a:t>
            </a:r>
            <a:r>
              <a:rPr lang="pl-PL" sz="16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nie daje podstawy Wykonawcy do żądania jakichkolwiek roszczeń finansowych, w tym odszkodowawczych od Agencji. </a:t>
            </a:r>
          </a:p>
        </p:txBody>
      </p:sp>
      <p:pic>
        <p:nvPicPr>
          <p:cNvPr id="3" name="Obraz 2" descr="Obraz zawierający niebo, na wolnym powietrzu, samolot, pokaz lotniczy&#10;&#10;Zawartość wygenerowana przez AI może być niepoprawna.">
            <a:extLst>
              <a:ext uri="{FF2B5EF4-FFF2-40B4-BE49-F238E27FC236}">
                <a16:creationId xmlns:a16="http://schemas.microsoft.com/office/drawing/2014/main" id="{D3F41644-6615-AE2C-CE99-FB1FE8EC9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2120" r="12989" b="24091"/>
          <a:stretch>
            <a:fillRect/>
          </a:stretch>
        </p:blipFill>
        <p:spPr>
          <a:xfrm>
            <a:off x="254336" y="1464878"/>
            <a:ext cx="3377046" cy="50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36" y="19151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REALIZACJA ZADAŃ ZWIĄZANYCH Z ODWOŁANIEM POKAZÓW</a:t>
            </a:r>
            <a:b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Cywilne Ekipy Lotnicze - Wnioski</a:t>
            </a:r>
            <a:endParaRPr lang="pl-PL" sz="22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936" y="1659931"/>
            <a:ext cx="7905513" cy="453421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Uprawnienia/dopuszczenia do wykonywania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lotów akrobacyjnych pokazowych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Uprawnienia/dopuszczenia do wykonywania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lotów grupowych akrobacyjnych pokazowych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Uprawnienia/dopuszczenia do wykonywania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lotów akrobacyjnych pokazowych </a:t>
            </a:r>
            <a:b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nocy 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pojedynczych/grupowych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wykorzystaniem środków pirotechnicznych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Higiena życia 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przed lotami pokazowymi, w tym treningami;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Wiązanka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„skrojona pod widza a nie pod bicie rekordów”;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Sterylne stanowisko kierowania lotami –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Wieża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Biurokracja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przestrzeganie terminów wypełniania kart uczestnictwa i zgłaszania listy uczestników;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Wyznaczanie </a:t>
            </a:r>
            <a:r>
              <a:rPr lang="pl-PL" sz="6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strefy pokazów </a:t>
            </a:r>
            <a:r>
              <a:rPr lang="pl-PL" sz="6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 rozmieszczania dodatkowych elementów pokazu lotniczego.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82" y="251460"/>
            <a:ext cx="1816882" cy="102199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537BE9E-6352-62AE-486D-6DC9FA098CB1}"/>
              </a:ext>
            </a:extLst>
          </p:cNvPr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pic>
        <p:nvPicPr>
          <p:cNvPr id="9" name="Obraz 8" descr="Obraz zawierający samolot, niebo, statek powietrzny, na wolnym powietrzu&#10;&#10;Zawartość wygenerowana przez AI może być niepoprawna.">
            <a:extLst>
              <a:ext uri="{FF2B5EF4-FFF2-40B4-BE49-F238E27FC236}">
                <a16:creationId xmlns:a16="http://schemas.microsoft.com/office/drawing/2014/main" id="{2BBE8D14-511D-EAC1-2735-531339835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51" y="1329313"/>
            <a:ext cx="3621393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9264" y="0"/>
            <a:ext cx="10515600" cy="1554797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UBEZPIECZENIA, ROSZCZENIA</a:t>
            </a:r>
            <a:br>
              <a:rPr lang="pl-PL" sz="2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2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8" y="182189"/>
            <a:ext cx="1816882" cy="1021996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580FC3DE-AFDD-45EA-A140-49D2BE1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28" y="1033717"/>
            <a:ext cx="11082994" cy="538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AMW posiadała ochronę ubezpieczeniową TUW PZUW na podstawie: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umowy ubezpieczenia odpowiedzialności cywilnej z tytułu prowadzonej działalności,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umowy obowiązkowego ubezpieczenia odpowiedzialności cywilnej organizatora imprezy masowej,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umowy dobrowolnego (nadwyżkowego) ubezpieczenia odpowiedzialności cywilnej organizatora imprezy masowej.</a:t>
            </a: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chwilę obecną tylko jeden kontrahent, pomimo zapisów w umowie zwalniających z odpowiedzialności AMW </a:t>
            </a:r>
            <a:b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zakresie poniesionych strat, wniósł roszczenie do ubezpieczyciela AMW (dot. stoiska komercyjnego).</a:t>
            </a: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Poniżej wymagana polisa posiadania ubezpieczenia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69875" indent="0" algn="just"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majątkowego (w tym od kradzieży i dewastacji) i ubezpieczenie strat na skutek odwołania, przerw zakłóceń w działalności obejmujące ryzyko szkód w mieniu Najemcy w obrębie Międzynarodowych Pokazów Lotniczych AirSHOW RADOM 2025 (Lotnisko Warszawa-Radom, przy ul. Lubelskiej/Sadków 9, 26-600 Radom) oraz wszelkim mieniu, za które Najemca ponosi odpowiedzialność, do wysokości wartości nowo odtworzeniowej, a także wszelkich utraconych przychodów. W przypadku tego rodzaju szkody Najemca występuje o pokrycie straty z własnego ubezpieczenia.</a:t>
            </a:r>
          </a:p>
          <a:p>
            <a:pPr marL="269875" indent="0" algn="just">
              <a:buNone/>
            </a:pPr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odpowiedzialności cywilnej (kontraktowej i deliktowej) pokrywające odpowiedzialność Najemcy z tytułu posiadania mienia, prowadzonej działalności na terenie Międzynarodowych Pokazów Lotniczych AirSHOW RADOM 2025 (Lotnisko Warszawa-Radom, przy ul. Lubelskiej/Sadków 9, 26-600 Radom), na kwotę odpowiednią do charakteru ryzyka, prowadzonej działalności oraz posiadanego mienia, jednak nie mniejszą niż 500.000 PLN na jedno i wszystkie zdarzenia w okresie ubezpieczenia).</a:t>
            </a:r>
          </a:p>
          <a:p>
            <a:pPr algn="just"/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DC1A9-9414-8E11-16E9-05D3BEFD1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C022231E-CCB2-1FF4-D0A7-9BF85CE6E870}"/>
              </a:ext>
            </a:extLst>
          </p:cNvPr>
          <p:cNvSpPr/>
          <p:nvPr/>
        </p:nvSpPr>
        <p:spPr>
          <a:xfrm>
            <a:off x="329513" y="1036819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EA21255-2C53-1535-C082-C6513BDFA072}"/>
              </a:ext>
            </a:extLst>
          </p:cNvPr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F2239"/>
              </a:solidFill>
              <a:highlight>
                <a:srgbClr val="808080"/>
              </a:highlight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B3FC74-5786-7DAC-C9B3-D03466F1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2" y="-107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" name="Obraz 10" descr="Obraz zawierający Ludzka twarz, osoba, uniform wojskowy, ubrania">
            <a:extLst>
              <a:ext uri="{FF2B5EF4-FFF2-40B4-BE49-F238E27FC236}">
                <a16:creationId xmlns:a16="http://schemas.microsoft.com/office/drawing/2014/main" id="{4B14A655-A819-8E9D-6135-B37404682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r="20018"/>
          <a:stretch>
            <a:fillRect/>
          </a:stretch>
        </p:blipFill>
        <p:spPr>
          <a:xfrm>
            <a:off x="259773" y="183141"/>
            <a:ext cx="7014559" cy="639430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CC422BB-AB0C-B456-3895-65B8E9B0E0B3}"/>
              </a:ext>
            </a:extLst>
          </p:cNvPr>
          <p:cNvSpPr txBox="1"/>
          <p:nvPr/>
        </p:nvSpPr>
        <p:spPr>
          <a:xfrm>
            <a:off x="7377545" y="1246909"/>
            <a:ext cx="44057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</a:rPr>
              <a:t>W pamięci…</a:t>
            </a:r>
          </a:p>
          <a:p>
            <a:endParaRPr lang="pl-PL" sz="3600" dirty="0">
              <a:solidFill>
                <a:schemeClr val="tx2"/>
              </a:solidFill>
            </a:endParaRPr>
          </a:p>
          <a:p>
            <a:r>
              <a:rPr lang="pl-PL" sz="3600" dirty="0">
                <a:solidFill>
                  <a:schemeClr val="tx2"/>
                </a:solidFill>
              </a:rPr>
              <a:t>ppłk pil. </a:t>
            </a:r>
            <a:r>
              <a:rPr lang="pl-PL" sz="3600" b="1" dirty="0">
                <a:solidFill>
                  <a:schemeClr val="tx2"/>
                </a:solidFill>
              </a:rPr>
              <a:t>MACIEJ „SLAB” KRAKOWIAN</a:t>
            </a:r>
          </a:p>
          <a:p>
            <a:endParaRPr lang="pl-PL" sz="3600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31.01.1990 – 28.08.2025</a:t>
            </a:r>
          </a:p>
          <a:p>
            <a:endParaRPr lang="pl-PL" sz="2800" dirty="0">
              <a:solidFill>
                <a:schemeClr val="tx2"/>
              </a:solidFill>
            </a:endParaRPr>
          </a:p>
          <a:p>
            <a:endParaRPr lang="pl-PL" i="1" dirty="0">
              <a:solidFill>
                <a:schemeClr val="tx2"/>
              </a:solidFill>
            </a:endParaRPr>
          </a:p>
          <a:p>
            <a:r>
              <a:rPr lang="pl-PL" i="1" dirty="0">
                <a:solidFill>
                  <a:schemeClr val="tx2"/>
                </a:solidFill>
              </a:rPr>
              <a:t>  </a:t>
            </a:r>
          </a:p>
          <a:p>
            <a:r>
              <a:rPr lang="pl-PL" i="1" dirty="0">
                <a:solidFill>
                  <a:schemeClr val="tx2"/>
                </a:solidFill>
              </a:rPr>
              <a:t>  Zginął, robiąc to, co kochał.</a:t>
            </a:r>
          </a:p>
          <a:p>
            <a:endParaRPr lang="pl-PL" i="1" dirty="0">
              <a:solidFill>
                <a:schemeClr val="tx2"/>
              </a:solidFill>
            </a:endParaRPr>
          </a:p>
          <a:p>
            <a:endParaRPr lang="pl-PL" i="1" dirty="0">
              <a:solidFill>
                <a:schemeClr val="tx2"/>
              </a:solidFill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580B8A2-29EF-6747-6921-0401AB17A98B}"/>
              </a:ext>
            </a:extLst>
          </p:cNvPr>
          <p:cNvCxnSpPr>
            <a:cxnSpLocks/>
          </p:cNvCxnSpPr>
          <p:nvPr/>
        </p:nvCxnSpPr>
        <p:spPr>
          <a:xfrm>
            <a:off x="7481455" y="4935682"/>
            <a:ext cx="0" cy="10702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36525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UBEZPIECZENIA, ROSZCZENIA</a:t>
            </a:r>
            <a:br>
              <a:rPr lang="pl-PL" dirty="0">
                <a:solidFill>
                  <a:srgbClr val="002855"/>
                </a:solidFill>
              </a:rPr>
            </a:b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580FC3DE-AFDD-45EA-A140-49D2BE12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27" y="1636389"/>
            <a:ext cx="5796100" cy="46268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Zapisy umowy współpracy i udostepnienia z PPL</a:t>
            </a:r>
          </a:p>
          <a:p>
            <a:pPr algn="just"/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6 ust. 4 AMW ponosi, na zasadzie winy, odpowiedzialność za szkody w mieniu PPL, wyrządzone przez Agencję lub osoby trzecie, jeżeli szkoda taka pozostaje w związku z organizacją lub przeprowadzeniem AirSHOW Radom 2025.</a:t>
            </a:r>
          </a:p>
          <a:p>
            <a:pPr algn="just"/>
            <a:r>
              <a:rPr lang="pl-PL" sz="16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6 ust. 7 Odpowiedzialność za szkody wyrządzone przez żołnierzy w mieniu PPL znajdującym się na terenie lotniska Warszawa - Radom, będące skutkiem działania lub zaniechania związanych z organizacją i realizacją operacji lotniczych naziemnych oraz powietrznych w ramach wskazanych wyżej pokazów lotniczych, ponosi Skarb Państwa reprezentowany przez jednostkę organizacyjną, z której działalnością wiąże się dochodzone roszczenie</a:t>
            </a:r>
          </a:p>
          <a:p>
            <a:pPr marL="0" indent="0" algn="just">
              <a:buNone/>
            </a:pPr>
            <a:endParaRPr lang="pl-PL" sz="16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Polskie Porty Lotnicze S.A. wystąpiły do 31. Bazy Lotnictwa Taktycznego o odszkodowanie w zakresie naprawy pasa startowego Lotniska Warszawa – Radom.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EF2605B-865F-D9B4-CC0A-393C406A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22" y="2434910"/>
            <a:ext cx="2947559" cy="731511"/>
          </a:xfrm>
          <a:prstGeom prst="rect">
            <a:avLst/>
          </a:prstGeom>
        </p:spPr>
      </p:pic>
      <p:pic>
        <p:nvPicPr>
          <p:cNvPr id="10" name="Obraz 9" descr="Obraz zawierający tekst, zrzut ekranu, statek powietrzny, Oprogramowanie multimedialne&#10;&#10;Zawartość wygenerowana przez AI może być niepoprawna.">
            <a:extLst>
              <a:ext uri="{FF2B5EF4-FFF2-40B4-BE49-F238E27FC236}">
                <a16:creationId xmlns:a16="http://schemas.microsoft.com/office/drawing/2014/main" id="{F6964FEB-9811-CB6E-FC4F-A85B75D045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10" t="14874" r="69651" b="74905"/>
          <a:stretch>
            <a:fillRect/>
          </a:stretch>
        </p:blipFill>
        <p:spPr>
          <a:xfrm>
            <a:off x="7293934" y="4136066"/>
            <a:ext cx="3540643" cy="8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3AE41F1F-69FC-43B2-A648-08BC4AD2F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387" y="3524685"/>
            <a:ext cx="4322873" cy="300959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06399" y="193482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5127" y="323719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RAPORT KOŃCOWY  </a:t>
            </a:r>
            <a:br>
              <a:rPr lang="pl-PL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31" y="301337"/>
            <a:ext cx="1816882" cy="1021996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F552186D-32C7-44EC-B4E4-854A1B1A9848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83D8E9C4-C393-4116-82E1-BE662B5EFB53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194E48A-3E9C-4F34-84DC-BB00256A813F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1452793-B0C9-D267-2A5A-87792130D352}"/>
              </a:ext>
            </a:extLst>
          </p:cNvPr>
          <p:cNvGrpSpPr/>
          <p:nvPr/>
        </p:nvGrpSpPr>
        <p:grpSpPr>
          <a:xfrm>
            <a:off x="1928664" y="986500"/>
            <a:ext cx="3921990" cy="5461268"/>
            <a:chOff x="1215231" y="949056"/>
            <a:chExt cx="3921990" cy="5461268"/>
          </a:xfrm>
        </p:grpSpPr>
        <p:pic>
          <p:nvPicPr>
            <p:cNvPr id="35" name="Obraz 34">
              <a:extLst>
                <a:ext uri="{FF2B5EF4-FFF2-40B4-BE49-F238E27FC236}">
                  <a16:creationId xmlns:a16="http://schemas.microsoft.com/office/drawing/2014/main" id="{CB0CC7B6-066A-41B8-81EA-28A446ACE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917" b="4364"/>
            <a:stretch/>
          </p:blipFill>
          <p:spPr>
            <a:xfrm>
              <a:off x="1215231" y="2441650"/>
              <a:ext cx="3921990" cy="3566984"/>
            </a:xfrm>
            <a:prstGeom prst="rect">
              <a:avLst/>
            </a:prstGeom>
          </p:spPr>
        </p:pic>
        <p:pic>
          <p:nvPicPr>
            <p:cNvPr id="36" name="Obraz 35">
              <a:extLst>
                <a:ext uri="{FF2B5EF4-FFF2-40B4-BE49-F238E27FC236}">
                  <a16:creationId xmlns:a16="http://schemas.microsoft.com/office/drawing/2014/main" id="{9A4EE4BA-1B60-41F8-8AA0-62BBD7132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266" y="1811824"/>
              <a:ext cx="1816882" cy="931376"/>
            </a:xfrm>
            <a:prstGeom prst="rect">
              <a:avLst/>
            </a:prstGeom>
          </p:spPr>
        </p:pic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D145FD64-4F5D-4374-A5AF-D21CBA3ABB1C}"/>
                </a:ext>
              </a:extLst>
            </p:cNvPr>
            <p:cNvSpPr txBox="1"/>
            <p:nvPr/>
          </p:nvSpPr>
          <p:spPr>
            <a:xfrm>
              <a:off x="2670228" y="6133325"/>
              <a:ext cx="2101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Grudzień 2025 r.</a:t>
              </a:r>
            </a:p>
          </p:txBody>
        </p: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2004B361-68A3-4F25-AB03-D49458D60AB5}"/>
                </a:ext>
              </a:extLst>
            </p:cNvPr>
            <p:cNvSpPr txBox="1"/>
            <p:nvPr/>
          </p:nvSpPr>
          <p:spPr>
            <a:xfrm>
              <a:off x="1665993" y="949056"/>
              <a:ext cx="30620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Raport Końcowy </a:t>
              </a:r>
              <a:br>
                <a:rPr lang="pl-PL" sz="140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pl-PL" sz="1400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Biura Organizacyjnego Międzynarodowych Pokazów Lotniczych AirSHOW Radom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4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4EE1D-CFE1-227B-5D29-215709D5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78A0B178-56D8-A464-735D-EA3699EE0CC3}"/>
              </a:ext>
            </a:extLst>
          </p:cNvPr>
          <p:cNvSpPr/>
          <p:nvPr/>
        </p:nvSpPr>
        <p:spPr>
          <a:xfrm>
            <a:off x="289526" y="245437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009E77-1FDC-8E35-DD29-41FB34B3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0FD98118-7454-5012-A6A7-4D2EF68B7009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307852E-66B8-8A40-C3DC-3591B5CBAA41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E93714C2-9C3B-EB22-E089-F12DCEEB70AA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306B3DD-F250-693E-7D31-FBBAF361F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31" y="301337"/>
            <a:ext cx="1816882" cy="10219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509B90E-78A9-1B92-659F-9D0ED7A9B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346791"/>
            <a:ext cx="9368032" cy="62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E8486-03F2-A37E-D653-0AC462AC6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BF2C1AB2-9B17-545D-E4AF-772B1325AD96}"/>
              </a:ext>
            </a:extLst>
          </p:cNvPr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B720687-307E-6EA9-5C63-4294F9BFD814}"/>
              </a:ext>
            </a:extLst>
          </p:cNvPr>
          <p:cNvSpPr/>
          <p:nvPr/>
        </p:nvSpPr>
        <p:spPr>
          <a:xfrm>
            <a:off x="289526" y="245437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904AA98-E1C1-7A2B-8CD8-B7F61EF62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391BDB3-C960-4C67-E419-AC46F3C54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78" y="176647"/>
            <a:ext cx="2290617" cy="1288472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21760DBC-0AAE-B058-8D4B-8031C933BA4A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D2BE2AE6-66E5-7BB6-1206-C7F84959D7E5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F3E95D9C-EC6B-2AD2-0A30-A01F4B46F340}"/>
              </a:ext>
            </a:extLst>
          </p:cNvPr>
          <p:cNvSpPr/>
          <p:nvPr/>
        </p:nvSpPr>
        <p:spPr>
          <a:xfrm>
            <a:off x="1701947" y="43288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B71803E-C390-A84F-87D8-6364FE7297FC}"/>
              </a:ext>
            </a:extLst>
          </p:cNvPr>
          <p:cNvSpPr txBox="1"/>
          <p:nvPr/>
        </p:nvSpPr>
        <p:spPr>
          <a:xfrm>
            <a:off x="8655392" y="6019024"/>
            <a:ext cx="242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Warszawa, 16 kwietnia 2026 r.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E84202-E4C7-6DDC-1D37-8576DDA80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0" y="294762"/>
            <a:ext cx="7148126" cy="635541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3BD97DA-17D4-D992-2742-03D3768CAEE1}"/>
              </a:ext>
            </a:extLst>
          </p:cNvPr>
          <p:cNvSpPr txBox="1"/>
          <p:nvPr/>
        </p:nvSpPr>
        <p:spPr>
          <a:xfrm>
            <a:off x="7730836" y="2811895"/>
            <a:ext cx="3875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DZIĘKUJEMY </a:t>
            </a:r>
          </a:p>
          <a:p>
            <a:pPr algn="ctr"/>
            <a:r>
              <a:rPr lang="pl-PL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 UWAGĘ </a:t>
            </a:r>
          </a:p>
        </p:txBody>
      </p:sp>
    </p:spTree>
    <p:extLst>
      <p:ext uri="{BB962C8B-B14F-4D97-AF65-F5344CB8AC3E}">
        <p14:creationId xmlns:p14="http://schemas.microsoft.com/office/powerpoint/2010/main" val="4277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0074D-89E5-79C1-0524-75F1D2CA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E427F8CE-993F-9FC2-66B3-79DB23348F7E}"/>
              </a:ext>
            </a:extLst>
          </p:cNvPr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3E69B0-1AAC-9138-6844-1A1C99AAB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A140BC-3C71-872F-240E-D86BF7575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8" y="202971"/>
            <a:ext cx="1816882" cy="1021996"/>
          </a:xfrm>
          <a:prstGeom prst="rect">
            <a:avLst/>
          </a:prstGeom>
        </p:spPr>
      </p:pic>
      <p:sp>
        <p:nvSpPr>
          <p:cNvPr id="41" name="Prostokąt 40">
            <a:extLst>
              <a:ext uri="{FF2B5EF4-FFF2-40B4-BE49-F238E27FC236}">
                <a16:creationId xmlns:a16="http://schemas.microsoft.com/office/drawing/2014/main" id="{6B51E454-5CD7-E463-9C3A-CA9943536280}"/>
              </a:ext>
            </a:extLst>
          </p:cNvPr>
          <p:cNvSpPr/>
          <p:nvPr/>
        </p:nvSpPr>
        <p:spPr>
          <a:xfrm>
            <a:off x="251520" y="2247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FCA69900-8E66-CBC2-5C9F-81016BEC0902}"/>
              </a:ext>
            </a:extLst>
          </p:cNvPr>
          <p:cNvSpPr/>
          <p:nvPr/>
        </p:nvSpPr>
        <p:spPr>
          <a:xfrm>
            <a:off x="3685095" y="331085"/>
            <a:ext cx="52001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 POKAZÓW </a:t>
            </a:r>
            <a:r>
              <a:rPr lang="pl-PL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AirSHOW</a:t>
            </a:r>
            <a:r>
              <a:rPr lang="pl-PL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Radom 2025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7660FC2E-94B8-F5BE-4E4C-406B124F8073}"/>
              </a:ext>
            </a:extLst>
          </p:cNvPr>
          <p:cNvSpPr/>
          <p:nvPr/>
        </p:nvSpPr>
        <p:spPr>
          <a:xfrm>
            <a:off x="251520" y="2247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85C13E90-10A4-C4E2-1818-E72D6853CC94}"/>
              </a:ext>
            </a:extLst>
          </p:cNvPr>
          <p:cNvSpPr/>
          <p:nvPr/>
        </p:nvSpPr>
        <p:spPr>
          <a:xfrm>
            <a:off x="251520" y="2247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Symbol zastępczy zawartości 2">
            <a:extLst>
              <a:ext uri="{FF2B5EF4-FFF2-40B4-BE49-F238E27FC236}">
                <a16:creationId xmlns:a16="http://schemas.microsoft.com/office/drawing/2014/main" id="{70A199B6-7CFF-EBD6-57AC-F96F25E2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419" y="3729999"/>
            <a:ext cx="2983533" cy="493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700" b="1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PROMOCJA SŁUŻBY WOJSKOWEJ</a:t>
            </a:r>
          </a:p>
        </p:txBody>
      </p:sp>
      <p:sp>
        <p:nvSpPr>
          <p:cNvPr id="47" name="Symbol zastępczy zawartości 2">
            <a:extLst>
              <a:ext uri="{FF2B5EF4-FFF2-40B4-BE49-F238E27FC236}">
                <a16:creationId xmlns:a16="http://schemas.microsoft.com/office/drawing/2014/main" id="{A7DB368E-E554-DC40-618C-8A0F0D75329E}"/>
              </a:ext>
            </a:extLst>
          </p:cNvPr>
          <p:cNvSpPr txBox="1">
            <a:spLocks/>
          </p:cNvSpPr>
          <p:nvPr/>
        </p:nvSpPr>
        <p:spPr>
          <a:xfrm>
            <a:off x="1952502" y="3781510"/>
            <a:ext cx="2730426" cy="49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POKAZ ZDOLNOŚCI BOJOWYCH</a:t>
            </a:r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36E4B5E4-0ECD-0FF5-AE30-CBB793E7C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2891"/>
          <a:stretch/>
        </p:blipFill>
        <p:spPr>
          <a:xfrm>
            <a:off x="7867283" y="4284084"/>
            <a:ext cx="2549769" cy="2274340"/>
          </a:xfrm>
          <a:prstGeom prst="rect">
            <a:avLst/>
          </a:prstGeom>
        </p:spPr>
      </p:pic>
      <p:sp>
        <p:nvSpPr>
          <p:cNvPr id="49" name="Symbol zastępczy zawartości 2">
            <a:extLst>
              <a:ext uri="{FF2B5EF4-FFF2-40B4-BE49-F238E27FC236}">
                <a16:creationId xmlns:a16="http://schemas.microsoft.com/office/drawing/2014/main" id="{766AAC7B-11DE-C573-1AC3-1FA077726234}"/>
              </a:ext>
            </a:extLst>
          </p:cNvPr>
          <p:cNvSpPr txBox="1">
            <a:spLocks/>
          </p:cNvSpPr>
          <p:nvPr/>
        </p:nvSpPr>
        <p:spPr>
          <a:xfrm>
            <a:off x="7666461" y="3763124"/>
            <a:ext cx="2951411" cy="493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PROMOCJA WARTOŚCI PATRIOTYCZNYCH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E85DE72D-7EB1-019B-7975-10FC514D2170}"/>
              </a:ext>
            </a:extLst>
          </p:cNvPr>
          <p:cNvSpPr/>
          <p:nvPr/>
        </p:nvSpPr>
        <p:spPr>
          <a:xfrm>
            <a:off x="828340" y="871414"/>
            <a:ext cx="10295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Celem realizacji pokazów lotniczych była </a:t>
            </a:r>
            <a:r>
              <a:rPr lang="pl-PL" b="1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promocja Sił Zbrojnych RP</a:t>
            </a: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w tym Sił Powietrznych, </a:t>
            </a:r>
            <a:b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kontekście </a:t>
            </a:r>
            <a:r>
              <a:rPr lang="pl-PL" b="1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bezpieczeństwa militarnego Polski</a:t>
            </a: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poprzez: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zwiększenie możliwości bojowych Sił Zbrojnych RP w następstwie zakupu nowego uzbrojenia </a:t>
            </a:r>
            <a:b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wyposażenia oraz modernizację eksploatowanego,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budowanie wizerunku Polski jako wiarygodnego sojusznika NATO,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zapewnienie bezpieczeństwa polskich granic na lądzie i w powietrzu,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146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wpisywanie się w politykę odstraszania militarnego.</a:t>
            </a:r>
          </a:p>
        </p:txBody>
      </p:sp>
      <p:pic>
        <p:nvPicPr>
          <p:cNvPr id="51" name="Obraz 50">
            <a:extLst>
              <a:ext uri="{FF2B5EF4-FFF2-40B4-BE49-F238E27FC236}">
                <a16:creationId xmlns:a16="http://schemas.microsoft.com/office/drawing/2014/main" id="{2E4843C1-B427-EDDC-A38B-BD70DB711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0" y="4300304"/>
            <a:ext cx="3059723" cy="2266117"/>
          </a:xfrm>
          <a:prstGeom prst="rect">
            <a:avLst/>
          </a:prstGeom>
        </p:spPr>
      </p:pic>
      <p:pic>
        <p:nvPicPr>
          <p:cNvPr id="52" name="Obraz 51">
            <a:extLst>
              <a:ext uri="{FF2B5EF4-FFF2-40B4-BE49-F238E27FC236}">
                <a16:creationId xmlns:a16="http://schemas.microsoft.com/office/drawing/2014/main" id="{77F3DE66-3BF2-DEB4-BCC5-1B2EFCE93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21" y="4297603"/>
            <a:ext cx="2419514" cy="22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2DA9-0A80-1559-A2FD-B539C507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7C6D4C2F-62AE-D15D-A899-4CE734314AAD}"/>
              </a:ext>
            </a:extLst>
          </p:cNvPr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754283-B3CB-E698-D9BE-21FA0E457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582CB6-93BF-0EA4-1131-37173399D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86"/>
          <a:stretch/>
        </p:blipFill>
        <p:spPr>
          <a:xfrm>
            <a:off x="4159091" y="1972067"/>
            <a:ext cx="3762981" cy="12851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BEA8206-F56F-6C3A-B0A4-D23AF7066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8" y="202971"/>
            <a:ext cx="1816882" cy="10219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A3C9BD4-70D1-B7BD-C28E-C353B596B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19" y="3274227"/>
            <a:ext cx="1004081" cy="104207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E8F36B6-4445-F07A-0B8C-AA514CDCCB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80" y="5729153"/>
            <a:ext cx="1504269" cy="6038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EF4706D-58EA-39AB-9C34-D37F92549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55" y="4783016"/>
            <a:ext cx="1334772" cy="33134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E6902B3-764A-E39F-F78B-625153D3EB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2" y="5729153"/>
            <a:ext cx="1378734" cy="40785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FE74F99-4296-DFD1-301A-2CDA4CB2FA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71" y="3315606"/>
            <a:ext cx="1040695" cy="946138"/>
          </a:xfrm>
          <a:prstGeom prst="rect">
            <a:avLst/>
          </a:prstGeom>
        </p:spPr>
      </p:pic>
      <p:pic>
        <p:nvPicPr>
          <p:cNvPr id="17" name="Picture 2" descr="Wojska obrony terytorialnej">
            <a:extLst>
              <a:ext uri="{FF2B5EF4-FFF2-40B4-BE49-F238E27FC236}">
                <a16:creationId xmlns:a16="http://schemas.microsoft.com/office/drawing/2014/main" id="{B6B92666-0E19-E0DF-406D-3D745798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17" y="4566732"/>
            <a:ext cx="451431" cy="6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57AD685-C537-23EB-A356-921196E0D268}"/>
              </a:ext>
            </a:extLst>
          </p:cNvPr>
          <p:cNvSpPr txBox="1"/>
          <p:nvPr/>
        </p:nvSpPr>
        <p:spPr>
          <a:xfrm>
            <a:off x="522142" y="1251194"/>
            <a:ext cx="11001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Wydarzenie zostało zorganizowane na podstawie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decyzji nr 385/AMW Ministra Obrony Narodowej z dnia 27.09.2024 r.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(z późniejszymi zmianami). W dniu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11.02.2025 r.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zawarte zostało także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pięciostronne porozumienie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sprawie organizacji AirSHOW 2025. Po zmianie Ustawy o AMW zostało zawarte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porozumienie z WOT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5633A4-DF83-4709-3FBC-4D675473112E}"/>
              </a:ext>
            </a:extLst>
          </p:cNvPr>
          <p:cNvSpPr txBox="1"/>
          <p:nvPr/>
        </p:nvSpPr>
        <p:spPr>
          <a:xfrm>
            <a:off x="1111524" y="3421112"/>
            <a:ext cx="319780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Agencja Mienia Wojskowego</a:t>
            </a:r>
          </a:p>
          <a:p>
            <a:r>
              <a:rPr lang="pl-PL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organizator największych w Europie Centralnej pokazów lotniczych</a:t>
            </a:r>
            <a:endParaRPr lang="pl-PL" sz="1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54C1841-0EFB-C4A0-83EE-27224DDD106C}"/>
              </a:ext>
            </a:extLst>
          </p:cNvPr>
          <p:cNvSpPr txBox="1"/>
          <p:nvPr/>
        </p:nvSpPr>
        <p:spPr>
          <a:xfrm>
            <a:off x="6707710" y="3447888"/>
            <a:ext cx="36552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Dowództwo Generalne  RSZ </a:t>
            </a:r>
          </a:p>
          <a:p>
            <a:r>
              <a:rPr lang="pl-PL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przygotowanie części lotniczej (pokazy) </a:t>
            </a:r>
            <a:br>
              <a:rPr lang="pl-PL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 wystawy statycznej sprzętu wojskowego </a:t>
            </a:r>
            <a:endParaRPr lang="pl-PL" sz="1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7A7E970-58ED-9F43-B350-837F0F9DA69B}"/>
              </a:ext>
            </a:extLst>
          </p:cNvPr>
          <p:cNvSpPr txBox="1"/>
          <p:nvPr/>
        </p:nvSpPr>
        <p:spPr>
          <a:xfrm>
            <a:off x="1093914" y="4657889"/>
            <a:ext cx="3010766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Polskie Porty Lotnicze S.A.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3059817-C610-4F04-CA97-C323F625D2F8}"/>
              </a:ext>
            </a:extLst>
          </p:cNvPr>
          <p:cNvSpPr txBox="1"/>
          <p:nvPr/>
        </p:nvSpPr>
        <p:spPr>
          <a:xfrm>
            <a:off x="1093914" y="5671749"/>
            <a:ext cx="2490677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Gmina Miasto Radom 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761B425-0EEA-95CC-E7CD-3CD013ED3A72}"/>
              </a:ext>
            </a:extLst>
          </p:cNvPr>
          <p:cNvSpPr txBox="1"/>
          <p:nvPr/>
        </p:nvSpPr>
        <p:spPr>
          <a:xfrm>
            <a:off x="6707710" y="5613817"/>
            <a:ext cx="2331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Wodociągi Miejskie </a:t>
            </a:r>
            <a:b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Radomiu Sp. z o.o.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B04BE54-E150-F2D7-C12C-CBCB0FCB070C}"/>
              </a:ext>
            </a:extLst>
          </p:cNvPr>
          <p:cNvSpPr txBox="1"/>
          <p:nvPr/>
        </p:nvSpPr>
        <p:spPr>
          <a:xfrm>
            <a:off x="6708985" y="4444212"/>
            <a:ext cx="36446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Dowództwo Wojsk Obrony Terytorialnej</a:t>
            </a:r>
          </a:p>
          <a:p>
            <a:r>
              <a:rPr lang="pl-PL" sz="1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przygotowanie służby informacyjnej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EC958C3-3A4B-B715-AE28-3166F0BC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2" y="209896"/>
            <a:ext cx="10515600" cy="642158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ORGANIZATORZY WYDARZENIA</a:t>
            </a:r>
            <a:endParaRPr lang="pl-PL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3E67149-6C31-E639-0CE4-58A3AD26A5E3}"/>
              </a:ext>
            </a:extLst>
          </p:cNvPr>
          <p:cNvSpPr/>
          <p:nvPr/>
        </p:nvSpPr>
        <p:spPr>
          <a:xfrm>
            <a:off x="782782" y="3315607"/>
            <a:ext cx="4886519" cy="946137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0371F4E-19B5-BB85-2B52-DD16C4F3BABE}"/>
              </a:ext>
            </a:extLst>
          </p:cNvPr>
          <p:cNvSpPr/>
          <p:nvPr/>
        </p:nvSpPr>
        <p:spPr>
          <a:xfrm>
            <a:off x="784462" y="4412555"/>
            <a:ext cx="4886519" cy="946137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A85A97D-0EED-F6B3-F4A8-79CC7D384E5A}"/>
              </a:ext>
            </a:extLst>
          </p:cNvPr>
          <p:cNvSpPr/>
          <p:nvPr/>
        </p:nvSpPr>
        <p:spPr>
          <a:xfrm>
            <a:off x="784462" y="5507820"/>
            <a:ext cx="4886519" cy="946137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2672E7F-C6E9-7720-1DE0-4718213799CB}"/>
              </a:ext>
            </a:extLst>
          </p:cNvPr>
          <p:cNvSpPr/>
          <p:nvPr/>
        </p:nvSpPr>
        <p:spPr>
          <a:xfrm>
            <a:off x="6421599" y="3317287"/>
            <a:ext cx="4886519" cy="946137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B376451C-FD7C-1C4C-1624-1A9A1575955A}"/>
              </a:ext>
            </a:extLst>
          </p:cNvPr>
          <p:cNvSpPr/>
          <p:nvPr/>
        </p:nvSpPr>
        <p:spPr>
          <a:xfrm>
            <a:off x="6423279" y="4414235"/>
            <a:ext cx="4886519" cy="946137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D52020C1-120A-C07A-76A3-2B9FBB13F7BF}"/>
              </a:ext>
            </a:extLst>
          </p:cNvPr>
          <p:cNvSpPr/>
          <p:nvPr/>
        </p:nvSpPr>
        <p:spPr>
          <a:xfrm>
            <a:off x="6423279" y="5509500"/>
            <a:ext cx="4886519" cy="946137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7E913-26DC-6F41-9AFD-8502948B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6E6FB6D0-E056-456C-6BCC-4EA9ECAD34B3}"/>
              </a:ext>
            </a:extLst>
          </p:cNvPr>
          <p:cNvSpPr/>
          <p:nvPr/>
        </p:nvSpPr>
        <p:spPr>
          <a:xfrm>
            <a:off x="329513" y="1036819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6CCDAE9-2AF2-4794-ADBB-316D27EE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7" y="39693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PODSUMOWANIE DZIAŁAŃ W ZAKRESIE REALIZACJI PROJEKTU </a:t>
            </a:r>
            <a:b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MIĘDZYNARODOWE POKAZY LOTNICZE AIRSHOW RADOM 2025</a:t>
            </a:r>
            <a:b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81E782-6334-EFE9-770C-3BABA3CB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2" y="-107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324D690-D77D-F016-055D-306F6FC06C6E}"/>
              </a:ext>
            </a:extLst>
          </p:cNvPr>
          <p:cNvSpPr txBox="1"/>
          <p:nvPr/>
        </p:nvSpPr>
        <p:spPr>
          <a:xfrm>
            <a:off x="550719" y="2148432"/>
            <a:ext cx="5787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Biuro Organizacyjne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Odpowiadało za planowanie i realizację AirSHOW 2025 zgodnie z najwyższymi światowymi standami i wnioskami z poprzednich pokazów.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CB4738-49CA-4A9C-4571-6B765B7FCCEE}"/>
              </a:ext>
            </a:extLst>
          </p:cNvPr>
          <p:cNvSpPr txBox="1"/>
          <p:nvPr/>
        </p:nvSpPr>
        <p:spPr>
          <a:xfrm>
            <a:off x="510022" y="3516934"/>
            <a:ext cx="5828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Gotowość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Każdy element wydarzenia był gotowy do przyjęcia 90 tys. widzów dziennie.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BFACE38-3122-E3C3-2CBF-7CD5A0E8FFAC}"/>
              </a:ext>
            </a:extLst>
          </p:cNvPr>
          <p:cNvSpPr txBox="1"/>
          <p:nvPr/>
        </p:nvSpPr>
        <p:spPr>
          <a:xfrm>
            <a:off x="534264" y="4787721"/>
            <a:ext cx="5824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Odwołanie</a:t>
            </a:r>
          </a:p>
          <a:p>
            <a:pPr algn="just">
              <a:buNone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Decyzja MON 291/AMW z 29.08.2025 – konsekwencja katastrofy F-16 z 31 BLT w Poznaniu (28.08.2025).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E6E6AEF2-E22B-4205-90FE-9AB5B5847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35" y="161406"/>
            <a:ext cx="1658615" cy="932971"/>
          </a:xfrm>
          <a:prstGeom prst="rect">
            <a:avLst/>
          </a:prstGeom>
        </p:spPr>
      </p:pic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8806CDDF-F4BD-343D-F9FD-3842225B4C39}"/>
              </a:ext>
            </a:extLst>
          </p:cNvPr>
          <p:cNvSpPr/>
          <p:nvPr/>
        </p:nvSpPr>
        <p:spPr>
          <a:xfrm>
            <a:off x="505690" y="2148068"/>
            <a:ext cx="5967846" cy="1101436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89CEBDC-2426-822A-1B92-BB7A7C3BBB22}"/>
              </a:ext>
            </a:extLst>
          </p:cNvPr>
          <p:cNvSpPr/>
          <p:nvPr/>
        </p:nvSpPr>
        <p:spPr>
          <a:xfrm>
            <a:off x="495300" y="3394976"/>
            <a:ext cx="5988627" cy="1101436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028E4AAD-28BC-1AB7-694D-F9EE7CB9C47A}"/>
              </a:ext>
            </a:extLst>
          </p:cNvPr>
          <p:cNvSpPr/>
          <p:nvPr/>
        </p:nvSpPr>
        <p:spPr>
          <a:xfrm>
            <a:off x="495301" y="4686913"/>
            <a:ext cx="5967844" cy="1101436"/>
          </a:xfrm>
          <a:prstGeom prst="round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tekst, lotnictwo, transport, Samolot odrzutowy&#10;&#10;Zawartość wygenerowana przez AI może być niepoprawna.">
            <a:extLst>
              <a:ext uri="{FF2B5EF4-FFF2-40B4-BE49-F238E27FC236}">
                <a16:creationId xmlns:a16="http://schemas.microsoft.com/office/drawing/2014/main" id="{EC859851-760E-222F-BE58-7927A60BB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58" y="1309254"/>
            <a:ext cx="3103635" cy="55175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EC23E6D-D059-D800-BBA9-B6FF8232C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57" y="2104171"/>
            <a:ext cx="5181504" cy="2876895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5E54105E-2CD3-888D-4754-44BC931BA10E}"/>
              </a:ext>
            </a:extLst>
          </p:cNvPr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13954" y="189115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PEŁNA GOTOWOŚĆ ORGANIZACYJNA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46809" y="1066700"/>
            <a:ext cx="9975273" cy="54276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Zakończone procesy uzyskiwania wszelkich zezwoleń i decyzji administracyjnych: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zgoda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Prezydenta Radomia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imprezę masową; 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zgoda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Prezesa Urzędu Lotnictwa Cywilnego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przeprowadzenie pokazu lotniczego </a:t>
            </a:r>
            <a:r>
              <a:rPr lang="pl-PL" sz="1600" dirty="0">
                <a:solidFill>
                  <a:schemeClr val="tx2"/>
                </a:solidFill>
              </a:rPr>
              <a:t>i obniżenie wysokości lotów akrobacyjnych w strefie pokazu lotniczego, zgodnie z art. 123 ust. 1b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zgoda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Polskiej Agencji Żeglugi Powietrznej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wydzielenie przestrzeni powietrznej do pokazu lotniczego;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zgoda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Prezydenta Radomia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obniżenie lotów.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1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Powierzchnia pozyskanych terenów na potrzeby AirSHOW Radom 2025: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Strefa publiczności – teren użytkowany przez 42 BLSz i PPL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ha;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Strefa lotów – teren użytkowany przez PPL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126,2 ha;</a:t>
            </a: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8288" lvl="1" indent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umowa użyczenie i najem z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Polskie Porty Lotnicze S.A.;</a:t>
            </a:r>
          </a:p>
          <a:p>
            <a:pPr marL="268288" lvl="1" indent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umowa użyczenia z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Stołecznym Zarządem Infrastruktury w Warszawie.</a:t>
            </a:r>
          </a:p>
          <a:p>
            <a:endParaRPr lang="pl-PL" sz="1600" dirty="0">
              <a:solidFill>
                <a:srgbClr val="00285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41" y="161407"/>
            <a:ext cx="1816882" cy="102199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016AF63-3804-4F29-AE36-6C31F7508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02" y="3605645"/>
            <a:ext cx="4552212" cy="29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93172" y="23067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I ZAŁOGI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73584" y="1334798"/>
            <a:ext cx="11357752" cy="5180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pokazu w powietrzu atrakcją na skalę światową:</a:t>
            </a:r>
          </a:p>
          <a:p>
            <a:pPr marL="342900" indent="-342900" algn="just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Ponad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różnych samolotów na ziemi i w powietrzu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20 krajów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(Austria, Czechy, Finlandia, Francja, Grecja, Hiszpania, Jordania, Litwa, Holandia, Niemcy, Portugalia, Rumunia, Słowacja, Słowenia, Szwecja, USA, Węgry, Wielka Brytania, Włochy). 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Gwiazda pokazów - Zespół Pokazowy Brytyjskich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Sił Powietrznych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 Arrows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top światowy.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yjątkowy pokaz nocny, zakończony </a:t>
            </a: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pokazem </a:t>
            </a:r>
            <a:b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świetlnym z wykorzystaniem 700 dronów </a:t>
            </a:r>
            <a:b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wraz z oprawą muzyczną i pokazem </a:t>
            </a:r>
            <a:b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laserowym</a:t>
            </a: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spektakularna opowieść </a:t>
            </a:r>
            <a:b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nawiązująca do Szkoły Orląt, w setną rocznicę </a:t>
            </a:r>
            <a:b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jej powstania. 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Polskie lotnictwo wojskowe </a:t>
            </a: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wykonywało tylko </a:t>
            </a:r>
            <a:b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dwa pokazy lotnicze:</a:t>
            </a: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F-16 Tiger Demo Team, </a:t>
            </a:r>
            <a:b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Zespół Akrobacyjny Orlik. Pozostałe statki </a:t>
            </a:r>
            <a:b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powietrzne statki z Polskich Sił Zbrojnych </a:t>
            </a:r>
            <a:b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wykonywały tylko przeloty.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Zaplanowano ceremonię pożegnania samolotu </a:t>
            </a:r>
            <a:b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Su-22 z wykorzystaniem </a:t>
            </a: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pokazu </a:t>
            </a:r>
            <a:b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pirotechnicznego na ziemi</a:t>
            </a: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32" y="234143"/>
            <a:ext cx="1816882" cy="10219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A8EBB7F-5FCB-4159-BCB6-12451A892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27" y="2292837"/>
            <a:ext cx="6384700" cy="42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2781" y="272242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WYSTAWA STATYCZNA</a:t>
            </a:r>
            <a:br>
              <a:rPr lang="pl-PL" dirty="0">
                <a:solidFill>
                  <a:schemeClr val="tx2"/>
                </a:solidFill>
              </a:rPr>
            </a:b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84015" y="1902232"/>
            <a:ext cx="5767406" cy="4626844"/>
          </a:xfrm>
        </p:spPr>
        <p:txBody>
          <a:bodyPr>
            <a:noAutofit/>
          </a:bodyPr>
          <a:lstStyle/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Pokaz ponad 40 statków powietrznych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bojowych,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transportowych, tankowania w powietrzu, historycznych.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Unikatowa wystawa najnowocześniejszego sprzętu </a:t>
            </a:r>
            <a:b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Wojska Polskiego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oraz naszych </a:t>
            </a: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sojuszników z NATO </a:t>
            </a:r>
            <a:b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stacjonujących na terenie Polski, np. czołgi Abrams,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Czarne Pantery, Haubice Krab i K-9, system Gladius,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Rosomaki, czy system Patriot.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Punkty informacyjne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jednostek i uczelni wojskowych. 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Strefa edukacyjno-historyczna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zorganizowana przez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muzea MON.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Strefy komercyjne oraz imprezy towarzyszące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w tym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spotkania z pilotami, technikami, żołnierzami oraz możliwość </a:t>
            </a:r>
            <a:b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zdobycia wiedzy o technice wojskowej i codziennej służbie. 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Bezpośredni kontakt ze sprzętem, możliwość zobaczenia z bliska i dotknięcia sprzętu, który zwykle jest niedostępny dla cywilów.</a:t>
            </a: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endParaRPr lang="pl-PL" sz="17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lvl="0" indent="0" fontAlgn="base">
              <a:buNone/>
              <a:tabLst>
                <a:tab pos="457200" algn="l"/>
              </a:tabLst>
              <a:defRPr/>
            </a:pPr>
            <a:endParaRPr lang="pl-PL" sz="17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9" y="254926"/>
            <a:ext cx="1816882" cy="10219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57E2259-8397-4AE1-8A31-4D455769A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/>
          <a:stretch>
            <a:fillRect/>
          </a:stretch>
        </p:blipFill>
        <p:spPr>
          <a:xfrm>
            <a:off x="6020127" y="1995055"/>
            <a:ext cx="5818021" cy="4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29513" y="1031185"/>
            <a:ext cx="11467071" cy="2369880"/>
          </a:xfrm>
          <a:prstGeom prst="rect">
            <a:avLst/>
          </a:prstGeom>
        </p:spPr>
        <p:txBody>
          <a:bodyPr wrap="square" lIns="1260000" rIns="1260000">
            <a:spAutoFit/>
          </a:bodyPr>
          <a:lstStyle/>
          <a:p>
            <a:endParaRPr lang="pl-PL" sz="2000" b="1" dirty="0"/>
          </a:p>
          <a:p>
            <a:endParaRPr lang="pl-PL" sz="2800" dirty="0"/>
          </a:p>
          <a:p>
            <a:pPr>
              <a:lnSpc>
                <a:spcPct val="200000"/>
              </a:lnSpc>
            </a:pPr>
            <a:endParaRPr lang="pl-PL" sz="1400" b="1" dirty="0"/>
          </a:p>
          <a:p>
            <a:pPr>
              <a:lnSpc>
                <a:spcPct val="200000"/>
              </a:lnSpc>
            </a:pPr>
            <a:endParaRPr lang="pl-PL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1112" y="149290"/>
            <a:ext cx="11656088" cy="6448062"/>
          </a:xfrm>
          <a:prstGeom prst="rect">
            <a:avLst/>
          </a:prstGeom>
          <a:noFill/>
          <a:ln w="38100" cap="sq" cmpd="thickThin">
            <a:solidFill>
              <a:srgbClr val="00285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F2239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5354" y="7481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SŁUŻBY NA AirSHOW RADOM 2025</a:t>
            </a:r>
            <a:br>
              <a:rPr lang="pl-PL" sz="2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2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3175" y="1511864"/>
            <a:ext cx="7391961" cy="5024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Wydarzenie miało zabezpieczać ponad </a:t>
            </a: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żołnierzy, funkcjonariuszy oraz pracowników cywilnych</a:t>
            </a:r>
            <a:r>
              <a:rPr lang="pl-PL" sz="1600" b="1" dirty="0">
                <a:solidFill>
                  <a:srgbClr val="0028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br>
              <a:rPr lang="pl-PL" sz="1600" b="1" dirty="0">
                <a:solidFill>
                  <a:srgbClr val="002855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Stanowisko dowodzenia – dyrektor Biura Organizacyjnego AirSHOW 2025.</a:t>
            </a:r>
          </a:p>
          <a:p>
            <a:pPr marL="342900" lvl="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pracowników AMW </a:t>
            </a:r>
          </a:p>
          <a:p>
            <a:pPr marL="342900" lvl="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żołnierzy WOT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którzy mieli pełnić służbę informacyjną </a:t>
            </a:r>
          </a:p>
          <a:p>
            <a:pPr marL="342900" lvl="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257 pracowników ochrony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ramach zabezpieczenia służby porządkowej</a:t>
            </a:r>
          </a:p>
          <a:p>
            <a:pPr marL="342900" lvl="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siły porządkowe wspierające organizatora: </a:t>
            </a:r>
            <a:r>
              <a:rPr lang="pl-PL" sz="1600" dirty="0">
                <a:solidFill>
                  <a:srgbClr val="0028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Żandarmeria Wojskowa</a:t>
            </a:r>
            <a:endParaRPr lang="pl-PL" sz="1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Straż Pożarna (PSP, WSP, LSP)</a:t>
            </a: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Krajowa Administracja Skarbowa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Straż Miejska; Straż Graniczna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Służba Ochrony Lotniska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Służba Kontrwywiadu Wojskowego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Służby zabezpieczające i dyżurne 42 </a:t>
            </a:r>
            <a:r>
              <a:rPr lang="pl-PL" sz="16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BLSz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oraz z jednostek DG RSZ</a:t>
            </a:r>
            <a:endParaRPr lang="pl-PL" sz="1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pl-PL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130 medyków </a:t>
            </a:r>
            <a:r>
              <a:rPr lang="pl-PL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biorących udział w zabezpieczeniu medycznym</a:t>
            </a:r>
            <a:r>
              <a:rPr lang="pl-PL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Blip>
                <a:blip r:embed="rId3"/>
              </a:buBlip>
              <a:tabLst>
                <a:tab pos="457200" algn="l"/>
              </a:tabLst>
              <a:defRPr/>
            </a:pPr>
            <a:endParaRPr lang="pl-PL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fontAlgn="base">
              <a:tabLst>
                <a:tab pos="457200" algn="l"/>
              </a:tabLst>
              <a:defRPr/>
            </a:pPr>
            <a:endParaRPr lang="pl-PL" sz="1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1600" dirty="0">
              <a:solidFill>
                <a:srgbClr val="00285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35AB-A479-48C9-9BD7-AC9C478B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05" y="78280"/>
            <a:ext cx="1816882" cy="1021996"/>
          </a:xfrm>
          <a:prstGeom prst="rect">
            <a:avLst/>
          </a:prstGeom>
        </p:spPr>
      </p:pic>
      <p:pic>
        <p:nvPicPr>
          <p:cNvPr id="6" name="Obraz 5" descr="Obraz zawierający koło, na wolnym powietrzu, opona, osoba&#10;&#10;Zawartość wygenerowana przez AI może być niepoprawna.">
            <a:extLst>
              <a:ext uri="{FF2B5EF4-FFF2-40B4-BE49-F238E27FC236}">
                <a16:creationId xmlns:a16="http://schemas.microsoft.com/office/drawing/2014/main" id="{B77A16AA-46FB-3079-826A-A735209D0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2939"/>
          <a:stretch>
            <a:fillRect/>
          </a:stretch>
        </p:blipFill>
        <p:spPr>
          <a:xfrm>
            <a:off x="7836685" y="1517072"/>
            <a:ext cx="4005487" cy="5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18345</TotalTime>
  <Words>1949</Words>
  <Application>Microsoft Office PowerPoint</Application>
  <PresentationFormat>Panoramiczny</PresentationFormat>
  <Paragraphs>262</Paragraphs>
  <Slides>23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Calibri </vt:lpstr>
      <vt:lpstr>Calibri Light</vt:lpstr>
      <vt:lpstr>Cambria</vt:lpstr>
      <vt:lpstr>Wingdings</vt:lpstr>
      <vt:lpstr>Wingdings 2</vt:lpstr>
      <vt:lpstr>1_HDOfficeLightV0</vt:lpstr>
      <vt:lpstr>23_HDOfficeLightV0</vt:lpstr>
      <vt:lpstr>Prezentacja programu PowerPoint</vt:lpstr>
      <vt:lpstr>Prezentacja programu PowerPoint</vt:lpstr>
      <vt:lpstr>Prezentacja programu PowerPoint</vt:lpstr>
      <vt:lpstr>ORGANIZATORZY WYDARZENIA</vt:lpstr>
      <vt:lpstr>PODSUMOWANIE DZIAŁAŃ W ZAKRESIE REALIZACJI PROJEKTU  MIĘDZYNARODOWE POKAZY LOTNICZE AIRSHOW RADOM 2025 </vt:lpstr>
      <vt:lpstr>PEŁNA GOTOWOŚĆ ORGANIZACYJNA </vt:lpstr>
      <vt:lpstr>PROGRAM I ZAŁOGI </vt:lpstr>
      <vt:lpstr>WYSTAWA STATYCZNA </vt:lpstr>
      <vt:lpstr>SŁUŻBY NA AirSHOW RADOM 2025 </vt:lpstr>
      <vt:lpstr> PODSUMOWANIE KAMPANII INFORMACYJNEJ  </vt:lpstr>
      <vt:lpstr>AKTYWNOŚĆ I INTERAKCJE W SOCIAL MEDIACH   </vt:lpstr>
      <vt:lpstr> MATERIAŁY PRASOWE PODSUMOWANIE   </vt:lpstr>
      <vt:lpstr>SCHEMAT ŹRÓDEŁ FINANSOWANIA </vt:lpstr>
      <vt:lpstr>UMOWY ZE SPONSORAMI </vt:lpstr>
      <vt:lpstr>ODWOŁANIE AirSHOW Radom 2025 </vt:lpstr>
      <vt:lpstr>REALIZACJA ZADAŃ ZWIĄZANYCH Z ODWOŁANIEM POKAZÓW </vt:lpstr>
      <vt:lpstr>REALIZACJA ZADAŃ ZWIĄZANYCH Z ODWOŁANIEM POKAZÓW Cywilne Ekipy Lotnicze</vt:lpstr>
      <vt:lpstr>REALIZACJA ZADAŃ ZWIĄZANYCH Z ODWOŁANIEM POKAZÓW Cywilne Ekipy Lotnicze - Wnioski</vt:lpstr>
      <vt:lpstr>UBEZPIECZENIA, ROSZCZENIA </vt:lpstr>
      <vt:lpstr>UBEZPIECZENIA, ROSZCZENIA </vt:lpstr>
      <vt:lpstr> RAPORT KOŃCOWY   </vt:lpstr>
      <vt:lpstr>Prezentacja programu PowerPoint</vt:lpstr>
      <vt:lpstr>Prezentacja programu PowerPoint</vt:lpstr>
    </vt:vector>
  </TitlesOfParts>
  <Company>AMW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Popkowicz Justyna</dc:creator>
  <cp:lastModifiedBy>Skrzypek Małgorzata</cp:lastModifiedBy>
  <cp:revision>561</cp:revision>
  <cp:lastPrinted>2026-04-07T13:43:15Z</cp:lastPrinted>
  <dcterms:created xsi:type="dcterms:W3CDTF">2019-04-01T14:35:28Z</dcterms:created>
  <dcterms:modified xsi:type="dcterms:W3CDTF">2026-04-15T07:58:01Z</dcterms:modified>
</cp:coreProperties>
</file>