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</p:embeddedFont>
    <p:embeddedFont>
      <p:font typeface="Lato Bold" panose="020F0502020204030203" charset="0"/>
      <p:regular r:id="rId28"/>
    </p:embeddedFont>
    <p:embeddedFont>
      <p:font typeface="Lato Bold Italics" panose="020B0604020202020204" charset="0"/>
      <p:regular r:id="rId29"/>
    </p:embeddedFont>
    <p:embeddedFont>
      <p:font typeface="Lato Italics" panose="020B0604020202020204" charset="0"/>
      <p:regular r:id="rId30"/>
    </p:embeddedFont>
    <p:embeddedFont>
      <p:font typeface="League Gothic" panose="020B0604020202020204" charset="-1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t="-6389" b="-1191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695040"/>
            <a:ext cx="15689140" cy="702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99">
                <a:solidFill>
                  <a:srgbClr val="FFFFFF">
                    <a:alpha val="74902"/>
                  </a:srgbClr>
                </a:solidFill>
                <a:latin typeface="League Gothic"/>
                <a:ea typeface="League Gothic"/>
                <a:cs typeface="League Gothic"/>
                <a:sym typeface="League Gothic"/>
              </a:rPr>
              <a:t>ZARZĄDZANIE BEZPIECZEŃSTWEM </a:t>
            </a:r>
          </a:p>
          <a:p>
            <a:pPr algn="ctr">
              <a:lnSpc>
                <a:spcPts val="13999"/>
              </a:lnSpc>
            </a:pPr>
            <a:r>
              <a:rPr lang="en-US" sz="9999" spc="-99">
                <a:solidFill>
                  <a:srgbClr val="FFFFFF">
                    <a:alpha val="74902"/>
                  </a:srgbClr>
                </a:solidFill>
                <a:latin typeface="League Gothic"/>
                <a:ea typeface="League Gothic"/>
                <a:cs typeface="League Gothic"/>
                <a:sym typeface="League Gothic"/>
              </a:rPr>
              <a:t>POKAZÓW LOTNICZYCH – </a:t>
            </a:r>
          </a:p>
          <a:p>
            <a:pPr algn="ctr">
              <a:lnSpc>
                <a:spcPts val="13999"/>
              </a:lnSpc>
            </a:pPr>
            <a:r>
              <a:rPr lang="en-US" sz="9999" spc="-99">
                <a:solidFill>
                  <a:srgbClr val="FFFFFF">
                    <a:alpha val="74902"/>
                  </a:srgbClr>
                </a:solidFill>
                <a:latin typeface="League Gothic"/>
                <a:ea typeface="League Gothic"/>
                <a:cs typeface="League Gothic"/>
                <a:sym typeface="League Gothic"/>
              </a:rPr>
              <a:t>SYTUACJE NIEBEZPIECZNE</a:t>
            </a:r>
          </a:p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-99">
                <a:solidFill>
                  <a:srgbClr val="FFFFFF">
                    <a:alpha val="74902"/>
                  </a:srgbClr>
                </a:solidFill>
                <a:latin typeface="League Gothic"/>
                <a:ea typeface="League Gothic"/>
                <a:cs typeface="League Gothic"/>
                <a:sym typeface="League Gothic"/>
              </a:rPr>
              <a:t> (CASE STUDY)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1 – PRESJA CZASU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1485" y="2241659"/>
            <a:ext cx="14496889" cy="639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nawet niewielkie opóźnienie programu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naturalne reakcje: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skracanie przerw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zagęszczanie sekwencji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decyzje stają się reaktywne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znikają bufory bezpieczeństwa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i="1">
                <a:solidFill>
                  <a:srgbClr val="DCE7F0"/>
                </a:solidFill>
                <a:latin typeface="Lato Italics"/>
                <a:ea typeface="Lato Italics"/>
                <a:cs typeface="Lato Italics"/>
                <a:sym typeface="Lato Italics"/>
              </a:rPr>
              <a:t>Presja czasu nie tworzy ryzyka – </a:t>
            </a: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ujawnia słabości systemu</a:t>
            </a:r>
            <a:r>
              <a:rPr lang="en-US" sz="2599" i="1">
                <a:solidFill>
                  <a:srgbClr val="DCE7F0"/>
                </a:solidFill>
                <a:latin typeface="Lato Italics"/>
                <a:ea typeface="Lato Italics"/>
                <a:cs typeface="Lato Italics"/>
                <a:sym typeface="Lato Italics"/>
              </a:rPr>
              <a:t>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i="1">
              <a:solidFill>
                <a:srgbClr val="DCE7F0"/>
              </a:solidFill>
              <a:latin typeface="Lato Italics"/>
              <a:ea typeface="Lato Italics"/>
              <a:cs typeface="Lato Italics"/>
              <a:sym typeface="Lato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2 – BRAK JEDNOZNACZNEGO STOP SHOW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90528" y="2303125"/>
            <a:ext cx="14496889" cy="593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brak awarii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brak formalnego incydentu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„coś jest nie tak”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różne interpretacje w zespole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nikt nie podejmuje decyzji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Brak decyzji jest również decyzją – zwykle najbardziej ryzykowną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STOP SHOW – NARZĘDZIE ZARZĄDCZE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58388" y="3030477"/>
            <a:ext cx="14496889" cy="456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nie emocja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nie reakcja paniczna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mechanizm: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&gt; zatrzymania eskalacji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&gt; odzyskania kontroli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             &gt; </a:t>
            </a: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ochrony zespołu przed improwizacją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3 – ERP (EMERGENCY RESPONSE PLAN)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2503" y="2108482"/>
            <a:ext cx="14496889" cy="639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ERP w teorii: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 fundament SMS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ERP w praktyce: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znany kierownictwu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nieznany zespołowi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w zdarzeniu: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brak jasnego dowodzenia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chaos informacyjny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If a plan only works when everything goes well, it’s not an emergency plan.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ERP – PRAWDZIWA ROLA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2671924"/>
            <a:ext cx="14496889" cy="456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nie plan „na katastrofę”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plan na pierwsze minuty chaosu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odpowiedź na pytanie: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&gt; kto decyduje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                  &gt; </a:t>
            </a: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kto komunikuje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                  &gt; </a:t>
            </a: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kto działa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STUDY – DALLAS AIRSHOW (USA, 2022)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2825589"/>
            <a:ext cx="14496889" cy="364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Kontekst operacyjny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8 statków powietrznych w powietrzu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różne formacje i prędkości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pełne sterowanie w czasie rzeczywistym przez air bossa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DALLAS – KLUCZOWE USTALENIA SYSTEMOWE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2825589"/>
            <a:ext cx="14496889" cy="50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brak jednoznacznej separacji pionowej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poleganie na „see and avoid”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przeciążenie jednego węzła decyzyjnego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brak architektury redukującej złożoność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System działał,  ale nie był odporny na dynamikę operacji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4 – MAŁE ODCHYLENIA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2825589"/>
            <a:ext cx="14496889" cy="410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nie wyglądają jak zagrożenie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brak skutków = brak reakcji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wyjątek staje się normą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Normalization of deviance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WSPÓLNY MIANOWNIK WSZYSTKICH PRZYPADKÓW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2809658"/>
            <a:ext cx="14496889" cy="50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to nie są problemy techniczne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to są problemy zarządcze i decyzyjne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wspólne elementy: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                  &gt; presja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                  &gt; brak decyzji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                   &gt; </a:t>
            </a: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opóźniona reakcja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                    &gt; </a:t>
            </a: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rozmyta odpowiedzialność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KLUCZOWE PYTANIE ORGANIZATORA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2411" y="3383344"/>
            <a:ext cx="14496889" cy="273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Czy nasz system bezpieczeństwa: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pomaga podjąć trudną decyzję?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czy tylko reaguje, gdy fizyka przejmie kontrolę?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66775"/>
            <a:ext cx="16230600" cy="143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  <a:spcBef>
                <a:spcPct val="0"/>
              </a:spcBef>
            </a:pPr>
            <a:r>
              <a:rPr lang="en-US" sz="8400" spc="-84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ZARZĄDZANIE BEZPIECZEŃSTWEM POKAZÓW LOTNICZYCH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84480" y="3732620"/>
            <a:ext cx="12973718" cy="639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Sytuacje niebezpieczne – case study</a:t>
            </a: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doświadczenia krajowe i międzynarodowe </a:t>
            </a:r>
          </a:p>
          <a:p>
            <a:pPr marL="1122671" lvl="2" indent="-374224" algn="l">
              <a:lnSpc>
                <a:spcPts val="3639"/>
              </a:lnSpc>
              <a:buFont typeface="Arial"/>
              <a:buChar char="⚬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Prawo lotnicze (PL)</a:t>
            </a:r>
          </a:p>
          <a:p>
            <a:pPr marL="1122671" lvl="2" indent="-374224" algn="l">
              <a:lnSpc>
                <a:spcPts val="3639"/>
              </a:lnSpc>
              <a:buFont typeface="Arial"/>
              <a:buChar char="⚬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ICAO – Annex 19 / Safety Management</a:t>
            </a:r>
          </a:p>
          <a:p>
            <a:pPr marL="1122671" lvl="2" indent="-374224" algn="l">
              <a:lnSpc>
                <a:spcPts val="3639"/>
              </a:lnSpc>
              <a:buFont typeface="Arial"/>
              <a:buChar char="⚬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EASA / EASA GA Safety &amp; Display Guidance</a:t>
            </a:r>
          </a:p>
          <a:p>
            <a:pPr marL="1122671" lvl="2" indent="-374224" algn="l">
              <a:lnSpc>
                <a:spcPts val="3639"/>
              </a:lnSpc>
              <a:buFont typeface="Arial"/>
              <a:buChar char="⚬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CAA UK – CAP 403</a:t>
            </a:r>
          </a:p>
          <a:p>
            <a:pPr marL="1122671" lvl="2" indent="-374224" algn="l">
              <a:lnSpc>
                <a:spcPts val="3639"/>
              </a:lnSpc>
              <a:buFont typeface="Arial"/>
              <a:buChar char="⚬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FAA / ICAS – Airshow Safety Guidance</a:t>
            </a: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analiza decyzji, nie błędów pilotów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06497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WNIOSEK KOŃCOWY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0680" y="2471593"/>
            <a:ext cx="14496889" cy="502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bezpieczeństwo pokazu: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                  &gt; nie zależy od liczby procedur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                  &gt; zależy od jakości decyzji pod presją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Safety is not the absence of accidents, but the ability to recognize and stop unsafe drift early.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81" b="-1632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146138"/>
            <a:ext cx="16230600" cy="4878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17"/>
              </a:lnSpc>
              <a:spcBef>
                <a:spcPct val="0"/>
              </a:spcBef>
            </a:pPr>
            <a:r>
              <a:rPr lang="en-US" sz="28441">
                <a:solidFill>
                  <a:srgbClr val="E9EEF8">
                    <a:alpha val="69804"/>
                  </a:srgbClr>
                </a:solidFill>
                <a:latin typeface="League Gothic"/>
                <a:ea typeface="League Gothic"/>
                <a:cs typeface="League Gothic"/>
                <a:sym typeface="League Gothic"/>
              </a:rPr>
              <a:t>DZIĘKUJĘ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6891" y="2994076"/>
            <a:ext cx="7602409" cy="5795909"/>
            <a:chOff x="0" y="0"/>
            <a:chExt cx="106613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6138" cy="812800"/>
            </a:xfrm>
            <a:custGeom>
              <a:avLst/>
              <a:gdLst/>
              <a:ahLst/>
              <a:cxnLst/>
              <a:rect l="l" t="t" r="r" b="b"/>
              <a:pathLst>
                <a:path w="1066138" h="812800">
                  <a:moveTo>
                    <a:pt x="0" y="0"/>
                  </a:moveTo>
                  <a:lnTo>
                    <a:pt x="1066138" y="0"/>
                  </a:lnTo>
                  <a:lnTo>
                    <a:pt x="106613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59696" r="-3593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814" b="-128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77822" y="3232906"/>
            <a:ext cx="14496889" cy="8220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przepisy definiują minimum bezpieczeństwa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nie pokazują działania systemu pod presją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case study ujawnia: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presję czasu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niejednoznaczność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&gt; rozmycie odpowiedzialności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66775"/>
            <a:ext cx="16230600" cy="143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  <a:spcBef>
                <a:spcPct val="0"/>
              </a:spcBef>
            </a:pPr>
            <a:r>
              <a:rPr lang="en-US" sz="8400" spc="-84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DLACZEGO DOCHODZI DO SYTUACJI NIEBEZPIECZNYCH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38200"/>
            <a:ext cx="162306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-99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DLACZEGO CASE STUDY, A NIE PRZEPISY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77822" y="3414777"/>
            <a:ext cx="14496889" cy="547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wypadki rzadko są efektem jednego błędu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najczęściej są łańcuchem racjonalnych decyzji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system traci margines bezpieczeństwa stopniowo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Accidents are not caused by broken systems, but by systems operating exactly as designed under stress.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57250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SYTUACJA NIEBEZPIECZNA – DEFINICJA OPERACYJNA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02858" y="3392043"/>
            <a:ext cx="14496889" cy="456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nie jest jeszcze wypadkiem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powstaje, gdy: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&gt; system działa blisko granicy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&gt; brak jednoznacznej decyzji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&gt; narzędzia zarządcze nie są użyte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57250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CASE STUDY – SHOREHAM AIRSHOW (UK, 2015)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48472" y="3414777"/>
            <a:ext cx="14496889" cy="416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DCE7F0"/>
                </a:solidFill>
                <a:latin typeface="Lato Bold"/>
                <a:ea typeface="Lato Bold"/>
                <a:cs typeface="Lato Bold"/>
                <a:sym typeface="Lato Bold"/>
              </a:rPr>
              <a:t>Kontekst operacyjny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9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999" b="1">
              <a:solidFill>
                <a:srgbClr val="DCE7F0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pokaz lotniczy na lotnisku cywilnym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statek powietrzny: Hawker Hunter (ex‑military jet)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infrastruktura publiczna bezpośrednio przy lotnisku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57250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SHOREHAM – PRZEBIEG ZDARZENIA (FAKTY)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96468" y="2795635"/>
            <a:ext cx="14496889" cy="639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manewr rozpoczęty: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&gt; z niższej wysokości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&gt; z niższą prędkością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&gt; z niepełnym ciągiem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na szczycie manewru: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&gt; przerwanie było jeszcze możliwe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manewr nie został przerwany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uderzenie poza lotniskiem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11 ofiar śmiertelnych na ziemi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57250"/>
            <a:ext cx="16230600" cy="156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 spc="-92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SHOREHAM – KLUCZOWY WNIOSEK ZARZĄDCZY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43168" y="3116262"/>
            <a:ext cx="14496889" cy="547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AAIB nie wskazała jednego błędu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istniał system, który: 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  &gt; pozwalał na stopniowe przesuwanie granic ryzyka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                    &gt; nie zatrzymał eskalacji na wczesnym etapie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Normalization of deviance is not a human failure.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It is a system’s silent drift into danger.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14" b="-128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31535"/>
            <a:ext cx="16230600" cy="121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  <a:spcBef>
                <a:spcPct val="0"/>
              </a:spcBef>
            </a:pPr>
            <a:r>
              <a:rPr lang="en-US" sz="7100" spc="-71">
                <a:solidFill>
                  <a:srgbClr val="8EA0B0"/>
                </a:solidFill>
                <a:latin typeface="League Gothic"/>
                <a:ea typeface="League Gothic"/>
                <a:cs typeface="League Gothic"/>
                <a:sym typeface="League Gothic"/>
              </a:rPr>
              <a:t>JAK SYSTEM TRACI BEZPIECZEŃSTWO (W PRAKTYCE ORGANIZATORA)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1485" y="2200682"/>
            <a:ext cx="14496889" cy="730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endParaRPr/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drobne odstępstwo „jeszcze akceptowalne”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brak natychmiastowych konsekwencji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decyzja, by nie reagować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presja czasu / programu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brak momentu STOP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marL="561336" lvl="1" indent="-280668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DCE7F0"/>
                </a:solidFill>
                <a:latin typeface="Lato"/>
                <a:ea typeface="Lato"/>
                <a:cs typeface="Lato"/>
                <a:sym typeface="Lato"/>
              </a:rPr>
              <a:t>sytuacja niebezpieczna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DCE7F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i="1">
                <a:solidFill>
                  <a:srgbClr val="DCE7F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„To nie jest błąd jednego dnia. To proces.”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 i="1">
              <a:solidFill>
                <a:srgbClr val="DCE7F0"/>
              </a:solidFill>
              <a:latin typeface="Lato Bold Italics"/>
              <a:ea typeface="Lato Bold Italics"/>
              <a:cs typeface="Lato Bold Italics"/>
              <a:sym typeface="Lato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Niestandardowy</PresentationFormat>
  <Paragraphs>225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Calibri</vt:lpstr>
      <vt:lpstr>Lato Bold</vt:lpstr>
      <vt:lpstr>Lato</vt:lpstr>
      <vt:lpstr>League Gothic</vt:lpstr>
      <vt:lpstr>Lato Italics</vt:lpstr>
      <vt:lpstr>Lato Bold Italics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– Mission Focus</dc:title>
  <dc:creator>WIECZOREK Tomasz</dc:creator>
  <cp:lastModifiedBy>WIECZOREK Tomasz</cp:lastModifiedBy>
  <cp:revision>1</cp:revision>
  <dcterms:created xsi:type="dcterms:W3CDTF">2006-08-16T00:00:00Z</dcterms:created>
  <dcterms:modified xsi:type="dcterms:W3CDTF">2026-05-21T11:48:02Z</dcterms:modified>
  <dc:identifier>DAHG-B-dimw</dc:identifier>
</cp:coreProperties>
</file>