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Lato" panose="020F0502020204030203" pitchFamily="34" charset="0"/>
      <p:regular r:id="rId18"/>
    </p:embeddedFont>
    <p:embeddedFont>
      <p:font typeface="Lato Bold" panose="020F0502020204030203" charset="0"/>
      <p:regular r:id="rId19"/>
    </p:embeddedFont>
    <p:embeddedFont>
      <p:font typeface="Lato Bold Italics" panose="020B0604020202020204" charset="0"/>
      <p:regular r:id="rId20"/>
    </p:embeddedFont>
    <p:embeddedFont>
      <p:font typeface="Lato Italics" panose="020B0604020202020204" charset="0"/>
      <p:regular r:id="rId21"/>
    </p:embeddedFont>
    <p:embeddedFont>
      <p:font typeface="League Gothic" panose="020B0604020202020204" charset="-1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99" d="100"/>
          <a:sy n="99" d="100"/>
        </p:scale>
        <p:origin x="6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iej Madej" userId="7f693e7b-b8aa-41d6-becb-980be0663c07" providerId="ADAL" clId="{680A94E0-38DB-4BA4-A5CD-18E77A40E559}"/>
    <pc:docChg chg="modSld">
      <pc:chgData name="Maciej Madej" userId="7f693e7b-b8aa-41d6-becb-980be0663c07" providerId="ADAL" clId="{680A94E0-38DB-4BA4-A5CD-18E77A40E559}" dt="2026-04-16T00:21:45.852" v="23" actId="255"/>
      <pc:docMkLst>
        <pc:docMk/>
      </pc:docMkLst>
      <pc:sldChg chg="modSp mod">
        <pc:chgData name="Maciej Madej" userId="7f693e7b-b8aa-41d6-becb-980be0663c07" providerId="ADAL" clId="{680A94E0-38DB-4BA4-A5CD-18E77A40E559}" dt="2026-04-16T00:21:45.852" v="23" actId="255"/>
        <pc:sldMkLst>
          <pc:docMk/>
          <pc:sldMk cId="0" sldId="262"/>
        </pc:sldMkLst>
        <pc:spChg chg="mod">
          <ac:chgData name="Maciej Madej" userId="7f693e7b-b8aa-41d6-becb-980be0663c07" providerId="ADAL" clId="{680A94E0-38DB-4BA4-A5CD-18E77A40E559}" dt="2026-04-16T00:21:45.852" v="23" actId="255"/>
          <ac:spMkLst>
            <pc:docMk/>
            <pc:sldMk cId="0" sldId="262"/>
            <ac:spMk id="4" creationId="{00000000-0000-0000-0000-000000000000}"/>
          </ac:spMkLst>
        </pc:spChg>
      </pc:sldChg>
      <pc:sldChg chg="modSp mod">
        <pc:chgData name="Maciej Madej" userId="7f693e7b-b8aa-41d6-becb-980be0663c07" providerId="ADAL" clId="{680A94E0-38DB-4BA4-A5CD-18E77A40E559}" dt="2026-04-16T00:21:39.856" v="22" actId="255"/>
        <pc:sldMkLst>
          <pc:docMk/>
          <pc:sldMk cId="0" sldId="263"/>
        </pc:sldMkLst>
        <pc:spChg chg="mod">
          <ac:chgData name="Maciej Madej" userId="7f693e7b-b8aa-41d6-becb-980be0663c07" providerId="ADAL" clId="{680A94E0-38DB-4BA4-A5CD-18E77A40E559}" dt="2026-04-16T00:21:39.856" v="22" actId="255"/>
          <ac:spMkLst>
            <pc:docMk/>
            <pc:sldMk cId="0" sldId="263"/>
            <ac:spMk id="4" creationId="{00000000-0000-0000-0000-000000000000}"/>
          </ac:spMkLst>
        </pc:spChg>
      </pc:sldChg>
      <pc:sldChg chg="modSp mod">
        <pc:chgData name="Maciej Madej" userId="7f693e7b-b8aa-41d6-becb-980be0663c07" providerId="ADAL" clId="{680A94E0-38DB-4BA4-A5CD-18E77A40E559}" dt="2026-04-16T00:21:29.636" v="21" actId="255"/>
        <pc:sldMkLst>
          <pc:docMk/>
          <pc:sldMk cId="0" sldId="268"/>
        </pc:sldMkLst>
        <pc:spChg chg="mod">
          <ac:chgData name="Maciej Madej" userId="7f693e7b-b8aa-41d6-becb-980be0663c07" providerId="ADAL" clId="{680A94E0-38DB-4BA4-A5CD-18E77A40E559}" dt="2026-04-16T00:21:29.636" v="21" actId="255"/>
          <ac:spMkLst>
            <pc:docMk/>
            <pc:sldMk cId="0" sldId="268"/>
            <ac:spMk id="3" creationId="{00000000-0000-0000-0000-000000000000}"/>
          </ac:spMkLst>
        </pc:spChg>
        <pc:spChg chg="mod">
          <ac:chgData name="Maciej Madej" userId="7f693e7b-b8aa-41d6-becb-980be0663c07" providerId="ADAL" clId="{680A94E0-38DB-4BA4-A5CD-18E77A40E559}" dt="2026-04-16T00:17:13.390" v="20" actId="20577"/>
          <ac:spMkLst>
            <pc:docMk/>
            <pc:sldMk cId="0" sldId="268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</a:blip>
            <a:stretch>
              <a:fillRect t="-6944" b="-1157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558928"/>
            <a:ext cx="15689140" cy="525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spc="-99">
                <a:solidFill>
                  <a:srgbClr val="FFFFFF">
                    <a:alpha val="74902"/>
                  </a:srgbClr>
                </a:solidFill>
                <a:latin typeface="League Gothic"/>
                <a:ea typeface="League Gothic"/>
                <a:cs typeface="League Gothic"/>
                <a:sym typeface="League Gothic"/>
              </a:rPr>
              <a:t>ZARZĄDZANIE ZESPOŁEM </a:t>
            </a:r>
          </a:p>
          <a:p>
            <a:pPr algn="ctr">
              <a:lnSpc>
                <a:spcPts val="13999"/>
              </a:lnSpc>
            </a:pPr>
            <a:r>
              <a:rPr lang="en-US" sz="9999" spc="-99">
                <a:solidFill>
                  <a:srgbClr val="FFFFFF">
                    <a:alpha val="74902"/>
                  </a:srgbClr>
                </a:solidFill>
                <a:latin typeface="League Gothic"/>
                <a:ea typeface="League Gothic"/>
                <a:cs typeface="League Gothic"/>
                <a:sym typeface="League Gothic"/>
              </a:rPr>
              <a:t>PODCZAS POKAZÓW LOTNICZYCH Z POZYCJI </a:t>
            </a:r>
          </a:p>
          <a:p>
            <a:pPr algn="ctr">
              <a:lnSpc>
                <a:spcPts val="13999"/>
              </a:lnSpc>
              <a:spcBef>
                <a:spcPct val="0"/>
              </a:spcBef>
            </a:pPr>
            <a:r>
              <a:rPr lang="en-US" sz="9999" spc="-99">
                <a:solidFill>
                  <a:srgbClr val="FFFFFF">
                    <a:alpha val="74902"/>
                  </a:srgbClr>
                </a:solidFill>
                <a:latin typeface="League Gothic"/>
                <a:ea typeface="League Gothic"/>
                <a:cs typeface="League Gothic"/>
                <a:sym typeface="League Gothic"/>
              </a:rPr>
              <a:t>FUNKCJI DYREKTORA POKAZU LOTNICZEGO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83954" y="1028700"/>
            <a:ext cx="5375346" cy="8229600"/>
            <a:chOff x="0" y="0"/>
            <a:chExt cx="619670" cy="9487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9670" cy="948709"/>
            </a:xfrm>
            <a:custGeom>
              <a:avLst/>
              <a:gdLst/>
              <a:ahLst/>
              <a:cxnLst/>
              <a:rect l="l" t="t" r="r" b="b"/>
              <a:pathLst>
                <a:path w="619670" h="948709">
                  <a:moveTo>
                    <a:pt x="0" y="0"/>
                  </a:moveTo>
                  <a:lnTo>
                    <a:pt x="619670" y="0"/>
                  </a:lnTo>
                  <a:lnTo>
                    <a:pt x="619670" y="948709"/>
                  </a:lnTo>
                  <a:lnTo>
                    <a:pt x="0" y="948709"/>
                  </a:lnTo>
                  <a:close/>
                </a:path>
              </a:pathLst>
            </a:custGeom>
            <a:blipFill>
              <a:blip r:embed="rId2"/>
              <a:stretch>
                <a:fillRect l="-113497" r="-1656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411269"/>
            <a:ext cx="7003412" cy="110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58"/>
              </a:lnSpc>
            </a:pPr>
            <a:r>
              <a:rPr lang="en-US" sz="8358">
                <a:solidFill>
                  <a:srgbClr val="0E2638"/>
                </a:solidFill>
                <a:latin typeface="League Gothic"/>
                <a:ea typeface="League Gothic"/>
                <a:cs typeface="League Gothic"/>
                <a:sym typeface="League Gothic"/>
              </a:rPr>
              <a:t>LIDERSTWO </a:t>
            </a:r>
            <a:r>
              <a:rPr lang="en-US" sz="8358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DYREKTORA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0620" y="3260013"/>
            <a:ext cx="6855308" cy="562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W incydentach: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just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sygnały były </a:t>
            </a:r>
          </a:p>
          <a:p>
            <a:pPr marL="431799" lvl="1" indent="-215899" algn="just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informacje były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</a:t>
            </a: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nie zostały połączone</a:t>
            </a: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Rola Dyrektora: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just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widzieć wcześniej </a:t>
            </a:r>
          </a:p>
          <a:p>
            <a:pPr marL="431799" lvl="1" indent="-215899" algn="just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filtrować informacje </a:t>
            </a:r>
          </a:p>
          <a:p>
            <a:pPr marL="431799" lvl="1" indent="-215899" algn="just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decydować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</a:t>
            </a: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nie musi wiedzieć wszystkiego – musi rozumieć system</a:t>
            </a:r>
            <a:r>
              <a:rPr lang="en-US" sz="199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5130" y="2175893"/>
            <a:ext cx="5414912" cy="7082407"/>
          </a:xfrm>
          <a:custGeom>
            <a:avLst/>
            <a:gdLst/>
            <a:ahLst/>
            <a:cxnLst/>
            <a:rect l="l" t="t" r="r" b="b"/>
            <a:pathLst>
              <a:path w="5414912" h="7082407">
                <a:moveTo>
                  <a:pt x="0" y="0"/>
                </a:moveTo>
                <a:lnTo>
                  <a:pt x="5414912" y="0"/>
                </a:lnTo>
                <a:lnTo>
                  <a:pt x="5414912" y="7082407"/>
                </a:lnTo>
                <a:lnTo>
                  <a:pt x="0" y="7082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9" t="-13586" b="-1293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415469"/>
            <a:ext cx="7027567" cy="1167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56"/>
              </a:lnSpc>
            </a:pPr>
            <a:r>
              <a:rPr lang="en-US" sz="8756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ODPRAWA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49021" y="3659057"/>
            <a:ext cx="6186926" cy="4568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Odprawa ustawia system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dobra → łatwiejsze decyzje </a:t>
            </a: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słaba → improwizacja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</a:t>
            </a: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improwizacja pod presją to nie strategia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Po pokazie: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analizujemy system, nie ludzi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72620" y="1625414"/>
            <a:ext cx="5710635" cy="7614180"/>
          </a:xfrm>
          <a:custGeom>
            <a:avLst/>
            <a:gdLst/>
            <a:ahLst/>
            <a:cxnLst/>
            <a:rect l="l" t="t" r="r" b="b"/>
            <a:pathLst>
              <a:path w="5710635" h="7614180">
                <a:moveTo>
                  <a:pt x="0" y="0"/>
                </a:moveTo>
                <a:lnTo>
                  <a:pt x="5710635" y="0"/>
                </a:lnTo>
                <a:lnTo>
                  <a:pt x="5710635" y="7614180"/>
                </a:lnTo>
                <a:lnTo>
                  <a:pt x="0" y="76141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005955"/>
            <a:ext cx="8606508" cy="1424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24"/>
              </a:lnSpc>
            </a:pPr>
            <a:r>
              <a:rPr lang="en-US" sz="10724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DECYZJE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82332" y="4182816"/>
            <a:ext cx="6867052" cy="386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Na pokazach: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coś pójdzie nie tak </a:t>
            </a: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zawsze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Klucz: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</a:t>
            </a: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nie decyzja idealna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👉 decyzja na czas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92927" y="3179324"/>
            <a:ext cx="6818731" cy="4525933"/>
          </a:xfrm>
          <a:custGeom>
            <a:avLst/>
            <a:gdLst/>
            <a:ahLst/>
            <a:cxnLst/>
            <a:rect l="l" t="t" r="r" b="b"/>
            <a:pathLst>
              <a:path w="6818731" h="4525933">
                <a:moveTo>
                  <a:pt x="0" y="0"/>
                </a:moveTo>
                <a:lnTo>
                  <a:pt x="6818731" y="0"/>
                </a:lnTo>
                <a:lnTo>
                  <a:pt x="6818731" y="4525933"/>
                </a:lnTo>
                <a:lnTo>
                  <a:pt x="0" y="4525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554739"/>
            <a:ext cx="9799108" cy="150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210"/>
              </a:lnSpc>
            </a:pPr>
            <a:r>
              <a:rPr lang="en-US" sz="9770" dirty="0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ODPOWIEDZIALNOŚĆ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66019" y="3685680"/>
            <a:ext cx="7455272" cy="535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Na </a:t>
            </a:r>
            <a:r>
              <a:rPr lang="en-US" sz="1999" dirty="0" err="1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końcu</a:t>
            </a:r>
            <a:r>
              <a:rPr lang="en-US" sz="1999" dirty="0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: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b="1" dirty="0" err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jedna</a:t>
            </a:r>
            <a:r>
              <a:rPr lang="en-US" sz="1999" b="1" dirty="0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999" b="1" dirty="0" err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osoba</a:t>
            </a:r>
            <a:r>
              <a:rPr lang="en-US" sz="1999" b="1" dirty="0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b="1" dirty="0" err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Dyrektor</a:t>
            </a:r>
            <a:r>
              <a:rPr lang="en-US" sz="1999" b="1" dirty="0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999" b="1" dirty="0" err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Pokazu</a:t>
            </a:r>
            <a:r>
              <a:rPr lang="en-US" sz="1999" dirty="0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Odpowiedzialność</a:t>
            </a:r>
            <a:r>
              <a:rPr lang="en-US" sz="1999" dirty="0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: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dirty="0" err="1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osobista</a:t>
            </a:r>
            <a:r>
              <a:rPr lang="en-US" sz="1999" dirty="0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 dirty="0" err="1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natychmiastowa</a:t>
            </a:r>
            <a:r>
              <a:rPr lang="en-US" sz="1999" dirty="0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pl-PL" sz="1999" dirty="0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nieprzenoszalna</a:t>
            </a:r>
            <a:r>
              <a:rPr lang="en-US" sz="1999" dirty="0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dirty="0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</a:t>
            </a:r>
            <a:r>
              <a:rPr lang="en-US" sz="1999" b="1" dirty="0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bez </a:t>
            </a:r>
            <a:r>
              <a:rPr lang="en-US" sz="1999" b="1" dirty="0" err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sprawnego</a:t>
            </a:r>
            <a:r>
              <a:rPr lang="en-US" sz="1999" b="1" dirty="0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999" b="1" dirty="0" err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systemu</a:t>
            </a:r>
            <a:r>
              <a:rPr lang="en-US" sz="1999" b="1" dirty="0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999" b="1" dirty="0" err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odpowiedzialność</a:t>
            </a:r>
            <a:r>
              <a:rPr lang="en-US" sz="1999" b="1" dirty="0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999" b="1" dirty="0" err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staje</a:t>
            </a:r>
            <a:r>
              <a:rPr lang="en-US" sz="1999" b="1" dirty="0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999" b="1" dirty="0" err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się</a:t>
            </a:r>
            <a:r>
              <a:rPr lang="en-US" sz="1999" b="1" dirty="0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999" b="1" dirty="0" err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iluzją</a:t>
            </a:r>
            <a:r>
              <a:rPr lang="en-US" sz="1999" b="1" dirty="0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b="1" dirty="0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35514" y="0"/>
            <a:ext cx="6847211" cy="10287000"/>
            <a:chOff x="0" y="0"/>
            <a:chExt cx="789347" cy="11858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89347" cy="1185886"/>
            </a:xfrm>
            <a:custGeom>
              <a:avLst/>
              <a:gdLst/>
              <a:ahLst/>
              <a:cxnLst/>
              <a:rect l="l" t="t" r="r" b="b"/>
              <a:pathLst>
                <a:path w="789347" h="1185886">
                  <a:moveTo>
                    <a:pt x="0" y="0"/>
                  </a:moveTo>
                  <a:lnTo>
                    <a:pt x="789347" y="0"/>
                  </a:lnTo>
                  <a:lnTo>
                    <a:pt x="789347" y="1185886"/>
                  </a:lnTo>
                  <a:lnTo>
                    <a:pt x="0" y="1185886"/>
                  </a:lnTo>
                  <a:close/>
                </a:path>
              </a:pathLst>
            </a:custGeom>
            <a:blipFill>
              <a:blip r:embed="rId2"/>
              <a:stretch>
                <a:fillRect t="-9237" b="-9237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2541882"/>
            <a:ext cx="7838269" cy="130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66"/>
              </a:lnSpc>
            </a:pPr>
            <a:r>
              <a:rPr lang="en-US" sz="9766" dirty="0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ZAMKNIĘCIE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49894" y="5105400"/>
            <a:ext cx="7195882" cy="21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Pokaz nie jest bezpieczny dlatego, że wszystko działa idealnie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Jest bezpieczny dlatego, że </a:t>
            </a: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system potrafi reagować wcześniej</a:t>
            </a: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3606" y="0"/>
            <a:ext cx="9704394" cy="6472084"/>
          </a:xfrm>
          <a:custGeom>
            <a:avLst/>
            <a:gdLst/>
            <a:ahLst/>
            <a:cxnLst/>
            <a:rect l="l" t="t" r="r" b="b"/>
            <a:pathLst>
              <a:path w="9704394" h="6472084">
                <a:moveTo>
                  <a:pt x="0" y="0"/>
                </a:moveTo>
                <a:lnTo>
                  <a:pt x="9704394" y="0"/>
                </a:lnTo>
                <a:lnTo>
                  <a:pt x="9704394" y="6472084"/>
                </a:lnTo>
                <a:lnTo>
                  <a:pt x="0" y="6472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541882"/>
            <a:ext cx="7838269" cy="1305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66"/>
              </a:lnSpc>
            </a:pPr>
            <a:r>
              <a:rPr lang="en-US" sz="9766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FINAŁ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83686" y="7220665"/>
            <a:ext cx="11509226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 i="1">
                <a:solidFill>
                  <a:srgbClr val="0E2638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Bezpieczny pokaz zaczyna się od zespołu, który wie, kto podejmuje decyzje.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b="1" i="1">
              <a:solidFill>
                <a:srgbClr val="0E2638"/>
              </a:solidFill>
              <a:latin typeface="Lato Bold Italics"/>
              <a:ea typeface="Lato Bold Italics"/>
              <a:cs typeface="Lato Bold Italics"/>
              <a:sym typeface="Lato Bold Itali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89" b="-898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84562" y="1606920"/>
            <a:ext cx="16230600" cy="552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36"/>
              </a:lnSpc>
              <a:spcBef>
                <a:spcPct val="0"/>
              </a:spcBef>
            </a:pPr>
            <a:r>
              <a:rPr lang="en-US" sz="32240">
                <a:solidFill>
                  <a:srgbClr val="E9EEF8">
                    <a:alpha val="69804"/>
                  </a:srgbClr>
                </a:solidFill>
                <a:latin typeface="League Gothic"/>
                <a:ea typeface="League Gothic"/>
                <a:cs typeface="League Gothic"/>
                <a:sym typeface="League Gothic"/>
              </a:rPr>
              <a:t>DZIĘKUJĘ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 t="-11160" b="-714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24850" y="4976505"/>
            <a:ext cx="9070124" cy="5092649"/>
            <a:chOff x="0" y="0"/>
            <a:chExt cx="2388839" cy="13412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8839" cy="1341274"/>
            </a:xfrm>
            <a:custGeom>
              <a:avLst/>
              <a:gdLst/>
              <a:ahLst/>
              <a:cxnLst/>
              <a:rect l="l" t="t" r="r" b="b"/>
              <a:pathLst>
                <a:path w="2388839" h="1341274">
                  <a:moveTo>
                    <a:pt x="0" y="0"/>
                  </a:moveTo>
                  <a:lnTo>
                    <a:pt x="2388839" y="0"/>
                  </a:lnTo>
                  <a:lnTo>
                    <a:pt x="2388839" y="1341274"/>
                  </a:lnTo>
                  <a:lnTo>
                    <a:pt x="0" y="1341274"/>
                  </a:lnTo>
                  <a:close/>
                </a:path>
              </a:pathLst>
            </a:custGeom>
            <a:solidFill>
              <a:srgbClr val="0E2638">
                <a:alpha val="8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388839" cy="1379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995653" y="5571792"/>
            <a:ext cx="7528520" cy="386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E9EEF8"/>
                </a:solidFill>
                <a:latin typeface="Lato"/>
                <a:ea typeface="Lato"/>
                <a:cs typeface="Lato"/>
                <a:sym typeface="Lato"/>
              </a:rPr>
              <a:t>👉 większość problemów już się zaczęła 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E9EEF8"/>
                </a:solidFill>
                <a:latin typeface="Lato"/>
                <a:ea typeface="Lato"/>
                <a:cs typeface="Lato"/>
                <a:sym typeface="Lato"/>
              </a:rPr>
              <a:t>            (choć jeszcze ich nie widać)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E9EEF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E9EEF8"/>
                </a:solidFill>
                <a:latin typeface="Lato"/>
                <a:ea typeface="Lato"/>
                <a:cs typeface="Lato"/>
                <a:sym typeface="Lato"/>
              </a:rPr>
              <a:t>Bo pokaz lotniczy,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E9EEF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E9EEF8"/>
                </a:solidFill>
                <a:latin typeface="Lato Bold"/>
                <a:ea typeface="Lato Bold"/>
                <a:cs typeface="Lato Bold"/>
                <a:sym typeface="Lato Bold"/>
              </a:rPr>
              <a:t>nie zaczyna się w powietrzu</a:t>
            </a:r>
            <a:r>
              <a:rPr lang="en-US" sz="1999">
                <a:solidFill>
                  <a:srgbClr val="E9EEF8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E9EEF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E9EEF8"/>
                </a:solidFill>
                <a:latin typeface="Lato"/>
                <a:ea typeface="Lato"/>
                <a:cs typeface="Lato"/>
                <a:sym typeface="Lato"/>
              </a:rPr>
              <a:t>Zaczyna się: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E9EEF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E9EEF8"/>
                </a:solidFill>
                <a:latin typeface="Lato"/>
                <a:ea typeface="Lato"/>
                <a:cs typeface="Lato"/>
                <a:sym typeface="Lato"/>
              </a:rPr>
              <a:t>na ziemi </a:t>
            </a: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E9EEF8"/>
                </a:solidFill>
                <a:latin typeface="Lato"/>
                <a:ea typeface="Lato"/>
                <a:cs typeface="Lato"/>
                <a:sym typeface="Lato"/>
              </a:rPr>
              <a:t>w zespole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201662"/>
            <a:ext cx="16230600" cy="1535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12"/>
              </a:lnSpc>
              <a:spcBef>
                <a:spcPct val="0"/>
              </a:spcBef>
            </a:pPr>
            <a:r>
              <a:rPr lang="en-US" sz="8937">
                <a:gradFill>
                  <a:gsLst>
                    <a:gs pos="0">
                      <a:srgbClr val="E40E33">
                        <a:alpha val="100000"/>
                      </a:srgbClr>
                    </a:gs>
                    <a:gs pos="50000">
                      <a:srgbClr val="0E2638">
                        <a:alpha val="100000"/>
                      </a:srgbClr>
                    </a:gs>
                    <a:gs pos="100000">
                      <a:srgbClr val="76132A">
                        <a:alpha val="100000"/>
                      </a:srgbClr>
                    </a:gs>
                  </a:gsLst>
                  <a:lin ang="2700000"/>
                </a:gradFill>
                <a:latin typeface="League Gothic"/>
                <a:ea typeface="League Gothic"/>
                <a:cs typeface="League Gothic"/>
                <a:sym typeface="League Gothic"/>
              </a:rPr>
              <a:t>WYOBRAŹ SOBIE POCZĄTEK POKAZU LOTNICZEGO ....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56891" y="2994076"/>
            <a:ext cx="7602409" cy="5795909"/>
            <a:chOff x="0" y="0"/>
            <a:chExt cx="106613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6138" cy="812800"/>
            </a:xfrm>
            <a:custGeom>
              <a:avLst/>
              <a:gdLst/>
              <a:ahLst/>
              <a:cxnLst/>
              <a:rect l="l" t="t" r="r" b="b"/>
              <a:pathLst>
                <a:path w="1066138" h="812800">
                  <a:moveTo>
                    <a:pt x="0" y="0"/>
                  </a:moveTo>
                  <a:lnTo>
                    <a:pt x="1066138" y="0"/>
                  </a:lnTo>
                  <a:lnTo>
                    <a:pt x="106613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2604" r="-1960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461817"/>
            <a:ext cx="8451792" cy="123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05"/>
              </a:lnSpc>
              <a:spcBef>
                <a:spcPct val="0"/>
              </a:spcBef>
            </a:pPr>
            <a:r>
              <a:rPr lang="en-US" sz="7218">
                <a:solidFill>
                  <a:srgbClr val="0E2638"/>
                </a:solidFill>
                <a:latin typeface="League Gothic"/>
                <a:ea typeface="League Gothic"/>
                <a:cs typeface="League Gothic"/>
                <a:sym typeface="League Gothic"/>
              </a:rPr>
              <a:t>NA CZYM OPIERAMY TO </a:t>
            </a:r>
            <a:r>
              <a:rPr lang="en-US" sz="7218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PODEJŚCIE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4869" y="3362190"/>
            <a:ext cx="6426355" cy="562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To nie jest teoria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doświadczenia z realnych pokazów </a:t>
            </a: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różna skala, różne warunki </a:t>
            </a: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powtarzalne sytuacje operacyjne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Źródła: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CAP 403 (UK CAA) </a:t>
            </a: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ICAS / EAC </a:t>
            </a:r>
          </a:p>
          <a:p>
            <a:pPr marL="431799" lvl="1" indent="-215899" algn="l">
              <a:lnSpc>
                <a:spcPts val="2799"/>
              </a:lnSpc>
              <a:spcBef>
                <a:spcPct val="0"/>
              </a:spcBef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ULC – wymagania i praktyka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i="1">
                <a:solidFill>
                  <a:srgbClr val="0E2638"/>
                </a:solidFill>
                <a:latin typeface="Lato Italics"/>
                <a:ea typeface="Lato Italics"/>
                <a:cs typeface="Lato Italics"/>
                <a:sym typeface="Lato Italics"/>
              </a:rPr>
              <a:t>Air displays are managed, not just flown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 i="1">
              <a:solidFill>
                <a:srgbClr val="0E2638"/>
              </a:solidFill>
              <a:latin typeface="Lato Italics"/>
              <a:ea typeface="Lato Italics"/>
              <a:cs typeface="Lato Italics"/>
              <a:sym typeface="Lato Italics"/>
            </a:endParaRPr>
          </a:p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To praktyka operacyjna, nie model akademicki </a:t>
            </a:r>
          </a:p>
          <a:p>
            <a:pPr algn="l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165651"/>
            <a:ext cx="4498010" cy="5092649"/>
            <a:chOff x="0" y="0"/>
            <a:chExt cx="812800" cy="9202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920252"/>
            </a:xfrm>
            <a:custGeom>
              <a:avLst/>
              <a:gdLst/>
              <a:ahLst/>
              <a:cxnLst/>
              <a:rect l="l" t="t" r="r" b="b"/>
              <a:pathLst>
                <a:path w="812800" h="920252">
                  <a:moveTo>
                    <a:pt x="0" y="0"/>
                  </a:moveTo>
                  <a:lnTo>
                    <a:pt x="812800" y="0"/>
                  </a:lnTo>
                  <a:lnTo>
                    <a:pt x="812800" y="920252"/>
                  </a:lnTo>
                  <a:lnTo>
                    <a:pt x="0" y="920252"/>
                  </a:lnTo>
                  <a:close/>
                </a:path>
              </a:pathLst>
            </a:custGeom>
            <a:blipFill>
              <a:blip r:embed="rId2"/>
              <a:stretch>
                <a:fillRect l="-22939" r="-4719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5813936" y="4165651"/>
            <a:ext cx="11445364" cy="5092649"/>
            <a:chOff x="0" y="0"/>
            <a:chExt cx="3014417" cy="13412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14417" cy="1341274"/>
            </a:xfrm>
            <a:custGeom>
              <a:avLst/>
              <a:gdLst/>
              <a:ahLst/>
              <a:cxnLst/>
              <a:rect l="l" t="t" r="r" b="b"/>
              <a:pathLst>
                <a:path w="3014417" h="1341274">
                  <a:moveTo>
                    <a:pt x="0" y="0"/>
                  </a:moveTo>
                  <a:lnTo>
                    <a:pt x="3014417" y="0"/>
                  </a:lnTo>
                  <a:lnTo>
                    <a:pt x="3014417" y="1341274"/>
                  </a:lnTo>
                  <a:lnTo>
                    <a:pt x="0" y="1341274"/>
                  </a:lnTo>
                  <a:close/>
                </a:path>
              </a:pathLst>
            </a:custGeom>
            <a:gradFill rotWithShape="1">
              <a:gsLst>
                <a:gs pos="0">
                  <a:srgbClr val="E40E33">
                    <a:alpha val="100000"/>
                  </a:srgbClr>
                </a:gs>
                <a:gs pos="50000">
                  <a:srgbClr val="0E2638">
                    <a:alpha val="100000"/>
                  </a:srgbClr>
                </a:gs>
                <a:gs pos="100000">
                  <a:srgbClr val="76132A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14417" cy="1379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291976" y="4165651"/>
            <a:ext cx="2967324" cy="5092649"/>
            <a:chOff x="0" y="0"/>
            <a:chExt cx="536202" cy="9202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36202" cy="920252"/>
            </a:xfrm>
            <a:custGeom>
              <a:avLst/>
              <a:gdLst/>
              <a:ahLst/>
              <a:cxnLst/>
              <a:rect l="l" t="t" r="r" b="b"/>
              <a:pathLst>
                <a:path w="536202" h="920252">
                  <a:moveTo>
                    <a:pt x="0" y="0"/>
                  </a:moveTo>
                  <a:lnTo>
                    <a:pt x="536202" y="0"/>
                  </a:lnTo>
                  <a:lnTo>
                    <a:pt x="536202" y="920252"/>
                  </a:lnTo>
                  <a:lnTo>
                    <a:pt x="0" y="920252"/>
                  </a:lnTo>
                  <a:close/>
                </a:path>
              </a:pathLst>
            </a:custGeom>
            <a:blipFill>
              <a:blip r:embed="rId3"/>
              <a:stretch>
                <a:fillRect l="-67815" r="-91566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908026" y="4327525"/>
            <a:ext cx="6426355" cy="493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Na pokazie wszystko dzieje się jednocześnie: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marL="431802" lvl="1" indent="-215901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loty </a:t>
            </a:r>
          </a:p>
          <a:p>
            <a:pPr marL="431802" lvl="1" indent="-215901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bezpieczeństwo </a:t>
            </a:r>
          </a:p>
          <a:p>
            <a:pPr marL="431802" lvl="1" indent="-215901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organizacja </a:t>
            </a:r>
          </a:p>
          <a:p>
            <a:pPr marL="431802" lvl="1" indent="-215901" algn="l">
              <a:lnSpc>
                <a:spcPts val="28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komunikacja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👉 system szybko przestaje nadążać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👉 to moment realnego ryzyka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Nie dlatego, że ktoś popełnił błąd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👉 dlatego, że system się przeciąża 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endParaRPr lang="en-US" sz="2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1461817"/>
            <a:ext cx="8451792" cy="123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05"/>
              </a:lnSpc>
              <a:spcBef>
                <a:spcPct val="0"/>
              </a:spcBef>
            </a:pPr>
            <a:r>
              <a:rPr lang="en-US" sz="7218">
                <a:solidFill>
                  <a:srgbClr val="0E2638"/>
                </a:solidFill>
                <a:latin typeface="League Gothic"/>
                <a:ea typeface="League Gothic"/>
                <a:cs typeface="League Gothic"/>
                <a:sym typeface="League Gothic"/>
              </a:rPr>
              <a:t>PO CO MÓWIĆ O </a:t>
            </a:r>
            <a:r>
              <a:rPr lang="en-US" sz="7218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ZESPOLE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72374" y="0"/>
            <a:ext cx="7215626" cy="7215626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24324" r="-24324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2020522"/>
            <a:ext cx="10043674" cy="1326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31"/>
              </a:lnSpc>
            </a:pPr>
            <a:r>
              <a:rPr lang="en-US" sz="9931" dirty="0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INFORMACJA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46975" y="3569713"/>
            <a:ext cx="5802213" cy="562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</a:pPr>
            <a:endParaRPr/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Informacje: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istnieją 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są poprawne </a:t>
            </a:r>
          </a:p>
          <a:p>
            <a:pPr algn="l">
              <a:lnSpc>
                <a:spcPts val="2799"/>
              </a:lnSpc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Problem: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nie docierają 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albo docierają za późno </a:t>
            </a:r>
          </a:p>
          <a:p>
            <a:pPr algn="l">
              <a:lnSpc>
                <a:spcPts val="2799"/>
              </a:lnSpc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spóźniona informacja = brak wartości operacyjnej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problemy zaczynają się w komunikacji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74838" y="4165651"/>
            <a:ext cx="7184462" cy="5092649"/>
            <a:chOff x="0" y="0"/>
            <a:chExt cx="1298248" cy="9202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8248" cy="920252"/>
            </a:xfrm>
            <a:custGeom>
              <a:avLst/>
              <a:gdLst/>
              <a:ahLst/>
              <a:cxnLst/>
              <a:rect l="l" t="t" r="r" b="b"/>
              <a:pathLst>
                <a:path w="1298248" h="920252">
                  <a:moveTo>
                    <a:pt x="0" y="0"/>
                  </a:moveTo>
                  <a:lnTo>
                    <a:pt x="1298248" y="0"/>
                  </a:lnTo>
                  <a:lnTo>
                    <a:pt x="1298248" y="920252"/>
                  </a:lnTo>
                  <a:lnTo>
                    <a:pt x="0" y="920252"/>
                  </a:lnTo>
                  <a:close/>
                </a:path>
              </a:pathLst>
            </a:custGeom>
            <a:blipFill>
              <a:blip r:embed="rId2"/>
              <a:stretch>
                <a:fillRect l="-3405" r="-340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2210702"/>
            <a:ext cx="8115300" cy="106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24"/>
              </a:lnSpc>
            </a:pPr>
            <a:r>
              <a:rPr lang="en-US" sz="8024">
                <a:solidFill>
                  <a:srgbClr val="0E2638"/>
                </a:solidFill>
                <a:latin typeface="League Gothic"/>
                <a:ea typeface="League Gothic"/>
                <a:cs typeface="League Gothic"/>
                <a:sym typeface="League Gothic"/>
              </a:rPr>
              <a:t>KIM JEST</a:t>
            </a:r>
            <a:r>
              <a:rPr lang="en-US" sz="8024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 </a:t>
            </a:r>
            <a:r>
              <a:rPr lang="en-US" sz="8024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DYREKTOR POKAZU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2728" y="3991730"/>
            <a:ext cx="5379059" cy="527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Częsty błąd: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organizator 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producent 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„ogarniacz wszystkiego” </a:t>
            </a:r>
          </a:p>
          <a:p>
            <a:pPr algn="l">
              <a:lnSpc>
                <a:spcPts val="2799"/>
              </a:lnSpc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</a:t>
            </a: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to moment niebezpieczny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Rola właściwa: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decyzje operacyjne 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odpowiedzialność za bezpieczeństwo </a:t>
            </a:r>
          </a:p>
          <a:p>
            <a:pPr algn="l">
              <a:lnSpc>
                <a:spcPts val="2799"/>
              </a:lnSpc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zarządzanie ryzykiem, nie eventem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00949" y="2597176"/>
            <a:ext cx="5741992" cy="5092649"/>
            <a:chOff x="0" y="0"/>
            <a:chExt cx="1037590" cy="9202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590" cy="920252"/>
            </a:xfrm>
            <a:custGeom>
              <a:avLst/>
              <a:gdLst/>
              <a:ahLst/>
              <a:cxnLst/>
              <a:rect l="l" t="t" r="r" b="b"/>
              <a:pathLst>
                <a:path w="1037590" h="920252">
                  <a:moveTo>
                    <a:pt x="0" y="0"/>
                  </a:moveTo>
                  <a:lnTo>
                    <a:pt x="1037590" y="0"/>
                  </a:lnTo>
                  <a:lnTo>
                    <a:pt x="1037590" y="920252"/>
                  </a:lnTo>
                  <a:lnTo>
                    <a:pt x="0" y="920252"/>
                  </a:lnTo>
                  <a:close/>
                </a:path>
              </a:pathLst>
            </a:custGeom>
            <a:blipFill>
              <a:blip r:embed="rId2"/>
              <a:stretch>
                <a:fillRect l="-16639" r="-1663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2056756"/>
            <a:ext cx="7280823" cy="137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38"/>
              </a:lnSpc>
            </a:pPr>
            <a:r>
              <a:rPr lang="en-US" sz="9770" dirty="0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ZESPÓŁ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87683" y="4127551"/>
            <a:ext cx="5805259" cy="492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Zespół to: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nie lista ludzi 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system współpracy </a:t>
            </a:r>
          </a:p>
          <a:p>
            <a:pPr marL="431799" lvl="1" indent="-215899" algn="l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przepływ informacji </a:t>
            </a:r>
          </a:p>
          <a:p>
            <a:pPr algn="just">
              <a:lnSpc>
                <a:spcPts val="2799"/>
              </a:lnSpc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Gdy wszyscy mówią naraz: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nikt nie zarządza systemem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przeciążenie = spadek jakości decyzji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05267" y="1367122"/>
            <a:ext cx="6554495" cy="655449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27167" y="0"/>
                  </a:moveTo>
                  <a:lnTo>
                    <a:pt x="785633" y="0"/>
                  </a:lnTo>
                  <a:cubicBezTo>
                    <a:pt x="792838" y="0"/>
                    <a:pt x="799748" y="2862"/>
                    <a:pt x="804843" y="7957"/>
                  </a:cubicBezTo>
                  <a:cubicBezTo>
                    <a:pt x="809938" y="13052"/>
                    <a:pt x="812800" y="19962"/>
                    <a:pt x="812800" y="27167"/>
                  </a:cubicBezTo>
                  <a:lnTo>
                    <a:pt x="812800" y="785633"/>
                  </a:lnTo>
                  <a:cubicBezTo>
                    <a:pt x="812800" y="792838"/>
                    <a:pt x="809938" y="799748"/>
                    <a:pt x="804843" y="804843"/>
                  </a:cubicBezTo>
                  <a:cubicBezTo>
                    <a:pt x="799748" y="809938"/>
                    <a:pt x="792838" y="812800"/>
                    <a:pt x="785633" y="812800"/>
                  </a:cubicBezTo>
                  <a:lnTo>
                    <a:pt x="27167" y="812800"/>
                  </a:lnTo>
                  <a:cubicBezTo>
                    <a:pt x="19962" y="812800"/>
                    <a:pt x="13052" y="809938"/>
                    <a:pt x="7957" y="804843"/>
                  </a:cubicBezTo>
                  <a:cubicBezTo>
                    <a:pt x="2862" y="799748"/>
                    <a:pt x="0" y="792838"/>
                    <a:pt x="0" y="785633"/>
                  </a:cubicBezTo>
                  <a:lnTo>
                    <a:pt x="0" y="27167"/>
                  </a:lnTo>
                  <a:cubicBezTo>
                    <a:pt x="0" y="19962"/>
                    <a:pt x="2862" y="13052"/>
                    <a:pt x="7957" y="7957"/>
                  </a:cubicBezTo>
                  <a:cubicBezTo>
                    <a:pt x="13052" y="2862"/>
                    <a:pt x="19962" y="0"/>
                    <a:pt x="27167" y="0"/>
                  </a:cubicBezTo>
                  <a:close/>
                </a:path>
              </a:pathLst>
            </a:custGeom>
            <a:blipFill>
              <a:blip r:embed="rId2"/>
              <a:stretch>
                <a:fillRect t="-9108" b="-24386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917371"/>
            <a:ext cx="11414481" cy="153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487"/>
              </a:lnSpc>
            </a:pPr>
            <a:r>
              <a:rPr lang="en-US" sz="9770" dirty="0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CISZA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5418" y="4606269"/>
            <a:ext cx="5805259" cy="351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CISZA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pozorny spokój </a:t>
            </a: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brak zgłoszeń </a:t>
            </a:r>
          </a:p>
          <a:p>
            <a:pPr marL="431799" lvl="1" indent="-215899" algn="just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brak eskalacji </a:t>
            </a:r>
          </a:p>
          <a:p>
            <a:pPr algn="just">
              <a:lnSpc>
                <a:spcPts val="2799"/>
              </a:lnSpc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operacyjnie: sygnał ostrzegawczy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E2638"/>
                </a:solidFill>
                <a:latin typeface="Lato"/>
                <a:ea typeface="Lato"/>
                <a:cs typeface="Lato"/>
                <a:sym typeface="Lato"/>
              </a:rPr>
              <a:t>👉 możliwa utrata zaufania do systemu 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>
              <a:solidFill>
                <a:srgbClr val="0E2638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58697" y="4937275"/>
            <a:ext cx="9000603" cy="4321025"/>
            <a:chOff x="0" y="0"/>
            <a:chExt cx="1037590" cy="4981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590" cy="498128"/>
            </a:xfrm>
            <a:custGeom>
              <a:avLst/>
              <a:gdLst/>
              <a:ahLst/>
              <a:cxnLst/>
              <a:rect l="l" t="t" r="r" b="b"/>
              <a:pathLst>
                <a:path w="1037590" h="498128">
                  <a:moveTo>
                    <a:pt x="0" y="0"/>
                  </a:moveTo>
                  <a:lnTo>
                    <a:pt x="1037590" y="0"/>
                  </a:lnTo>
                  <a:lnTo>
                    <a:pt x="1037590" y="498128"/>
                  </a:lnTo>
                  <a:lnTo>
                    <a:pt x="0" y="498128"/>
                  </a:lnTo>
                  <a:close/>
                </a:path>
              </a:pathLst>
            </a:custGeom>
            <a:blipFill>
              <a:blip r:embed="rId2"/>
              <a:stretch>
                <a:fillRect t="-6424" b="-32188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792415"/>
            <a:ext cx="9107934" cy="1223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72"/>
              </a:lnSpc>
            </a:pPr>
            <a:r>
              <a:rPr lang="en-US" sz="9172">
                <a:solidFill>
                  <a:srgbClr val="0E2638"/>
                </a:solidFill>
                <a:latin typeface="League Gothic"/>
                <a:ea typeface="League Gothic"/>
                <a:cs typeface="League Gothic"/>
                <a:sym typeface="League Gothic"/>
              </a:rPr>
              <a:t>JAK SYSTEM SIĘ</a:t>
            </a:r>
            <a:r>
              <a:rPr lang="en-US" sz="9172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 </a:t>
            </a:r>
            <a:r>
              <a:rPr lang="en-US" sz="9172">
                <a:solidFill>
                  <a:srgbClr val="E40E33"/>
                </a:solidFill>
                <a:latin typeface="League Gothic"/>
                <a:ea typeface="League Gothic"/>
                <a:cs typeface="League Gothic"/>
                <a:sym typeface="League Gothic"/>
              </a:rPr>
              <a:t>PSUJE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40227" y="3694104"/>
            <a:ext cx="6186926" cy="519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System nie psuje się jednym zdarzeniem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Stabilność traci stopniowo: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– przez małe zmiany bez jasnej decyzji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– przez „pomoc” zamiast rozstrzygnięcia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– przez brak jednego punktu decyzyjnego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👉 decyzje zaczynają się rozpraszać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>
                <a:solidFill>
                  <a:srgbClr val="0E2638"/>
                </a:solidFill>
                <a:latin typeface="Lato Bold"/>
                <a:ea typeface="Lato Bold"/>
                <a:cs typeface="Lato Bold"/>
                <a:sym typeface="Lato Bold"/>
              </a:rPr>
              <a:t>👉 system traci kontrolę</a:t>
            </a: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endParaRPr lang="en-US" sz="1999" b="1">
              <a:solidFill>
                <a:srgbClr val="0E2638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just">
              <a:lnSpc>
                <a:spcPts val="2799"/>
              </a:lnSpc>
              <a:spcBef>
                <a:spcPct val="0"/>
              </a:spcBef>
            </a:pPr>
            <a:r>
              <a:rPr lang="en-US" sz="1999" b="1" i="1">
                <a:solidFill>
                  <a:srgbClr val="0E2638"/>
                </a:solidFill>
                <a:latin typeface="Lato Bold Italics"/>
                <a:ea typeface="Lato Bold Italics"/>
                <a:cs typeface="Lato Bold Italics"/>
                <a:sym typeface="Lato Bold Italics"/>
              </a:rPr>
              <a:t>The system does not fail suddenly – it drifts into failure </a:t>
            </a:r>
          </a:p>
          <a:p>
            <a:pPr algn="just">
              <a:lnSpc>
                <a:spcPts val="2100"/>
              </a:lnSpc>
              <a:spcBef>
                <a:spcPct val="0"/>
              </a:spcBef>
            </a:pPr>
            <a:endParaRPr lang="en-US" sz="1999" b="1" i="1">
              <a:solidFill>
                <a:srgbClr val="0E2638"/>
              </a:solidFill>
              <a:latin typeface="Lato Bold Italics"/>
              <a:ea typeface="Lato Bold Italics"/>
              <a:cs typeface="Lato Bold Italics"/>
              <a:sym typeface="Lato Bold Itali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431</Words>
  <Application>Microsoft Office PowerPoint</Application>
  <PresentationFormat>Niestandardowy</PresentationFormat>
  <Paragraphs>177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4" baseType="lpstr">
      <vt:lpstr>Lato</vt:lpstr>
      <vt:lpstr>Arial</vt:lpstr>
      <vt:lpstr>Lato Bold</vt:lpstr>
      <vt:lpstr>Lato Italics</vt:lpstr>
      <vt:lpstr>League Gothic</vt:lpstr>
      <vt:lpstr>Lato Bold Italics</vt:lpstr>
      <vt:lpstr>Calibri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Focus</dc:title>
  <cp:lastModifiedBy>Maciej Madej</cp:lastModifiedBy>
  <cp:revision>1</cp:revision>
  <dcterms:created xsi:type="dcterms:W3CDTF">2006-08-16T00:00:00Z</dcterms:created>
  <dcterms:modified xsi:type="dcterms:W3CDTF">2026-04-16T00:22:06Z</dcterms:modified>
  <dc:identifier>DAHG9T-tbHM</dc:identifier>
</cp:coreProperties>
</file>