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35" r:id="rId2"/>
    <p:sldId id="316" r:id="rId3"/>
    <p:sldId id="328" r:id="rId4"/>
    <p:sldId id="332" r:id="rId5"/>
    <p:sldId id="329" r:id="rId6"/>
    <p:sldId id="333" r:id="rId7"/>
    <p:sldId id="309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75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32"/>
    <a:srgbClr val="DC3830"/>
    <a:srgbClr val="8792B3"/>
    <a:srgbClr val="DC3631"/>
    <a:srgbClr val="263A75"/>
    <a:srgbClr val="0D163B"/>
    <a:srgbClr val="29225C"/>
    <a:srgbClr val="143273"/>
    <a:srgbClr val="648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pos="4475"/>
        <p:guide orient="horz" pos="1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F8534-DCCF-934C-997C-6EB20C0FF294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FE2A6-7B2A-DF40-A704-C17A94DA78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70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99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583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940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12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34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72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505A5-FD8D-558B-70EE-F5F5D3985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83A86A-5AA2-8B17-C3FC-CC5A609D5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EF7D24-3901-BFE4-578E-039CF00C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FD21C4-8CAF-6662-6D12-FAD88794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4838C2-A5D2-C56D-AEB1-B49FE616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61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9BC72-6165-E79A-41DF-47D832F8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B1DD110-060D-8D60-4081-F8C1CB514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2AD5C6-C25C-747D-F5EA-2E47B1716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CF0803-618D-66A5-9A9C-A00F0C9A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A27344-5325-4C88-7AD6-5ACF8907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57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E16BE1C-7134-67D4-7416-287173E5D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2113A3F-BE0C-FD34-5F27-B50B1774B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29B869-A32C-6509-7CD2-BE4FB452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EE5C1E-16D4-B2D7-63F1-A840960C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6CB0E4-343D-7064-935C-5BCFA429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2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9FC767-B66A-8AF1-A48D-84910B4F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10BA5E-583A-6287-BD81-2493E3B66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FF3AB4-CCD3-3974-21DC-96C7DBB1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484739-EEC4-E017-926B-35734481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3B7BC3-0A7B-E1A5-DB99-E2F60BB4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12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67E19-EB2E-7887-DAD4-521923A6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2CC49E-4700-6620-64BF-491854E2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E25D7F-CBCE-E90B-D80A-D7B9C816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BD7C76-47AF-27D8-0BFC-17ECC94D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6C6E5A-2ED7-B9A6-CFB7-99A51CDD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4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130C8B-1596-6A52-6D6B-A7A6F51C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2302BC-6D5C-96E2-2F23-9022DE4AE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5FE11F-CAD9-DB0D-7312-59F58C58E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794003-BC4C-6BEA-E815-1A4BB55B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C53EF0-5EA5-30A7-27B6-999F1CE9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7334DEF-5BC1-5D05-79C3-E167177C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70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F4A7E-184B-B83D-DA2D-FD89C1DA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059A85-6CE4-9807-EB38-0AB107925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4FFFFD-89B1-0802-8405-1AE86140E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5A24082-9104-9611-1B0B-F39640F69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F130709-C458-85AE-ED14-D10EAA652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975ACA4-21C3-C746-7F5A-35296E27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7430D5-5AE5-C729-4DCD-AFE50C21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A2D988-5324-1ED7-5A81-67C951DD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08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8BFBBC-9EF5-681C-E8C1-E4D5D432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FF93B88-8280-EDEF-AE13-3472FDB8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3786ED9-C37A-57F6-AFE5-00F3A886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E715DA0-A54E-FFBA-DAB0-8106D081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5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352C911-DFEC-9EC9-E47D-15551502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5E5C807-3DE0-F8AC-8703-A3082011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1FA2EB-FF86-FE74-48DA-A9AAE66B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38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725A4D-B32C-8FA0-6AE1-2721AA1A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D8CF38-FC60-3274-AB7D-98C06243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047A1C-36BD-1634-1EF6-DCDE8D3F6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4A55AD-27B9-889B-600C-FFB1DD51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68FA8C-9AB3-43A2-F2B8-4B1E33A5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EF4E6B-84E6-FD5F-F519-1F14A52E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08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C70E58-6C28-440E-782D-15D7464D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564D670-8696-90B4-5C86-C56DD8E87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1A3929-DAC9-DFCF-13E8-843B8B124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DB93082-3A53-ECCA-E6BF-24276A91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4D1BEED-7313-5E92-9E85-E04191FE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8E1F0A-3756-D88E-2F4D-21834AFE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01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CC6D195-0C87-B291-4F7E-23F4886A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AD5551-983D-5E38-DA30-DB4B943C5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182DA2-943D-6C5C-CCE7-99242A23B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3AC6F8-2C29-6015-8B8E-DF21F9CCD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7A51E2-F8CB-DE91-45C0-192EC76D7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9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hyperlink" Target="https://www.icao.int/Aerodromes/ibi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hyperlink" Target="https://www.icao.int/Aerodromes/ibi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hyperlink" Target="https://www.icao.int/Aerodromes/ibi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hyperlink" Target="https://www.impel.eu/en/topics/nature-protection/technology-use/projects/bird-directive-at-airpor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bgrabowska@ulc.gov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strzałka&#10;&#10;Opis wygenerowany automatycznie">
            <a:extLst>
              <a:ext uri="{FF2B5EF4-FFF2-40B4-BE49-F238E27FC236}">
                <a16:creationId xmlns:a16="http://schemas.microsoft.com/office/drawing/2014/main" id="{98CCCD23-5746-54C3-52F4-616A9B1B5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930" y="833234"/>
            <a:ext cx="2425700" cy="4038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1657ECC-1BEF-20D3-70E4-36DCC689D5E7}"/>
              </a:ext>
            </a:extLst>
          </p:cNvPr>
          <p:cNvSpPr txBox="1"/>
          <p:nvPr/>
        </p:nvSpPr>
        <p:spPr>
          <a:xfrm>
            <a:off x="955040" y="833234"/>
            <a:ext cx="4968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Posiedzenie Krajowego Zespołu ds. Zderzeń Statków Powietrznych </a:t>
            </a:r>
          </a:p>
          <a:p>
            <a:r>
              <a:rPr lang="pl-PL" sz="3200" b="1">
                <a:solidFill>
                  <a:schemeClr val="bg1"/>
                </a:solidFill>
                <a:latin typeface="Avenir Black" panose="02000503020000020003" pitchFamily="2" charset="0"/>
              </a:rPr>
              <a:t>ze </a:t>
            </a:r>
            <a:r>
              <a:rPr lang="pl-PL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Zwierzętami (WLD)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B58CB5B-5201-58B7-3CAA-79494807A997}"/>
              </a:ext>
            </a:extLst>
          </p:cNvPr>
          <p:cNvSpPr txBox="1"/>
          <p:nvPr/>
        </p:nvSpPr>
        <p:spPr>
          <a:xfrm>
            <a:off x="3592286" y="4465756"/>
            <a:ext cx="18413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300" dirty="0">
                <a:solidFill>
                  <a:srgbClr val="263A75"/>
                </a:solidFill>
                <a:latin typeface="Avenir Medium" panose="02000503020000020003" pitchFamily="2" charset="0"/>
              </a:rPr>
              <a:t>16.12.2024</a:t>
            </a:r>
          </a:p>
        </p:txBody>
      </p:sp>
    </p:spTree>
    <p:extLst>
      <p:ext uri="{BB962C8B-B14F-4D97-AF65-F5344CB8AC3E}">
        <p14:creationId xmlns:p14="http://schemas.microsoft.com/office/powerpoint/2010/main" val="78727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07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1.01.2023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02975" y="3598810"/>
            <a:ext cx="2425700" cy="402062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46DFFC15-EAF7-35D0-587F-C8432CE04F86}"/>
              </a:ext>
            </a:extLst>
          </p:cNvPr>
          <p:cNvGrpSpPr/>
          <p:nvPr/>
        </p:nvGrpSpPr>
        <p:grpSpPr>
          <a:xfrm>
            <a:off x="3483747" y="3744880"/>
            <a:ext cx="7559701" cy="1590240"/>
            <a:chOff x="2937899" y="3690016"/>
            <a:chExt cx="7559701" cy="1590240"/>
          </a:xfrm>
        </p:grpSpPr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1122C57D-6E44-BC47-02BB-F0FE5D8C7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7899" y="3690016"/>
              <a:ext cx="1625245" cy="1590240"/>
            </a:xfrm>
            <a:prstGeom prst="rect">
              <a:avLst/>
            </a:prstGeom>
          </p:spPr>
        </p:pic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AE950179-28CC-E6C3-5493-54056C9F6290}"/>
                </a:ext>
              </a:extLst>
            </p:cNvPr>
            <p:cNvSpPr txBox="1"/>
            <p:nvPr/>
          </p:nvSpPr>
          <p:spPr>
            <a:xfrm>
              <a:off x="3119726" y="4180153"/>
              <a:ext cx="1261883" cy="514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>
                  <a:ln w="0"/>
                  <a:solidFill>
                    <a:schemeClr val="bg1"/>
                  </a:solidFill>
                  <a:latin typeface="Avenir" panose="02000503020000020003" pitchFamily="2" charset="0"/>
                  <a:cs typeface="Times New Roman" pitchFamily="18" charset="0"/>
                </a:rPr>
                <a:t>01</a:t>
              </a:r>
            </a:p>
          </p:txBody>
        </p:sp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31FFE48A-0662-8F22-76AE-9257341EF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4715" y="3690016"/>
              <a:ext cx="1625245" cy="1590240"/>
            </a:xfrm>
            <a:prstGeom prst="rect">
              <a:avLst/>
            </a:prstGeom>
          </p:spPr>
        </p:pic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8892B6CA-E08E-E97F-6C3B-AF688836C1D1}"/>
                </a:ext>
              </a:extLst>
            </p:cNvPr>
            <p:cNvSpPr txBox="1"/>
            <p:nvPr/>
          </p:nvSpPr>
          <p:spPr>
            <a:xfrm>
              <a:off x="5076542" y="4180153"/>
              <a:ext cx="1261883" cy="514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>
                  <a:ln w="0"/>
                  <a:solidFill>
                    <a:schemeClr val="bg1"/>
                  </a:solidFill>
                  <a:latin typeface="Avenir" panose="02000503020000020003" pitchFamily="2" charset="0"/>
                  <a:cs typeface="Times New Roman" pitchFamily="18" charset="0"/>
                </a:rPr>
                <a:t>02</a:t>
              </a: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79EC709E-A0A9-A3D0-C8A4-27E15860B354}"/>
                </a:ext>
              </a:extLst>
            </p:cNvPr>
            <p:cNvSpPr/>
            <p:nvPr/>
          </p:nvSpPr>
          <p:spPr>
            <a:xfrm flipV="1">
              <a:off x="4344426" y="4485136"/>
              <a:ext cx="782588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B7D70C65-B2A8-80A4-D3A3-09FBCCDEC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5539" y="3690016"/>
              <a:ext cx="1625245" cy="1590240"/>
            </a:xfrm>
            <a:prstGeom prst="rect">
              <a:avLst/>
            </a:prstGeom>
          </p:spPr>
        </p:pic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FA79B656-BCDE-9880-4CF1-5BF4E95BC04A}"/>
                </a:ext>
              </a:extLst>
            </p:cNvPr>
            <p:cNvSpPr txBox="1"/>
            <p:nvPr/>
          </p:nvSpPr>
          <p:spPr>
            <a:xfrm>
              <a:off x="7097366" y="4180153"/>
              <a:ext cx="1261883" cy="514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>
                  <a:ln w="0"/>
                  <a:solidFill>
                    <a:schemeClr val="bg1"/>
                  </a:solidFill>
                  <a:latin typeface="Avenir" panose="02000503020000020003" pitchFamily="2" charset="0"/>
                  <a:cs typeface="Times New Roman" pitchFamily="18" charset="0"/>
                </a:rPr>
                <a:t>03</a:t>
              </a:r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AC78F869-3B8A-AD16-FDBD-EA8496455332}"/>
                </a:ext>
              </a:extLst>
            </p:cNvPr>
            <p:cNvSpPr/>
            <p:nvPr/>
          </p:nvSpPr>
          <p:spPr>
            <a:xfrm flipV="1">
              <a:off x="6365250" y="4485136"/>
              <a:ext cx="782588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A63BCF6B-67F2-E055-59AE-9BD1B672C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72355" y="3690016"/>
              <a:ext cx="1625245" cy="1590240"/>
            </a:xfrm>
            <a:prstGeom prst="rect">
              <a:avLst/>
            </a:prstGeom>
          </p:spPr>
        </p:pic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A52F28FD-CA75-B5EB-F088-57682CDD5037}"/>
                </a:ext>
              </a:extLst>
            </p:cNvPr>
            <p:cNvSpPr txBox="1"/>
            <p:nvPr/>
          </p:nvSpPr>
          <p:spPr>
            <a:xfrm>
              <a:off x="9054182" y="4180153"/>
              <a:ext cx="1261883" cy="514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>
                  <a:ln w="0"/>
                  <a:solidFill>
                    <a:schemeClr val="bg1"/>
                  </a:solidFill>
                  <a:latin typeface="Avenir" panose="02000503020000020003" pitchFamily="2" charset="0"/>
                  <a:cs typeface="Times New Roman" pitchFamily="18" charset="0"/>
                </a:rPr>
                <a:t>04</a:t>
              </a:r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AF903A18-1DE2-DFDB-3B87-766B105D95E2}"/>
                </a:ext>
              </a:extLst>
            </p:cNvPr>
            <p:cNvSpPr/>
            <p:nvPr/>
          </p:nvSpPr>
          <p:spPr>
            <a:xfrm flipV="1">
              <a:off x="8322066" y="4485136"/>
              <a:ext cx="782588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05F1BE60-2531-B969-F8D4-E5418E75C20A}"/>
              </a:ext>
            </a:extLst>
          </p:cNvPr>
          <p:cNvSpPr txBox="1"/>
          <p:nvPr/>
        </p:nvSpPr>
        <p:spPr>
          <a:xfrm>
            <a:off x="3064255" y="320285"/>
            <a:ext cx="926926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Tytuł prezentacji - </a:t>
            </a:r>
            <a:r>
              <a:rPr lang="pl-PL" sz="2000" dirty="0" err="1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Avenir</a:t>
            </a: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 20 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NAGŁÓWEK SEKCJI - </a:t>
            </a:r>
            <a:r>
              <a:rPr lang="pl-PL" sz="2800" dirty="0" err="1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Avenir</a:t>
            </a:r>
            <a:r>
              <a:rPr lang="pl-PL" sz="28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 26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5FED4214-ECC4-6432-8F72-351D762B6A77}"/>
              </a:ext>
            </a:extLst>
          </p:cNvPr>
          <p:cNvSpPr txBox="1"/>
          <p:nvPr/>
        </p:nvSpPr>
        <p:spPr>
          <a:xfrm>
            <a:off x="3064255" y="1977027"/>
            <a:ext cx="48770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Urząd Lotnictwa Cywilnego</a:t>
            </a: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 - </a:t>
            </a:r>
            <a:r>
              <a:rPr lang="pl-PL" sz="2000" dirty="0" err="1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Avenir</a:t>
            </a: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 20 </a:t>
            </a:r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7" y="2882040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30" name="Obraz 29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250675" y="3617834"/>
            <a:ext cx="2425700" cy="4020625"/>
          </a:xfrm>
          <a:prstGeom prst="rect">
            <a:avLst/>
          </a:prstGeom>
        </p:spPr>
      </p:pic>
      <p:sp>
        <p:nvSpPr>
          <p:cNvPr id="31" name="pole tekstowe 30">
            <a:extLst>
              <a:ext uri="{FF2B5EF4-FFF2-40B4-BE49-F238E27FC236}">
                <a16:creationId xmlns:a16="http://schemas.microsoft.com/office/drawing/2014/main" id="{97F016BA-D5D0-9196-246C-D31FB7C476DD}"/>
              </a:ext>
            </a:extLst>
          </p:cNvPr>
          <p:cNvSpPr txBox="1"/>
          <p:nvPr/>
        </p:nvSpPr>
        <p:spPr>
          <a:xfrm>
            <a:off x="3064255" y="308631"/>
            <a:ext cx="8853425" cy="215443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cs typeface="Times New Roman" pitchFamily="18" charset="0"/>
              </a:rPr>
              <a:t>Posiedzenie Krajowego Zespołu ds. Zderzeń Statków Powietrznych</a:t>
            </a:r>
            <a:br>
              <a:rPr lang="pl-PL" sz="20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pl-PL" sz="2000" b="1" dirty="0">
                <a:solidFill>
                  <a:schemeClr val="bg1"/>
                </a:solidFill>
                <a:cs typeface="Times New Roman" pitchFamily="18" charset="0"/>
              </a:rPr>
              <a:t> ze Zwierzętami </a:t>
            </a:r>
          </a:p>
          <a:p>
            <a:endParaRPr lang="pl-PL" dirty="0"/>
          </a:p>
          <a:p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400" dirty="0">
                <a:solidFill>
                  <a:schemeClr val="bg1"/>
                </a:solidFill>
              </a:rPr>
              <a:t>Aktualizacja informacji </a:t>
            </a:r>
          </a:p>
          <a:p>
            <a:r>
              <a:rPr lang="pl-PL" sz="2400" dirty="0">
                <a:solidFill>
                  <a:schemeClr val="bg1"/>
                </a:solidFill>
              </a:rPr>
              <a:t>nt. aktywności międzynarodowych</a:t>
            </a:r>
            <a:r>
              <a:rPr lang="pl-PL" dirty="0"/>
              <a:t>	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6393919-CA7C-BB3E-432F-B8F4A77D1812}"/>
              </a:ext>
            </a:extLst>
          </p:cNvPr>
          <p:cNvSpPr txBox="1"/>
          <p:nvPr/>
        </p:nvSpPr>
        <p:spPr>
          <a:xfrm>
            <a:off x="3064255" y="2441891"/>
            <a:ext cx="487709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Działania podejmowane przez ICAO </a:t>
            </a: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  <a:hlinkClick r:id="rId7"/>
              </a:rPr>
              <a:t>https://www.icao.int/Aerodromes/ibis/</a:t>
            </a:r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14998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2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E2BB314-5B41-4FAF-BD4D-47B0ABFB1E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6943" y="3539749"/>
            <a:ext cx="4845860" cy="304207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4023831-C942-42B8-BFAE-319AE9C4F5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0992" y="741258"/>
            <a:ext cx="4182515" cy="298576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31403A4-E07C-42ED-8A04-4D5E363390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4374" y="3930172"/>
            <a:ext cx="4296354" cy="255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9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07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1.01.2023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02975" y="3598810"/>
            <a:ext cx="2425700" cy="402062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46DFFC15-EAF7-35D0-587F-C8432CE04F86}"/>
              </a:ext>
            </a:extLst>
          </p:cNvPr>
          <p:cNvGrpSpPr/>
          <p:nvPr/>
        </p:nvGrpSpPr>
        <p:grpSpPr>
          <a:xfrm>
            <a:off x="3483747" y="3744880"/>
            <a:ext cx="7559701" cy="1590240"/>
            <a:chOff x="2937899" y="3690016"/>
            <a:chExt cx="7559701" cy="1590240"/>
          </a:xfrm>
        </p:grpSpPr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1122C57D-6E44-BC47-02BB-F0FE5D8C7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7899" y="3690016"/>
              <a:ext cx="1625245" cy="1590240"/>
            </a:xfrm>
            <a:prstGeom prst="rect">
              <a:avLst/>
            </a:prstGeom>
          </p:spPr>
        </p:pic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AE950179-28CC-E6C3-5493-54056C9F6290}"/>
                </a:ext>
              </a:extLst>
            </p:cNvPr>
            <p:cNvSpPr txBox="1"/>
            <p:nvPr/>
          </p:nvSpPr>
          <p:spPr>
            <a:xfrm>
              <a:off x="3119726" y="4180153"/>
              <a:ext cx="1261883" cy="514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>
                  <a:ln w="0"/>
                  <a:solidFill>
                    <a:schemeClr val="bg1"/>
                  </a:solidFill>
                  <a:latin typeface="Avenir" panose="02000503020000020003" pitchFamily="2" charset="0"/>
                  <a:cs typeface="Times New Roman" pitchFamily="18" charset="0"/>
                </a:rPr>
                <a:t>01</a:t>
              </a:r>
            </a:p>
          </p:txBody>
        </p:sp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31FFE48A-0662-8F22-76AE-9257341EF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4715" y="3690016"/>
              <a:ext cx="1625245" cy="1590240"/>
            </a:xfrm>
            <a:prstGeom prst="rect">
              <a:avLst/>
            </a:prstGeom>
          </p:spPr>
        </p:pic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8892B6CA-E08E-E97F-6C3B-AF688836C1D1}"/>
                </a:ext>
              </a:extLst>
            </p:cNvPr>
            <p:cNvSpPr txBox="1"/>
            <p:nvPr/>
          </p:nvSpPr>
          <p:spPr>
            <a:xfrm>
              <a:off x="5076542" y="4180153"/>
              <a:ext cx="1261883" cy="514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>
                  <a:ln w="0"/>
                  <a:solidFill>
                    <a:schemeClr val="bg1"/>
                  </a:solidFill>
                  <a:latin typeface="Avenir" panose="02000503020000020003" pitchFamily="2" charset="0"/>
                  <a:cs typeface="Times New Roman" pitchFamily="18" charset="0"/>
                </a:rPr>
                <a:t>02</a:t>
              </a: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79EC709E-A0A9-A3D0-C8A4-27E15860B354}"/>
                </a:ext>
              </a:extLst>
            </p:cNvPr>
            <p:cNvSpPr/>
            <p:nvPr/>
          </p:nvSpPr>
          <p:spPr>
            <a:xfrm flipV="1">
              <a:off x="4344426" y="4485136"/>
              <a:ext cx="782588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B7D70C65-B2A8-80A4-D3A3-09FBCCDEC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5539" y="3690016"/>
              <a:ext cx="1625245" cy="1590240"/>
            </a:xfrm>
            <a:prstGeom prst="rect">
              <a:avLst/>
            </a:prstGeom>
          </p:spPr>
        </p:pic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FA79B656-BCDE-9880-4CF1-5BF4E95BC04A}"/>
                </a:ext>
              </a:extLst>
            </p:cNvPr>
            <p:cNvSpPr txBox="1"/>
            <p:nvPr/>
          </p:nvSpPr>
          <p:spPr>
            <a:xfrm>
              <a:off x="7097366" y="4180153"/>
              <a:ext cx="1261883" cy="514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>
                  <a:ln w="0"/>
                  <a:solidFill>
                    <a:schemeClr val="bg1"/>
                  </a:solidFill>
                  <a:latin typeface="Avenir" panose="02000503020000020003" pitchFamily="2" charset="0"/>
                  <a:cs typeface="Times New Roman" pitchFamily="18" charset="0"/>
                </a:rPr>
                <a:t>03</a:t>
              </a:r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AC78F869-3B8A-AD16-FDBD-EA8496455332}"/>
                </a:ext>
              </a:extLst>
            </p:cNvPr>
            <p:cNvSpPr/>
            <p:nvPr/>
          </p:nvSpPr>
          <p:spPr>
            <a:xfrm flipV="1">
              <a:off x="6365250" y="4485136"/>
              <a:ext cx="782588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A63BCF6B-67F2-E055-59AE-9BD1B672C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72355" y="3690016"/>
              <a:ext cx="1625245" cy="1590240"/>
            </a:xfrm>
            <a:prstGeom prst="rect">
              <a:avLst/>
            </a:prstGeom>
          </p:spPr>
        </p:pic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A52F28FD-CA75-B5EB-F088-57682CDD5037}"/>
                </a:ext>
              </a:extLst>
            </p:cNvPr>
            <p:cNvSpPr txBox="1"/>
            <p:nvPr/>
          </p:nvSpPr>
          <p:spPr>
            <a:xfrm>
              <a:off x="9054182" y="4180153"/>
              <a:ext cx="1261883" cy="514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>
                  <a:ln w="0"/>
                  <a:solidFill>
                    <a:schemeClr val="bg1"/>
                  </a:solidFill>
                  <a:latin typeface="Avenir" panose="02000503020000020003" pitchFamily="2" charset="0"/>
                  <a:cs typeface="Times New Roman" pitchFamily="18" charset="0"/>
                </a:rPr>
                <a:t>04</a:t>
              </a:r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AF903A18-1DE2-DFDB-3B87-766B105D95E2}"/>
                </a:ext>
              </a:extLst>
            </p:cNvPr>
            <p:cNvSpPr/>
            <p:nvPr/>
          </p:nvSpPr>
          <p:spPr>
            <a:xfrm flipV="1">
              <a:off x="8322066" y="4485136"/>
              <a:ext cx="782588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05F1BE60-2531-B969-F8D4-E5418E75C20A}"/>
              </a:ext>
            </a:extLst>
          </p:cNvPr>
          <p:cNvSpPr txBox="1"/>
          <p:nvPr/>
        </p:nvSpPr>
        <p:spPr>
          <a:xfrm>
            <a:off x="3064255" y="320285"/>
            <a:ext cx="926926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Tytuł prezentacji - </a:t>
            </a:r>
            <a:r>
              <a:rPr lang="pl-PL" sz="2000" dirty="0" err="1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Avenir</a:t>
            </a: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 20 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NAGŁÓWEK SEKCJI - </a:t>
            </a:r>
            <a:r>
              <a:rPr lang="pl-PL" sz="2800" dirty="0" err="1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Avenir</a:t>
            </a:r>
            <a:r>
              <a:rPr lang="pl-PL" sz="28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 26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5FED4214-ECC4-6432-8F72-351D762B6A77}"/>
              </a:ext>
            </a:extLst>
          </p:cNvPr>
          <p:cNvSpPr txBox="1"/>
          <p:nvPr/>
        </p:nvSpPr>
        <p:spPr>
          <a:xfrm>
            <a:off x="3064255" y="1977027"/>
            <a:ext cx="48770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Urząd Lotnictwa Cywilnego</a:t>
            </a: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 - </a:t>
            </a:r>
            <a:r>
              <a:rPr lang="pl-PL" sz="2000" dirty="0" err="1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Avenir</a:t>
            </a: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 20 </a:t>
            </a:r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7" y="2882040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30" name="Obraz 29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250675" y="3617834"/>
            <a:ext cx="2425700" cy="4020625"/>
          </a:xfrm>
          <a:prstGeom prst="rect">
            <a:avLst/>
          </a:prstGeom>
        </p:spPr>
      </p:pic>
      <p:sp>
        <p:nvSpPr>
          <p:cNvPr id="31" name="pole tekstowe 30">
            <a:extLst>
              <a:ext uri="{FF2B5EF4-FFF2-40B4-BE49-F238E27FC236}">
                <a16:creationId xmlns:a16="http://schemas.microsoft.com/office/drawing/2014/main" id="{97F016BA-D5D0-9196-246C-D31FB7C476DD}"/>
              </a:ext>
            </a:extLst>
          </p:cNvPr>
          <p:cNvSpPr txBox="1"/>
          <p:nvPr/>
        </p:nvSpPr>
        <p:spPr>
          <a:xfrm>
            <a:off x="2859594" y="205260"/>
            <a:ext cx="9269260" cy="172354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cs typeface="Times New Roman" pitchFamily="18" charset="0"/>
              </a:rPr>
              <a:t>Posiedzenie Krajowego Zespołu ds. Zderzeń Statków Powietrznych</a:t>
            </a:r>
            <a:br>
              <a:rPr lang="pl-PL" sz="20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pl-PL" sz="2000" b="1" dirty="0">
                <a:solidFill>
                  <a:schemeClr val="bg1"/>
                </a:solidFill>
                <a:cs typeface="Times New Roman" pitchFamily="18" charset="0"/>
              </a:rPr>
              <a:t> ze Zwierzętami </a:t>
            </a:r>
          </a:p>
          <a:p>
            <a:endParaRPr lang="pl-PL" dirty="0"/>
          </a:p>
          <a:p>
            <a:r>
              <a:rPr lang="pl-PL" sz="2800" dirty="0">
                <a:solidFill>
                  <a:schemeClr val="bg1"/>
                </a:solidFill>
              </a:rPr>
              <a:t> ICAO </a:t>
            </a:r>
            <a:r>
              <a:rPr lang="pl-PL" sz="2800" dirty="0" err="1">
                <a:solidFill>
                  <a:schemeClr val="bg1"/>
                </a:solidFill>
              </a:rPr>
              <a:t>up-date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information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dirty="0"/>
              <a:t>	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6393919-CA7C-BB3E-432F-B8F4A77D1812}"/>
              </a:ext>
            </a:extLst>
          </p:cNvPr>
          <p:cNvSpPr txBox="1"/>
          <p:nvPr/>
        </p:nvSpPr>
        <p:spPr>
          <a:xfrm>
            <a:off x="3064255" y="2441891"/>
            <a:ext cx="487709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Działania podejmowane przez ICAO </a:t>
            </a: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  <a:hlinkClick r:id="rId7"/>
              </a:rPr>
              <a:t>https://www.icao.int/Aerodromes/ibis/</a:t>
            </a:r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14998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3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1C56A6E-CA50-4EA5-8986-0BC581C5FE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6087" y="790802"/>
            <a:ext cx="4729413" cy="321984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232F8C58-8A2C-427F-A1BB-5199047099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5548" y="3801047"/>
            <a:ext cx="5107462" cy="296507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9D453BD8-293A-4238-AAB3-6464486058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7080" y="4290544"/>
            <a:ext cx="4264231" cy="25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9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07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1.01.2023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02975" y="3598810"/>
            <a:ext cx="2425700" cy="402062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46DFFC15-EAF7-35D0-587F-C8432CE04F86}"/>
              </a:ext>
            </a:extLst>
          </p:cNvPr>
          <p:cNvGrpSpPr/>
          <p:nvPr/>
        </p:nvGrpSpPr>
        <p:grpSpPr>
          <a:xfrm>
            <a:off x="3483747" y="3744880"/>
            <a:ext cx="7559701" cy="1590240"/>
            <a:chOff x="2937899" y="3690016"/>
            <a:chExt cx="7559701" cy="1590240"/>
          </a:xfrm>
        </p:grpSpPr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1122C57D-6E44-BC47-02BB-F0FE5D8C7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7899" y="3690016"/>
              <a:ext cx="1625245" cy="1590240"/>
            </a:xfrm>
            <a:prstGeom prst="rect">
              <a:avLst/>
            </a:prstGeom>
          </p:spPr>
        </p:pic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AE950179-28CC-E6C3-5493-54056C9F6290}"/>
                </a:ext>
              </a:extLst>
            </p:cNvPr>
            <p:cNvSpPr txBox="1"/>
            <p:nvPr/>
          </p:nvSpPr>
          <p:spPr>
            <a:xfrm>
              <a:off x="3119726" y="4180153"/>
              <a:ext cx="1261883" cy="514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>
                  <a:ln w="0"/>
                  <a:solidFill>
                    <a:schemeClr val="bg1"/>
                  </a:solidFill>
                  <a:latin typeface="Avenir" panose="02000503020000020003" pitchFamily="2" charset="0"/>
                  <a:cs typeface="Times New Roman" pitchFamily="18" charset="0"/>
                </a:rPr>
                <a:t>01</a:t>
              </a:r>
            </a:p>
          </p:txBody>
        </p:sp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31FFE48A-0662-8F22-76AE-9257341EF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4715" y="3690016"/>
              <a:ext cx="1625245" cy="1590240"/>
            </a:xfrm>
            <a:prstGeom prst="rect">
              <a:avLst/>
            </a:prstGeom>
          </p:spPr>
        </p:pic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8892B6CA-E08E-E97F-6C3B-AF688836C1D1}"/>
                </a:ext>
              </a:extLst>
            </p:cNvPr>
            <p:cNvSpPr txBox="1"/>
            <p:nvPr/>
          </p:nvSpPr>
          <p:spPr>
            <a:xfrm>
              <a:off x="5076542" y="4180153"/>
              <a:ext cx="1261883" cy="514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>
                  <a:ln w="0"/>
                  <a:solidFill>
                    <a:schemeClr val="bg1"/>
                  </a:solidFill>
                  <a:latin typeface="Avenir" panose="02000503020000020003" pitchFamily="2" charset="0"/>
                  <a:cs typeface="Times New Roman" pitchFamily="18" charset="0"/>
                </a:rPr>
                <a:t>02</a:t>
              </a: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79EC709E-A0A9-A3D0-C8A4-27E15860B354}"/>
                </a:ext>
              </a:extLst>
            </p:cNvPr>
            <p:cNvSpPr/>
            <p:nvPr/>
          </p:nvSpPr>
          <p:spPr>
            <a:xfrm flipV="1">
              <a:off x="4344426" y="4485136"/>
              <a:ext cx="782588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B7D70C65-B2A8-80A4-D3A3-09FBCCDEC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5539" y="3690016"/>
              <a:ext cx="1625245" cy="1590240"/>
            </a:xfrm>
            <a:prstGeom prst="rect">
              <a:avLst/>
            </a:prstGeom>
          </p:spPr>
        </p:pic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FA79B656-BCDE-9880-4CF1-5BF4E95BC04A}"/>
                </a:ext>
              </a:extLst>
            </p:cNvPr>
            <p:cNvSpPr txBox="1"/>
            <p:nvPr/>
          </p:nvSpPr>
          <p:spPr>
            <a:xfrm>
              <a:off x="7097366" y="4180153"/>
              <a:ext cx="1261883" cy="514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>
                  <a:ln w="0"/>
                  <a:solidFill>
                    <a:schemeClr val="bg1"/>
                  </a:solidFill>
                  <a:latin typeface="Avenir" panose="02000503020000020003" pitchFamily="2" charset="0"/>
                  <a:cs typeface="Times New Roman" pitchFamily="18" charset="0"/>
                </a:rPr>
                <a:t>03</a:t>
              </a:r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AC78F869-3B8A-AD16-FDBD-EA8496455332}"/>
                </a:ext>
              </a:extLst>
            </p:cNvPr>
            <p:cNvSpPr/>
            <p:nvPr/>
          </p:nvSpPr>
          <p:spPr>
            <a:xfrm flipV="1">
              <a:off x="6365250" y="4485136"/>
              <a:ext cx="782588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A63BCF6B-67F2-E055-59AE-9BD1B672C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72355" y="3690016"/>
              <a:ext cx="1625245" cy="1590240"/>
            </a:xfrm>
            <a:prstGeom prst="rect">
              <a:avLst/>
            </a:prstGeom>
          </p:spPr>
        </p:pic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A52F28FD-CA75-B5EB-F088-57682CDD5037}"/>
                </a:ext>
              </a:extLst>
            </p:cNvPr>
            <p:cNvSpPr txBox="1"/>
            <p:nvPr/>
          </p:nvSpPr>
          <p:spPr>
            <a:xfrm>
              <a:off x="9054182" y="4180153"/>
              <a:ext cx="1261883" cy="514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>
                  <a:ln w="0"/>
                  <a:solidFill>
                    <a:schemeClr val="bg1"/>
                  </a:solidFill>
                  <a:latin typeface="Avenir" panose="02000503020000020003" pitchFamily="2" charset="0"/>
                  <a:cs typeface="Times New Roman" pitchFamily="18" charset="0"/>
                </a:rPr>
                <a:t>04</a:t>
              </a:r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AF903A18-1DE2-DFDB-3B87-766B105D95E2}"/>
                </a:ext>
              </a:extLst>
            </p:cNvPr>
            <p:cNvSpPr/>
            <p:nvPr/>
          </p:nvSpPr>
          <p:spPr>
            <a:xfrm flipV="1">
              <a:off x="8322066" y="4485136"/>
              <a:ext cx="782588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05F1BE60-2531-B969-F8D4-E5418E75C20A}"/>
              </a:ext>
            </a:extLst>
          </p:cNvPr>
          <p:cNvSpPr txBox="1"/>
          <p:nvPr/>
        </p:nvSpPr>
        <p:spPr>
          <a:xfrm>
            <a:off x="3064255" y="320285"/>
            <a:ext cx="926926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Tytuł prezentacji - </a:t>
            </a:r>
            <a:r>
              <a:rPr lang="pl-PL" sz="2000" dirty="0" err="1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Avenir</a:t>
            </a: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 20 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NAGŁÓWEK SEKCJI - </a:t>
            </a:r>
            <a:r>
              <a:rPr lang="pl-PL" sz="2800" dirty="0" err="1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Avenir</a:t>
            </a:r>
            <a:r>
              <a:rPr lang="pl-PL" sz="28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 26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5FED4214-ECC4-6432-8F72-351D762B6A77}"/>
              </a:ext>
            </a:extLst>
          </p:cNvPr>
          <p:cNvSpPr txBox="1"/>
          <p:nvPr/>
        </p:nvSpPr>
        <p:spPr>
          <a:xfrm>
            <a:off x="3064255" y="1977027"/>
            <a:ext cx="48770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Urząd Lotnictwa Cywilnego</a:t>
            </a: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 - </a:t>
            </a:r>
            <a:r>
              <a:rPr lang="pl-PL" sz="2000" dirty="0" err="1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Avenir</a:t>
            </a: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 20 </a:t>
            </a:r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7" y="2882040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30" name="Obraz 29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250675" y="3617834"/>
            <a:ext cx="2425700" cy="4020625"/>
          </a:xfrm>
          <a:prstGeom prst="rect">
            <a:avLst/>
          </a:prstGeom>
        </p:spPr>
      </p:pic>
      <p:sp>
        <p:nvSpPr>
          <p:cNvPr id="31" name="pole tekstowe 30">
            <a:extLst>
              <a:ext uri="{FF2B5EF4-FFF2-40B4-BE49-F238E27FC236}">
                <a16:creationId xmlns:a16="http://schemas.microsoft.com/office/drawing/2014/main" id="{97F016BA-D5D0-9196-246C-D31FB7C476DD}"/>
              </a:ext>
            </a:extLst>
          </p:cNvPr>
          <p:cNvSpPr txBox="1"/>
          <p:nvPr/>
        </p:nvSpPr>
        <p:spPr>
          <a:xfrm>
            <a:off x="2859594" y="205260"/>
            <a:ext cx="9269260" cy="172354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cs typeface="Times New Roman" pitchFamily="18" charset="0"/>
              </a:rPr>
              <a:t>Posiedzenie Krajowego Zespołu ds. Zderzeń Statków Powietrznych</a:t>
            </a:r>
            <a:br>
              <a:rPr lang="pl-PL" sz="20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pl-PL" sz="2000" b="1" dirty="0">
                <a:solidFill>
                  <a:schemeClr val="bg1"/>
                </a:solidFill>
                <a:cs typeface="Times New Roman" pitchFamily="18" charset="0"/>
              </a:rPr>
              <a:t> ze Zwierzętami </a:t>
            </a:r>
          </a:p>
          <a:p>
            <a:endParaRPr lang="pl-PL" dirty="0"/>
          </a:p>
          <a:p>
            <a:r>
              <a:rPr lang="pl-PL" sz="2800" dirty="0">
                <a:solidFill>
                  <a:schemeClr val="bg1"/>
                </a:solidFill>
              </a:rPr>
              <a:t> ICAO </a:t>
            </a:r>
            <a:r>
              <a:rPr lang="pl-PL" sz="2800" dirty="0" err="1">
                <a:solidFill>
                  <a:schemeClr val="bg1"/>
                </a:solidFill>
              </a:rPr>
              <a:t>up-date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information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dirty="0"/>
              <a:t>	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6393919-CA7C-BB3E-432F-B8F4A77D1812}"/>
              </a:ext>
            </a:extLst>
          </p:cNvPr>
          <p:cNvSpPr txBox="1"/>
          <p:nvPr/>
        </p:nvSpPr>
        <p:spPr>
          <a:xfrm>
            <a:off x="3064255" y="2441891"/>
            <a:ext cx="487709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Działania podejmowane przez ICAO </a:t>
            </a: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  <a:hlinkClick r:id="rId7"/>
              </a:rPr>
              <a:t>https://www.icao.int/Aerodromes/ibis/</a:t>
            </a:r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14998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4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82BB445-E6AE-4C64-AADA-ED142069F1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3299" y="785188"/>
            <a:ext cx="2965763" cy="373971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ACA2561-D223-4967-805E-741ED26625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749" y="4219227"/>
            <a:ext cx="4338241" cy="11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3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07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1.01.2023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02975" y="3598810"/>
            <a:ext cx="2425700" cy="402062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46DFFC15-EAF7-35D0-587F-C8432CE04F86}"/>
              </a:ext>
            </a:extLst>
          </p:cNvPr>
          <p:cNvGrpSpPr/>
          <p:nvPr/>
        </p:nvGrpSpPr>
        <p:grpSpPr>
          <a:xfrm>
            <a:off x="3483747" y="3744880"/>
            <a:ext cx="7559701" cy="1590240"/>
            <a:chOff x="2937899" y="3690016"/>
            <a:chExt cx="7559701" cy="1590240"/>
          </a:xfrm>
        </p:grpSpPr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1122C57D-6E44-BC47-02BB-F0FE5D8C7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7899" y="3690016"/>
              <a:ext cx="1625245" cy="1590240"/>
            </a:xfrm>
            <a:prstGeom prst="rect">
              <a:avLst/>
            </a:prstGeom>
          </p:spPr>
        </p:pic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AE950179-28CC-E6C3-5493-54056C9F6290}"/>
                </a:ext>
              </a:extLst>
            </p:cNvPr>
            <p:cNvSpPr txBox="1"/>
            <p:nvPr/>
          </p:nvSpPr>
          <p:spPr>
            <a:xfrm>
              <a:off x="3119726" y="4180153"/>
              <a:ext cx="1261883" cy="514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>
                  <a:ln w="0"/>
                  <a:solidFill>
                    <a:schemeClr val="bg1"/>
                  </a:solidFill>
                  <a:latin typeface="Avenir" panose="02000503020000020003" pitchFamily="2" charset="0"/>
                  <a:cs typeface="Times New Roman" pitchFamily="18" charset="0"/>
                </a:rPr>
                <a:t>01</a:t>
              </a:r>
            </a:p>
          </p:txBody>
        </p:sp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31FFE48A-0662-8F22-76AE-9257341EF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4715" y="3690016"/>
              <a:ext cx="1625245" cy="1590240"/>
            </a:xfrm>
            <a:prstGeom prst="rect">
              <a:avLst/>
            </a:prstGeom>
          </p:spPr>
        </p:pic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8892B6CA-E08E-E97F-6C3B-AF688836C1D1}"/>
                </a:ext>
              </a:extLst>
            </p:cNvPr>
            <p:cNvSpPr txBox="1"/>
            <p:nvPr/>
          </p:nvSpPr>
          <p:spPr>
            <a:xfrm>
              <a:off x="5076542" y="4180153"/>
              <a:ext cx="1261883" cy="514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>
                  <a:ln w="0"/>
                  <a:solidFill>
                    <a:schemeClr val="bg1"/>
                  </a:solidFill>
                  <a:latin typeface="Avenir" panose="02000503020000020003" pitchFamily="2" charset="0"/>
                  <a:cs typeface="Times New Roman" pitchFamily="18" charset="0"/>
                </a:rPr>
                <a:t>02</a:t>
              </a: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79EC709E-A0A9-A3D0-C8A4-27E15860B354}"/>
                </a:ext>
              </a:extLst>
            </p:cNvPr>
            <p:cNvSpPr/>
            <p:nvPr/>
          </p:nvSpPr>
          <p:spPr>
            <a:xfrm flipV="1">
              <a:off x="4344426" y="4485136"/>
              <a:ext cx="782588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B7D70C65-B2A8-80A4-D3A3-09FBCCDEC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5539" y="3690016"/>
              <a:ext cx="1625245" cy="1590240"/>
            </a:xfrm>
            <a:prstGeom prst="rect">
              <a:avLst/>
            </a:prstGeom>
          </p:spPr>
        </p:pic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FA79B656-BCDE-9880-4CF1-5BF4E95BC04A}"/>
                </a:ext>
              </a:extLst>
            </p:cNvPr>
            <p:cNvSpPr txBox="1"/>
            <p:nvPr/>
          </p:nvSpPr>
          <p:spPr>
            <a:xfrm>
              <a:off x="7097366" y="4180153"/>
              <a:ext cx="1261883" cy="514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>
                  <a:ln w="0"/>
                  <a:solidFill>
                    <a:schemeClr val="bg1"/>
                  </a:solidFill>
                  <a:latin typeface="Avenir" panose="02000503020000020003" pitchFamily="2" charset="0"/>
                  <a:cs typeface="Times New Roman" pitchFamily="18" charset="0"/>
                </a:rPr>
                <a:t>03</a:t>
              </a:r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AC78F869-3B8A-AD16-FDBD-EA8496455332}"/>
                </a:ext>
              </a:extLst>
            </p:cNvPr>
            <p:cNvSpPr/>
            <p:nvPr/>
          </p:nvSpPr>
          <p:spPr>
            <a:xfrm flipV="1">
              <a:off x="6365250" y="4485136"/>
              <a:ext cx="782588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A63BCF6B-67F2-E055-59AE-9BD1B672C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72355" y="3690016"/>
              <a:ext cx="1625245" cy="1590240"/>
            </a:xfrm>
            <a:prstGeom prst="rect">
              <a:avLst/>
            </a:prstGeom>
          </p:spPr>
        </p:pic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A52F28FD-CA75-B5EB-F088-57682CDD5037}"/>
                </a:ext>
              </a:extLst>
            </p:cNvPr>
            <p:cNvSpPr txBox="1"/>
            <p:nvPr/>
          </p:nvSpPr>
          <p:spPr>
            <a:xfrm>
              <a:off x="9054182" y="4180153"/>
              <a:ext cx="1261883" cy="514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>
                  <a:ln w="0"/>
                  <a:solidFill>
                    <a:schemeClr val="bg1"/>
                  </a:solidFill>
                  <a:latin typeface="Avenir" panose="02000503020000020003" pitchFamily="2" charset="0"/>
                  <a:cs typeface="Times New Roman" pitchFamily="18" charset="0"/>
                </a:rPr>
                <a:t>04</a:t>
              </a:r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AF903A18-1DE2-DFDB-3B87-766B105D95E2}"/>
                </a:ext>
              </a:extLst>
            </p:cNvPr>
            <p:cNvSpPr/>
            <p:nvPr/>
          </p:nvSpPr>
          <p:spPr>
            <a:xfrm flipV="1">
              <a:off x="8322066" y="4485136"/>
              <a:ext cx="782588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05F1BE60-2531-B969-F8D4-E5418E75C20A}"/>
              </a:ext>
            </a:extLst>
          </p:cNvPr>
          <p:cNvSpPr txBox="1"/>
          <p:nvPr/>
        </p:nvSpPr>
        <p:spPr>
          <a:xfrm>
            <a:off x="3064255" y="320285"/>
            <a:ext cx="926926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Tytuł prezentacji - </a:t>
            </a:r>
            <a:r>
              <a:rPr lang="pl-PL" sz="2000" dirty="0" err="1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Avenir</a:t>
            </a: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 20 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NAGŁÓWEK SEKCJI - </a:t>
            </a:r>
            <a:r>
              <a:rPr lang="pl-PL" sz="2800" dirty="0" err="1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Avenir</a:t>
            </a:r>
            <a:r>
              <a:rPr lang="pl-PL" sz="28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 26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5FED4214-ECC4-6432-8F72-351D762B6A77}"/>
              </a:ext>
            </a:extLst>
          </p:cNvPr>
          <p:cNvSpPr txBox="1"/>
          <p:nvPr/>
        </p:nvSpPr>
        <p:spPr>
          <a:xfrm>
            <a:off x="3064255" y="1977027"/>
            <a:ext cx="48770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Urząd Lotnictwa Cywilnego</a:t>
            </a: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 - </a:t>
            </a:r>
            <a:r>
              <a:rPr lang="pl-PL" sz="2000" dirty="0" err="1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Avenir</a:t>
            </a: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 20 </a:t>
            </a:r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7" y="2882040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30" name="Obraz 29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250675" y="3617834"/>
            <a:ext cx="2425700" cy="4020625"/>
          </a:xfrm>
          <a:prstGeom prst="rect">
            <a:avLst/>
          </a:prstGeom>
        </p:spPr>
      </p:pic>
      <p:sp>
        <p:nvSpPr>
          <p:cNvPr id="31" name="pole tekstowe 30">
            <a:extLst>
              <a:ext uri="{FF2B5EF4-FFF2-40B4-BE49-F238E27FC236}">
                <a16:creationId xmlns:a16="http://schemas.microsoft.com/office/drawing/2014/main" id="{97F016BA-D5D0-9196-246C-D31FB7C476DD}"/>
              </a:ext>
            </a:extLst>
          </p:cNvPr>
          <p:cNvSpPr txBox="1"/>
          <p:nvPr/>
        </p:nvSpPr>
        <p:spPr>
          <a:xfrm>
            <a:off x="3064255" y="308631"/>
            <a:ext cx="9269260" cy="172354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cs typeface="Times New Roman" pitchFamily="18" charset="0"/>
              </a:rPr>
              <a:t>Posiedzenie Krajowego Zespołu ds. Zderzeń Statków Powietrznych</a:t>
            </a:r>
            <a:br>
              <a:rPr lang="pl-PL" sz="20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pl-PL" sz="2000" b="1" dirty="0">
                <a:solidFill>
                  <a:schemeClr val="bg1"/>
                </a:solidFill>
                <a:cs typeface="Times New Roman" pitchFamily="18" charset="0"/>
              </a:rPr>
              <a:t> ze Zwierzętami </a:t>
            </a:r>
          </a:p>
          <a:p>
            <a:endParaRPr lang="pl-PL" dirty="0"/>
          </a:p>
          <a:p>
            <a:r>
              <a:rPr lang="pl-PL" sz="2800" dirty="0">
                <a:solidFill>
                  <a:schemeClr val="bg1"/>
                </a:solidFill>
              </a:rPr>
              <a:t> WBA </a:t>
            </a:r>
            <a:r>
              <a:rPr lang="pl-PL" sz="2800" dirty="0" err="1">
                <a:solidFill>
                  <a:schemeClr val="bg1"/>
                </a:solidFill>
              </a:rPr>
              <a:t>up-date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information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dirty="0"/>
              <a:t>	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6393919-CA7C-BB3E-432F-B8F4A77D1812}"/>
              </a:ext>
            </a:extLst>
          </p:cNvPr>
          <p:cNvSpPr txBox="1"/>
          <p:nvPr/>
        </p:nvSpPr>
        <p:spPr>
          <a:xfrm>
            <a:off x="3047337" y="2145310"/>
            <a:ext cx="4877092" cy="31700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Działania podejmowane przez WBA </a:t>
            </a: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https://www.worldbirdstrike.com/</a:t>
            </a: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Regularne konferencje co dwa lata</a:t>
            </a:r>
          </a:p>
          <a:p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(kolejne 2026)</a:t>
            </a:r>
          </a:p>
          <a:p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Plany na spotkanie WBA Europe </a:t>
            </a:r>
          </a:p>
          <a:p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2025 – do potwierdzenia. </a:t>
            </a: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14998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10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5420842-0033-4EEF-B696-25052A30A1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9164" y="2622983"/>
            <a:ext cx="5473101" cy="41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7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07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1.01.2023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02975" y="3598810"/>
            <a:ext cx="2425700" cy="402062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46DFFC15-EAF7-35D0-587F-C8432CE04F86}"/>
              </a:ext>
            </a:extLst>
          </p:cNvPr>
          <p:cNvGrpSpPr/>
          <p:nvPr/>
        </p:nvGrpSpPr>
        <p:grpSpPr>
          <a:xfrm>
            <a:off x="3483747" y="3744880"/>
            <a:ext cx="7559701" cy="1590240"/>
            <a:chOff x="2937899" y="3690016"/>
            <a:chExt cx="7559701" cy="1590240"/>
          </a:xfrm>
        </p:grpSpPr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1122C57D-6E44-BC47-02BB-F0FE5D8C7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7899" y="3690016"/>
              <a:ext cx="1625245" cy="1590240"/>
            </a:xfrm>
            <a:prstGeom prst="rect">
              <a:avLst/>
            </a:prstGeom>
          </p:spPr>
        </p:pic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AE950179-28CC-E6C3-5493-54056C9F6290}"/>
                </a:ext>
              </a:extLst>
            </p:cNvPr>
            <p:cNvSpPr txBox="1"/>
            <p:nvPr/>
          </p:nvSpPr>
          <p:spPr>
            <a:xfrm>
              <a:off x="3119726" y="4180153"/>
              <a:ext cx="1261883" cy="514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>
                  <a:ln w="0"/>
                  <a:solidFill>
                    <a:schemeClr val="bg1"/>
                  </a:solidFill>
                  <a:latin typeface="Avenir" panose="02000503020000020003" pitchFamily="2" charset="0"/>
                  <a:cs typeface="Times New Roman" pitchFamily="18" charset="0"/>
                </a:rPr>
                <a:t>01</a:t>
              </a:r>
            </a:p>
          </p:txBody>
        </p:sp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31FFE48A-0662-8F22-76AE-9257341EF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4715" y="3690016"/>
              <a:ext cx="1625245" cy="1590240"/>
            </a:xfrm>
            <a:prstGeom prst="rect">
              <a:avLst/>
            </a:prstGeom>
          </p:spPr>
        </p:pic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8892B6CA-E08E-E97F-6C3B-AF688836C1D1}"/>
                </a:ext>
              </a:extLst>
            </p:cNvPr>
            <p:cNvSpPr txBox="1"/>
            <p:nvPr/>
          </p:nvSpPr>
          <p:spPr>
            <a:xfrm>
              <a:off x="5076542" y="4180153"/>
              <a:ext cx="1261883" cy="514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>
                  <a:ln w="0"/>
                  <a:solidFill>
                    <a:schemeClr val="bg1"/>
                  </a:solidFill>
                  <a:latin typeface="Avenir" panose="02000503020000020003" pitchFamily="2" charset="0"/>
                  <a:cs typeface="Times New Roman" pitchFamily="18" charset="0"/>
                </a:rPr>
                <a:t>02</a:t>
              </a: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79EC709E-A0A9-A3D0-C8A4-27E15860B354}"/>
                </a:ext>
              </a:extLst>
            </p:cNvPr>
            <p:cNvSpPr/>
            <p:nvPr/>
          </p:nvSpPr>
          <p:spPr>
            <a:xfrm flipV="1">
              <a:off x="4344426" y="4485136"/>
              <a:ext cx="782588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B7D70C65-B2A8-80A4-D3A3-09FBCCDEC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5539" y="3690016"/>
              <a:ext cx="1625245" cy="1590240"/>
            </a:xfrm>
            <a:prstGeom prst="rect">
              <a:avLst/>
            </a:prstGeom>
          </p:spPr>
        </p:pic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FA79B656-BCDE-9880-4CF1-5BF4E95BC04A}"/>
                </a:ext>
              </a:extLst>
            </p:cNvPr>
            <p:cNvSpPr txBox="1"/>
            <p:nvPr/>
          </p:nvSpPr>
          <p:spPr>
            <a:xfrm>
              <a:off x="7097366" y="4180153"/>
              <a:ext cx="1261883" cy="514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>
                  <a:ln w="0"/>
                  <a:solidFill>
                    <a:schemeClr val="bg1"/>
                  </a:solidFill>
                  <a:latin typeface="Avenir" panose="02000503020000020003" pitchFamily="2" charset="0"/>
                  <a:cs typeface="Times New Roman" pitchFamily="18" charset="0"/>
                </a:rPr>
                <a:t>03</a:t>
              </a:r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AC78F869-3B8A-AD16-FDBD-EA8496455332}"/>
                </a:ext>
              </a:extLst>
            </p:cNvPr>
            <p:cNvSpPr/>
            <p:nvPr/>
          </p:nvSpPr>
          <p:spPr>
            <a:xfrm flipV="1">
              <a:off x="6365250" y="4485136"/>
              <a:ext cx="782588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A63BCF6B-67F2-E055-59AE-9BD1B672C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72355" y="3690016"/>
              <a:ext cx="1625245" cy="1590240"/>
            </a:xfrm>
            <a:prstGeom prst="rect">
              <a:avLst/>
            </a:prstGeom>
          </p:spPr>
        </p:pic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A52F28FD-CA75-B5EB-F088-57682CDD5037}"/>
                </a:ext>
              </a:extLst>
            </p:cNvPr>
            <p:cNvSpPr txBox="1"/>
            <p:nvPr/>
          </p:nvSpPr>
          <p:spPr>
            <a:xfrm>
              <a:off x="9054182" y="4180153"/>
              <a:ext cx="1261883" cy="514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>
                  <a:ln w="0"/>
                  <a:solidFill>
                    <a:schemeClr val="bg1"/>
                  </a:solidFill>
                  <a:latin typeface="Avenir" panose="02000503020000020003" pitchFamily="2" charset="0"/>
                  <a:cs typeface="Times New Roman" pitchFamily="18" charset="0"/>
                </a:rPr>
                <a:t>04</a:t>
              </a:r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AF903A18-1DE2-DFDB-3B87-766B105D95E2}"/>
                </a:ext>
              </a:extLst>
            </p:cNvPr>
            <p:cNvSpPr/>
            <p:nvPr/>
          </p:nvSpPr>
          <p:spPr>
            <a:xfrm flipV="1">
              <a:off x="8322066" y="4485136"/>
              <a:ext cx="782588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05F1BE60-2531-B969-F8D4-E5418E75C20A}"/>
              </a:ext>
            </a:extLst>
          </p:cNvPr>
          <p:cNvSpPr txBox="1"/>
          <p:nvPr/>
        </p:nvSpPr>
        <p:spPr>
          <a:xfrm>
            <a:off x="3064255" y="320285"/>
            <a:ext cx="926926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Tytuł prezentacji - </a:t>
            </a:r>
            <a:r>
              <a:rPr lang="pl-PL" sz="2000" dirty="0" err="1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Avenir</a:t>
            </a: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 20 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NAGŁÓWEK SEKCJI - </a:t>
            </a:r>
            <a:r>
              <a:rPr lang="pl-PL" sz="2800" dirty="0" err="1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Avenir</a:t>
            </a:r>
            <a:r>
              <a:rPr lang="pl-PL" sz="28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 26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5FED4214-ECC4-6432-8F72-351D762B6A77}"/>
              </a:ext>
            </a:extLst>
          </p:cNvPr>
          <p:cNvSpPr txBox="1"/>
          <p:nvPr/>
        </p:nvSpPr>
        <p:spPr>
          <a:xfrm>
            <a:off x="3064255" y="1977027"/>
            <a:ext cx="48770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Urząd Lotnictwa Cywilnego</a:t>
            </a: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 - </a:t>
            </a:r>
            <a:r>
              <a:rPr lang="pl-PL" sz="2000" dirty="0" err="1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Avenir</a:t>
            </a: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 20 </a:t>
            </a:r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7" y="2882040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30" name="Obraz 29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250675" y="3617834"/>
            <a:ext cx="2425700" cy="4020625"/>
          </a:xfrm>
          <a:prstGeom prst="rect">
            <a:avLst/>
          </a:prstGeom>
        </p:spPr>
      </p:pic>
      <p:sp>
        <p:nvSpPr>
          <p:cNvPr id="31" name="pole tekstowe 30">
            <a:extLst>
              <a:ext uri="{FF2B5EF4-FFF2-40B4-BE49-F238E27FC236}">
                <a16:creationId xmlns:a16="http://schemas.microsoft.com/office/drawing/2014/main" id="{97F016BA-D5D0-9196-246C-D31FB7C476DD}"/>
              </a:ext>
            </a:extLst>
          </p:cNvPr>
          <p:cNvSpPr txBox="1"/>
          <p:nvPr/>
        </p:nvSpPr>
        <p:spPr>
          <a:xfrm>
            <a:off x="3064255" y="308631"/>
            <a:ext cx="9269260" cy="172354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cs typeface="Times New Roman" pitchFamily="18" charset="0"/>
              </a:rPr>
              <a:t>Posiedzenie Krajowego Zespołu ds. Zderzeń Statków Powietrznych</a:t>
            </a:r>
            <a:br>
              <a:rPr lang="pl-PL" sz="20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pl-PL" sz="2000" b="1" dirty="0">
                <a:solidFill>
                  <a:schemeClr val="bg1"/>
                </a:solidFill>
                <a:cs typeface="Times New Roman" pitchFamily="18" charset="0"/>
              </a:rPr>
              <a:t> ze Zwierzętami </a:t>
            </a:r>
          </a:p>
          <a:p>
            <a:endParaRPr lang="pl-PL" dirty="0"/>
          </a:p>
          <a:p>
            <a:r>
              <a:rPr lang="pl-PL" sz="2800" dirty="0" err="1">
                <a:solidFill>
                  <a:schemeClr val="bg1"/>
                </a:solidFill>
              </a:rPr>
              <a:t>Up-date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information</a:t>
            </a:r>
            <a:r>
              <a:rPr lang="pl-PL" sz="2800" dirty="0">
                <a:solidFill>
                  <a:schemeClr val="bg1"/>
                </a:solidFill>
              </a:rPr>
              <a:t>  (UE)</a:t>
            </a:r>
            <a:r>
              <a:rPr lang="pl-PL" dirty="0"/>
              <a:t>	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6393919-CA7C-BB3E-432F-B8F4A77D1812}"/>
              </a:ext>
            </a:extLst>
          </p:cNvPr>
          <p:cNvSpPr txBox="1"/>
          <p:nvPr/>
        </p:nvSpPr>
        <p:spPr>
          <a:xfrm>
            <a:off x="3047337" y="2145310"/>
            <a:ext cx="4877092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Projekt IMPEL </a:t>
            </a:r>
          </a:p>
          <a:p>
            <a:r>
              <a:rPr lang="en-US" sz="2000" dirty="0">
                <a:hlinkClick r:id="rId7"/>
              </a:rPr>
              <a:t>Bird Directive at Airports - Impel</a:t>
            </a:r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14998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6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27E7303-542B-4076-8B90-B4E71B7A6C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8630" y="2892379"/>
            <a:ext cx="4845052" cy="359724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80C0034-7A45-41AF-A8A3-A55284A8F5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5253" y="3648015"/>
            <a:ext cx="3435714" cy="208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0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47F0A57D-6627-D6EE-9D25-8BCC65418881}"/>
              </a:ext>
            </a:extLst>
          </p:cNvPr>
          <p:cNvSpPr txBox="1"/>
          <p:nvPr/>
        </p:nvSpPr>
        <p:spPr>
          <a:xfrm>
            <a:off x="1329396" y="2063098"/>
            <a:ext cx="9269260" cy="38472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DZIĘKUJĘ ZA UWAGĘ</a:t>
            </a:r>
          </a:p>
          <a:p>
            <a:pPr algn="ctr"/>
            <a:endParaRPr lang="pl-PL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pl-PL" sz="2000" dirty="0">
                <a:solidFill>
                  <a:schemeClr val="bg1"/>
                </a:solidFill>
              </a:rPr>
              <a:t>Beata Grabowska</a:t>
            </a:r>
          </a:p>
          <a:p>
            <a:pPr algn="ctr"/>
            <a:r>
              <a:rPr lang="pl-PL" sz="2000" dirty="0">
                <a:solidFill>
                  <a:schemeClr val="bg1"/>
                </a:solidFill>
              </a:rPr>
              <a:t>Naczelnik Wydziału</a:t>
            </a:r>
          </a:p>
          <a:p>
            <a:pPr algn="ctr"/>
            <a:r>
              <a:rPr lang="pl-PL" sz="2000" dirty="0">
                <a:solidFill>
                  <a:schemeClr val="bg1"/>
                </a:solidFill>
              </a:rPr>
              <a:t>Wydział Analiz i Standardów Lotniskowych</a:t>
            </a:r>
          </a:p>
          <a:p>
            <a:pPr algn="ctr"/>
            <a:r>
              <a:rPr lang="en-GB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Departament</a:t>
            </a:r>
            <a: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Lotnisk</a:t>
            </a:r>
            <a:endParaRPr lang="pl-PL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  <a:t>tel. +48(22) 520 74 89  </a:t>
            </a:r>
            <a:endParaRPr lang="pl-PL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  <a:t>tel. </a:t>
            </a:r>
            <a:r>
              <a:rPr lang="en-GB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kom</a:t>
            </a:r>
            <a: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  <a:t>.: +48 694409517</a:t>
            </a:r>
            <a:endParaRPr lang="pl-PL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  <a:t>e-mail </a:t>
            </a:r>
            <a: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bgrabowska@ulc.gov.pl</a:t>
            </a:r>
            <a:endParaRPr lang="pl-PL" sz="2000" dirty="0">
              <a:solidFill>
                <a:schemeClr val="bg1"/>
              </a:solidFill>
            </a:endParaRPr>
          </a:p>
          <a:p>
            <a:pPr algn="ctr"/>
            <a:r>
              <a:rPr lang="pl-PL" sz="20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</a:p>
          <a:p>
            <a:pPr algn="ctr"/>
            <a:endParaRPr lang="pl-PL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pl-PL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7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329396" y="1272655"/>
            <a:ext cx="2425700" cy="402062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133264F-4416-098E-05B8-6685FA394966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</p:spTree>
    <p:extLst>
      <p:ext uri="{BB962C8B-B14F-4D97-AF65-F5344CB8AC3E}">
        <p14:creationId xmlns:p14="http://schemas.microsoft.com/office/powerpoint/2010/main" val="18856710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391</Words>
  <Application>Microsoft Office PowerPoint</Application>
  <PresentationFormat>Panoramiczny</PresentationFormat>
  <Paragraphs>129</Paragraphs>
  <Slides>7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7" baseType="lpstr">
      <vt:lpstr>Arial</vt:lpstr>
      <vt:lpstr>Avenir</vt:lpstr>
      <vt:lpstr>Avenir Black</vt:lpstr>
      <vt:lpstr>Avenir Book</vt:lpstr>
      <vt:lpstr>Avenir Light</vt:lpstr>
      <vt:lpstr>Avenir Medium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Klaudia Tomaszewska</dc:creator>
  <cp:lastModifiedBy>GRABOWSKA Beata</cp:lastModifiedBy>
  <cp:revision>36</cp:revision>
  <dcterms:created xsi:type="dcterms:W3CDTF">2022-11-08T11:52:32Z</dcterms:created>
  <dcterms:modified xsi:type="dcterms:W3CDTF">2024-12-18T12:43:48Z</dcterms:modified>
</cp:coreProperties>
</file>