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02" r:id="rId2"/>
    <p:sldId id="303" r:id="rId3"/>
    <p:sldId id="908" r:id="rId4"/>
    <p:sldId id="966" r:id="rId5"/>
    <p:sldId id="944" r:id="rId6"/>
    <p:sldId id="947" r:id="rId7"/>
    <p:sldId id="952" r:id="rId8"/>
    <p:sldId id="973" r:id="rId9"/>
    <p:sldId id="975" r:id="rId10"/>
    <p:sldId id="967" r:id="rId11"/>
    <p:sldId id="948" r:id="rId12"/>
    <p:sldId id="960" r:id="rId13"/>
    <p:sldId id="961" r:id="rId14"/>
    <p:sldId id="309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75" userDrawn="1">
          <p15:clr>
            <a:srgbClr val="A4A3A4"/>
          </p15:clr>
        </p15:guide>
        <p15:guide id="3" orient="horz" pos="12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732"/>
    <a:srgbClr val="DC3830"/>
    <a:srgbClr val="8792B3"/>
    <a:srgbClr val="DC3631"/>
    <a:srgbClr val="263A75"/>
    <a:srgbClr val="0D163B"/>
    <a:srgbClr val="29225C"/>
    <a:srgbClr val="143273"/>
    <a:srgbClr val="648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>
        <p:guide orient="horz" pos="2160"/>
        <p:guide pos="4475"/>
        <p:guide orient="horz" pos="12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pl-PL" sz="1600" b="1" i="0" baseline="0">
                <a:effectLst/>
              </a:rPr>
              <a:t>Birdstrike vs operacje - tylko CAT</a:t>
            </a:r>
            <a:endParaRPr lang="pl-PL" sz="1600">
              <a:effectLst/>
            </a:endParaRPr>
          </a:p>
          <a:p>
            <a:pPr>
              <a:defRPr/>
            </a:pPr>
            <a:r>
              <a:rPr lang="pl-PL" sz="1600" b="1" i="0" baseline="0">
                <a:effectLst/>
              </a:rPr>
              <a:t> - liczba zdarzeń lotniczych vs wskaźnik</a:t>
            </a:r>
            <a:endParaRPr lang="pl-PL" sz="16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'3'!$D$55</c:f>
              <c:strCache>
                <c:ptCount val="1"/>
                <c:pt idx="0">
                  <c:v>zdarzenia lotnicze razem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'3'!$B$56:$B$68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'3'!$D$56:$D$68</c:f>
              <c:numCache>
                <c:formatCode>General</c:formatCode>
                <c:ptCount val="13"/>
                <c:pt idx="0">
                  <c:v>173</c:v>
                </c:pt>
                <c:pt idx="1">
                  <c:v>184</c:v>
                </c:pt>
                <c:pt idx="2">
                  <c:v>184</c:v>
                </c:pt>
                <c:pt idx="3">
                  <c:v>244</c:v>
                </c:pt>
                <c:pt idx="4">
                  <c:v>312</c:v>
                </c:pt>
                <c:pt idx="5">
                  <c:v>424</c:v>
                </c:pt>
                <c:pt idx="6">
                  <c:v>496</c:v>
                </c:pt>
                <c:pt idx="7">
                  <c:v>615</c:v>
                </c:pt>
                <c:pt idx="8">
                  <c:v>795</c:v>
                </c:pt>
                <c:pt idx="9">
                  <c:v>407</c:v>
                </c:pt>
                <c:pt idx="10">
                  <c:v>931</c:v>
                </c:pt>
                <c:pt idx="11">
                  <c:v>1422</c:v>
                </c:pt>
                <c:pt idx="12">
                  <c:v>1358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8-4958-94F8-5CFB2D90F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907796784"/>
        <c:axId val="1907790960"/>
      </c:barChart>
      <c:lineChart>
        <c:grouping val="standard"/>
        <c:varyColors val="0"/>
        <c:ser>
          <c:idx val="1"/>
          <c:order val="1"/>
          <c:tx>
            <c:strRef>
              <c:f>'3'!$E$55</c:f>
              <c:strCache>
                <c:ptCount val="1"/>
                <c:pt idx="0">
                  <c:v>zdarzenia lotnicze / operacje lotnicze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'3'!$B$56:$B$68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'3'!$E$56:$E$68</c:f>
              <c:numCache>
                <c:formatCode>0.00</c:formatCode>
                <c:ptCount val="13"/>
                <c:pt idx="0">
                  <c:v>70.131628553707444</c:v>
                </c:pt>
                <c:pt idx="1">
                  <c:v>66.498973602798742</c:v>
                </c:pt>
                <c:pt idx="2">
                  <c:v>69.954529555788739</c:v>
                </c:pt>
                <c:pt idx="3">
                  <c:v>90.706656902070264</c:v>
                </c:pt>
                <c:pt idx="4">
                  <c:v>110.11466748546805</c:v>
                </c:pt>
                <c:pt idx="5">
                  <c:v>136.86470085056246</c:v>
                </c:pt>
                <c:pt idx="6">
                  <c:v>145.36971093115747</c:v>
                </c:pt>
                <c:pt idx="7">
                  <c:v>161.18590894437645</c:v>
                </c:pt>
                <c:pt idx="8">
                  <c:v>199.71211310488277</c:v>
                </c:pt>
                <c:pt idx="9">
                  <c:v>246.17878507442825</c:v>
                </c:pt>
                <c:pt idx="10">
                  <c:v>458.90552756883585</c:v>
                </c:pt>
                <c:pt idx="11">
                  <c:v>419.71169171556414</c:v>
                </c:pt>
                <c:pt idx="12">
                  <c:v>348.77389794639464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08-4958-94F8-5CFB2D90F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1438416"/>
        <c:axId val="1934517200"/>
      </c:lineChart>
      <c:catAx>
        <c:axId val="1901438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34517200"/>
        <c:crosses val="autoZero"/>
        <c:auto val="1"/>
        <c:lblAlgn val="ctr"/>
        <c:lblOffset val="100"/>
        <c:noMultiLvlLbl val="0"/>
      </c:catAx>
      <c:valAx>
        <c:axId val="193451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01438416"/>
        <c:crosses val="autoZero"/>
        <c:crossBetween val="between"/>
      </c:valAx>
      <c:valAx>
        <c:axId val="1907790960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07796784"/>
        <c:crosses val="max"/>
        <c:crossBetween val="between"/>
      </c:valAx>
      <c:catAx>
        <c:axId val="1907796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077909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F8534-DCCF-934C-997C-6EB20C0FF294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FE2A6-7B2A-DF40-A704-C17A94DA78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3704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7300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8014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7829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111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8729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6873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5488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306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2102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0999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362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2152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FE2A6-7B2A-DF40-A704-C17A94DA7897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9955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C505A5-FD8D-558B-70EE-F5F5D3985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883A86A-5AA2-8B17-C3FC-CC5A609D5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AEF7D24-3901-BFE4-578E-039CF00C1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3FD21C4-8CAF-6662-6D12-FAD887946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04838C2-A5D2-C56D-AEB1-B49FE6161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3611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79BC72-6165-E79A-41DF-47D832F85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B1DD110-060D-8D60-4081-F8C1CB514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62AD5C6-C25C-747D-F5EA-2E47B1716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8CF0803-618D-66A5-9A9C-A00F0C9AC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CA27344-5325-4C88-7AD6-5ACF8907D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2579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E16BE1C-7134-67D4-7416-287173E5D2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2113A3F-BE0C-FD34-5F27-B50B1774B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29B869-A32C-6509-7CD2-BE4FB4527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1EE5C1E-16D4-B2D7-63F1-A840960CF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E6CB0E4-343D-7064-935C-5BCFA4295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12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9FC767-B66A-8AF1-A48D-84910B4FE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10BA5E-583A-6287-BD81-2493E3B66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1FF3AB4-CCD3-3974-21DC-96C7DBB17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484739-EEC4-E017-926B-357344812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3B7BC3-0A7B-E1A5-DB99-E2F60BB4C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712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F67E19-EB2E-7887-DAD4-521923A69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42CC49E-4700-6620-64BF-491854E2F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7E25D7F-CBCE-E90B-D80A-D7B9C8163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FBD7C76-47AF-27D8-0BFC-17ECC94D6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76C6E5A-2ED7-B9A6-CFB7-99A51CDD8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74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130C8B-1596-6A52-6D6B-A7A6F51C5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2302BC-6D5C-96E2-2F23-9022DE4AE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A5FE11F-CAD9-DB0D-7312-59F58C58E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C794003-BC4C-6BEA-E815-1A4BB55B1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7C53EF0-5EA5-30A7-27B6-999F1CE97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7334DEF-5BC1-5D05-79C3-E167177C8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970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4F4A7E-184B-B83D-DA2D-FD89C1DAD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2059A85-6CE4-9807-EB38-0AB107925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14FFFFD-89B1-0802-8405-1AE86140E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5A24082-9104-9611-1B0B-F39640F69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F130709-C458-85AE-ED14-D10EAA652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975ACA4-21C3-C746-7F5A-35296E272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A7430D5-5AE5-C729-4DCD-AFE50C217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5A2D988-5324-1ED7-5A81-67C951DDF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808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8BFBBC-9EF5-681C-E8C1-E4D5D432E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FF93B88-8280-EDEF-AE13-3472FDB85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3786ED9-C37A-57F6-AFE5-00F3A886C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E715DA0-A54E-FFBA-DAB0-8106D081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25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352C911-DFEC-9EC9-E47D-155515020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5E5C807-3DE0-F8AC-8703-A30820112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31FA2EB-FF86-FE74-48DA-A9AAE66B2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838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725A4D-B32C-8FA0-6AE1-2721AA1A0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D8CF38-FC60-3274-AB7D-98C062433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5047A1C-36BD-1634-1EF6-DCDE8D3F6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04A55AD-27B9-889B-600C-FFB1DD51B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D68FA8C-9AB3-43A2-F2B8-4B1E33A57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0EF4E6B-84E6-FD5F-F519-1F14A52EA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308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C70E58-6C28-440E-782D-15D7464D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564D670-8696-90B4-5C86-C56DD8E874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C1A3929-DAC9-DFCF-13E8-843B8B124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DB93082-3A53-ECCA-E6BF-24276A917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4D1BEED-7313-5E92-9E85-E04191FE7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B8E1F0A-3756-D88E-2F4D-21834AFE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001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CC6D195-0C87-B291-4F7E-23F4886AA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EAD5551-983D-5E38-DA30-DB4B943C5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E182DA2-943D-6C5C-CCE7-99242A23BC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8624B-4362-A848-A798-85C20DA813BB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3AC6F8-2C29-6015-8B8E-DF21F9CCD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77A51E2-F8CB-DE91-45C0-192EC76D7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1E4DB-81B8-2E41-909A-C74114F352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49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ulc.gov.pl/_download/bezpieczenstow_lotow/program-bezpieczenstwa/KPB_2024-2026/Krajowy_Plan_Bezpiecze%C5%84stwa_2024-2026v1.pdf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strzałka&#10;&#10;Opis wygenerowany automatycznie">
            <a:extLst>
              <a:ext uri="{FF2B5EF4-FFF2-40B4-BE49-F238E27FC236}">
                <a16:creationId xmlns:a16="http://schemas.microsoft.com/office/drawing/2014/main" id="{98CCCD23-5746-54C3-52F4-616A9B1B5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930" y="833234"/>
            <a:ext cx="2425700" cy="40386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1657ECC-1BEF-20D3-70E4-36DCC689D5E7}"/>
              </a:ext>
            </a:extLst>
          </p:cNvPr>
          <p:cNvSpPr txBox="1"/>
          <p:nvPr/>
        </p:nvSpPr>
        <p:spPr>
          <a:xfrm>
            <a:off x="1251362" y="566678"/>
            <a:ext cx="366451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Avenir Black" panose="02000503020000020003" pitchFamily="2" charset="0"/>
              </a:rPr>
              <a:t>Posiedzenie Krajowego Zespołu </a:t>
            </a:r>
          </a:p>
          <a:p>
            <a:r>
              <a:rPr lang="pl-PL" sz="2000" b="1" dirty="0">
                <a:solidFill>
                  <a:schemeClr val="bg1"/>
                </a:solidFill>
                <a:latin typeface="Avenir Black" panose="02000503020000020003" pitchFamily="2" charset="0"/>
              </a:rPr>
              <a:t>ds. Zderzeń Statków Powietrznych ze Zwierzętami (WLD) </a:t>
            </a:r>
          </a:p>
          <a:p>
            <a:endParaRPr lang="pl-PL" sz="1400" b="1" dirty="0"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B58CB5B-5201-58B7-3CAA-79494807A997}"/>
              </a:ext>
            </a:extLst>
          </p:cNvPr>
          <p:cNvSpPr txBox="1"/>
          <p:nvPr/>
        </p:nvSpPr>
        <p:spPr>
          <a:xfrm>
            <a:off x="3592286" y="4465756"/>
            <a:ext cx="184137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300" dirty="0">
                <a:solidFill>
                  <a:srgbClr val="263A75"/>
                </a:solidFill>
                <a:latin typeface="Avenir Medium" panose="02000503020000020003" pitchFamily="2" charset="0"/>
              </a:rPr>
              <a:t>16.12.2024</a:t>
            </a:r>
          </a:p>
        </p:txBody>
      </p:sp>
    </p:spTree>
    <p:extLst>
      <p:ext uri="{BB962C8B-B14F-4D97-AF65-F5344CB8AC3E}">
        <p14:creationId xmlns:p14="http://schemas.microsoft.com/office/powerpoint/2010/main" val="1274001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10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498746" y="2913572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16.12.2024</a:t>
            </a:r>
          </a:p>
        </p:txBody>
      </p:sp>
      <p:pic>
        <p:nvPicPr>
          <p:cNvPr id="8" name="Obraz 7" descr="Obraz zawierający strzałka&#10;&#10;Opis wygenerowany automatycznie">
            <a:extLst>
              <a:ext uri="{FF2B5EF4-FFF2-40B4-BE49-F238E27FC236}">
                <a16:creationId xmlns:a16="http://schemas.microsoft.com/office/drawing/2014/main" id="{6B197BA8-6766-5CE7-9493-7F55E5F77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39775" y="3760133"/>
            <a:ext cx="2528998" cy="4191842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A4E497C-2336-492E-BB68-5F6E4FFCC602}"/>
              </a:ext>
            </a:extLst>
          </p:cNvPr>
          <p:cNvSpPr txBox="1"/>
          <p:nvPr/>
        </p:nvSpPr>
        <p:spPr>
          <a:xfrm>
            <a:off x="3064255" y="320285"/>
            <a:ext cx="9269260" cy="96795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pl-PL" sz="2000" dirty="0">
                <a:ln w="0"/>
                <a:solidFill>
                  <a:prstClr val="white"/>
                </a:solidFill>
                <a:latin typeface="Avenir Light" panose="020B0402020203020204" pitchFamily="34" charset="0"/>
                <a:cs typeface="Times New Roman" pitchFamily="18" charset="0"/>
              </a:rPr>
              <a:t>2.	ANALIZY I STATYSTYKI</a:t>
            </a:r>
          </a:p>
          <a:p>
            <a:pPr lvl="0">
              <a:lnSpc>
                <a:spcPct val="150000"/>
              </a:lnSpc>
            </a:pPr>
            <a:r>
              <a:rPr lang="pl-PL" sz="2000" dirty="0">
                <a:ln w="0"/>
                <a:solidFill>
                  <a:prstClr val="white"/>
                </a:solidFill>
                <a:latin typeface="Avenir Light" panose="020B0402020203020204" pitchFamily="34" charset="0"/>
                <a:cs typeface="Times New Roman" pitchFamily="18" charset="0"/>
              </a:rPr>
              <a:t>b) Zagrożenia ze strony zwierząt (Wildlife hazard – RI-A)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500BA392-D301-4812-9478-EEC5D27C1C93}"/>
              </a:ext>
            </a:extLst>
          </p:cNvPr>
          <p:cNvSpPr/>
          <p:nvPr/>
        </p:nvSpPr>
        <p:spPr>
          <a:xfrm>
            <a:off x="3064254" y="1739569"/>
            <a:ext cx="78691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Zagrożenia związane z obecnością zwierząt w polu manewrowym lotnisk. Zdarzenia tego typu mają miejsce także w dużych portach lotniczych co może negatywnie wpłynąć na bezpieczeństwo operacji pasażerskich.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7A222BC3-2EBA-48A3-99AF-C607F7918805}"/>
              </a:ext>
            </a:extLst>
          </p:cNvPr>
          <p:cNvSpPr/>
          <p:nvPr/>
        </p:nvSpPr>
        <p:spPr>
          <a:xfrm>
            <a:off x="3048000" y="3375089"/>
            <a:ext cx="745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err="1">
                <a:solidFill>
                  <a:schemeClr val="bg1"/>
                </a:solidFill>
              </a:rPr>
              <a:t>SPIs</a:t>
            </a:r>
            <a:r>
              <a:rPr lang="pl-PL" dirty="0">
                <a:solidFill>
                  <a:schemeClr val="bg1"/>
                </a:solidFill>
              </a:rPr>
              <a:t> w zakresie ADR dotyczą wszystkich kategorii i typów statku powietrznego oraz wszystkich rodzajów operacji (CAT, GA, lotnictwo państwowe etc.).</a:t>
            </a:r>
          </a:p>
        </p:txBody>
      </p:sp>
    </p:spTree>
    <p:extLst>
      <p:ext uri="{BB962C8B-B14F-4D97-AF65-F5344CB8AC3E}">
        <p14:creationId xmlns:p14="http://schemas.microsoft.com/office/powerpoint/2010/main" val="825279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11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16.12.2024</a:t>
            </a:r>
          </a:p>
        </p:txBody>
      </p:sp>
      <p:pic>
        <p:nvPicPr>
          <p:cNvPr id="8" name="Obraz 7" descr="Obraz zawierający strzałka&#10;&#10;Opis wygenerowany automatycznie">
            <a:extLst>
              <a:ext uri="{FF2B5EF4-FFF2-40B4-BE49-F238E27FC236}">
                <a16:creationId xmlns:a16="http://schemas.microsoft.com/office/drawing/2014/main" id="{6B197BA8-6766-5CE7-9493-7F55E5F77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39775" y="3760133"/>
            <a:ext cx="2528998" cy="4191842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A4E497C-2336-492E-BB68-5F6E4FFCC602}"/>
              </a:ext>
            </a:extLst>
          </p:cNvPr>
          <p:cNvSpPr txBox="1"/>
          <p:nvPr/>
        </p:nvSpPr>
        <p:spPr>
          <a:xfrm>
            <a:off x="3237676" y="379957"/>
            <a:ext cx="9269260" cy="96795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pl-PL" sz="2000" dirty="0">
                <a:ln w="0"/>
                <a:solidFill>
                  <a:prstClr val="white"/>
                </a:solidFill>
                <a:latin typeface="Avenir Light" panose="020B0402020203020204" pitchFamily="34" charset="0"/>
                <a:cs typeface="Times New Roman" pitchFamily="18" charset="0"/>
              </a:rPr>
              <a:t>2.	ANALIZY I STATYSTYKI</a:t>
            </a:r>
          </a:p>
          <a:p>
            <a:pPr lvl="0">
              <a:lnSpc>
                <a:spcPct val="150000"/>
              </a:lnSpc>
            </a:pPr>
            <a:r>
              <a:rPr lang="pl-PL" sz="2000" dirty="0">
                <a:ln w="0"/>
                <a:solidFill>
                  <a:prstClr val="white"/>
                </a:solidFill>
                <a:latin typeface="Avenir Light" panose="020B0402020203020204" pitchFamily="34" charset="0"/>
                <a:cs typeface="Times New Roman" pitchFamily="18" charset="0"/>
              </a:rPr>
              <a:t>b) Zagrożenia ze strony zwierząt (Wildlife hazard – RI-A)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A64D099-4313-4114-AC92-8A93D002E5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440" y="1682510"/>
            <a:ext cx="7127718" cy="427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95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12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16.12.2024</a:t>
            </a:r>
          </a:p>
        </p:txBody>
      </p:sp>
      <p:pic>
        <p:nvPicPr>
          <p:cNvPr id="8" name="Obraz 7" descr="Obraz zawierający strzałka&#10;&#10;Opis wygenerowany automatycznie">
            <a:extLst>
              <a:ext uri="{FF2B5EF4-FFF2-40B4-BE49-F238E27FC236}">
                <a16:creationId xmlns:a16="http://schemas.microsoft.com/office/drawing/2014/main" id="{6B197BA8-6766-5CE7-9493-7F55E5F77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39775" y="3760133"/>
            <a:ext cx="2528998" cy="4191842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B0B9A52-8E85-4D43-B08B-638B549367D6}"/>
              </a:ext>
            </a:extLst>
          </p:cNvPr>
          <p:cNvSpPr txBox="1"/>
          <p:nvPr/>
        </p:nvSpPr>
        <p:spPr>
          <a:xfrm>
            <a:off x="3397469" y="367583"/>
            <a:ext cx="8221718" cy="5062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5.   PODSUMOWANIE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C346B3D3-4992-46FF-BA36-9CC4BD000AE8}"/>
              </a:ext>
            </a:extLst>
          </p:cNvPr>
          <p:cNvSpPr/>
          <p:nvPr/>
        </p:nvSpPr>
        <p:spPr>
          <a:xfrm>
            <a:off x="3118945" y="1133722"/>
            <a:ext cx="850024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1600" b="1" dirty="0">
                <a:highlight>
                  <a:srgbClr val="FFFF00"/>
                </a:highlight>
                <a:latin typeface="Avenir Book"/>
                <a:ea typeface="Times New Roman" panose="02020603050405020304" pitchFamily="18" charset="0"/>
              </a:rPr>
              <a:t>Zderzenia z ptakami (BIRD)</a:t>
            </a:r>
            <a:endParaRPr lang="pl-PL" sz="1600" dirty="0">
              <a:highlight>
                <a:srgbClr val="FFFF00"/>
              </a:highlight>
              <a:latin typeface="Avenir Book"/>
              <a:ea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r>
              <a:rPr lang="pl-PL" sz="1600" dirty="0">
                <a:solidFill>
                  <a:schemeClr val="bg1"/>
                </a:solidFill>
                <a:latin typeface="Avenir Book"/>
                <a:ea typeface="Times New Roman" panose="02020603050405020304" pitchFamily="18" charset="0"/>
              </a:rPr>
              <a:t>W latach 2011-2023 nie zanotowano w RP wypadku lotniczego z powodu zderzenia z ptakiem / ptakami. Jednakże nieustannie (poza pierwszym rokiem pandemii) rosła liczba zgłaszanych zdarzeń. Trend wzrostowy wskaźnika zatrzymał się w 2020, by w kolejnym roku gwałtownie przyspieszyć. Wpływ na to mogła mieć większa (w otoczeniu lotnisk) aktywność ptaków, które w trakcie pandemii nie tylko zwiększyły swoją liczebność, ale również rozszerzyły swoje terytoria ze względu na drastycznie mniejszą niż zwykle liczbę operacji. W 2022 roku zaobserwowano niewielki spadek wartości wskaźnika podobny do analogicznych spadków dla innych klas zdarzeń w tym okresie. W roku 2023 tendencja spadkowa była kontynuowana (jest to jeszcze bardziej widoczne na wykresie obrazującym wartości osiągane przez wskaźnik - zdarzenia odniesione do liczby operacji). Trend spadkowy wskaźnika BIRD, obserwowany w ostatnich dwóch latach (spadek o około 9% rok do roku) nie wpłynął znacząco na zmianę wieloletniego trendu wzrostowego, zwłaszcza biorąc pod uwagę intensyfikację operacji lotniczych.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AEECC0C-26E0-442F-AC0D-FAC43192D319}"/>
              </a:ext>
            </a:extLst>
          </p:cNvPr>
          <p:cNvSpPr/>
          <p:nvPr/>
        </p:nvSpPr>
        <p:spPr>
          <a:xfrm>
            <a:off x="3118944" y="4877429"/>
            <a:ext cx="83977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Avenir Book"/>
              </a:rPr>
              <a:t>Celem działań w tym obszarze w ramach KPB jest utrzymanie liczby wypadków na poziomie zerowym pomimo zwiększającego się ruchu lotniczego oraz monitorowanie i weryfikowanie skali problemu związanego ze zderzeniami z ptakami (BIRD) i dobraniem odpowiednich działań zapobiegawczo-informacyjnych.</a:t>
            </a:r>
          </a:p>
        </p:txBody>
      </p:sp>
    </p:spTree>
    <p:extLst>
      <p:ext uri="{BB962C8B-B14F-4D97-AF65-F5344CB8AC3E}">
        <p14:creationId xmlns:p14="http://schemas.microsoft.com/office/powerpoint/2010/main" val="1412973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13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16.12.2024</a:t>
            </a:r>
          </a:p>
        </p:txBody>
      </p:sp>
      <p:pic>
        <p:nvPicPr>
          <p:cNvPr id="8" name="Obraz 7" descr="Obraz zawierający strzałka&#10;&#10;Opis wygenerowany automatycznie">
            <a:extLst>
              <a:ext uri="{FF2B5EF4-FFF2-40B4-BE49-F238E27FC236}">
                <a16:creationId xmlns:a16="http://schemas.microsoft.com/office/drawing/2014/main" id="{6B197BA8-6766-5CE7-9493-7F55E5F77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39775" y="3760133"/>
            <a:ext cx="2528998" cy="4191842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B0B9A52-8E85-4D43-B08B-638B549367D6}"/>
              </a:ext>
            </a:extLst>
          </p:cNvPr>
          <p:cNvSpPr txBox="1"/>
          <p:nvPr/>
        </p:nvSpPr>
        <p:spPr>
          <a:xfrm>
            <a:off x="3397469" y="335505"/>
            <a:ext cx="8221718" cy="5062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5.   PODSUMOWANIE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C346B3D3-4992-46FF-BA36-9CC4BD000AE8}"/>
              </a:ext>
            </a:extLst>
          </p:cNvPr>
          <p:cNvSpPr/>
          <p:nvPr/>
        </p:nvSpPr>
        <p:spPr>
          <a:xfrm>
            <a:off x="3118945" y="1075422"/>
            <a:ext cx="850024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1600" b="1" dirty="0">
                <a:highlight>
                  <a:srgbClr val="FFFF00"/>
                </a:highlight>
                <a:latin typeface="Avenir Book"/>
                <a:ea typeface="Times New Roman" panose="02020603050405020304" pitchFamily="18" charset="0"/>
              </a:rPr>
              <a:t>Zderzenia z ptakami (BIRD)</a:t>
            </a:r>
          </a:p>
          <a:p>
            <a:pPr algn="just">
              <a:spcAft>
                <a:spcPts val="0"/>
              </a:spcAft>
            </a:pPr>
            <a:endParaRPr lang="pl-PL" sz="1600" dirty="0">
              <a:solidFill>
                <a:schemeClr val="bg1"/>
              </a:solidFill>
              <a:latin typeface="Avenir Book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l-PL" sz="1600" dirty="0">
                <a:solidFill>
                  <a:schemeClr val="bg1"/>
                </a:solidFill>
                <a:latin typeface="Avenir Book"/>
                <a:ea typeface="Times New Roman" panose="02020603050405020304" pitchFamily="18" charset="0"/>
              </a:rPr>
              <a:t>Widoczny na wcześniej przedstawionych wykresach przyrost liczby zgłoszeń wynika w dużej mierze ze wzrostu świadomości pilotów i podmiotów lotniczych, a co za tym idzie – większej zgłaszalności takich zdarzeń, co służy ocenie realnego poziomu ryzyka. </a:t>
            </a:r>
          </a:p>
          <a:p>
            <a:pPr algn="just">
              <a:spcAft>
                <a:spcPts val="0"/>
              </a:spcAft>
            </a:pPr>
            <a:r>
              <a:rPr lang="pl-PL" sz="1600" dirty="0">
                <a:solidFill>
                  <a:schemeClr val="bg1"/>
                </a:solidFill>
                <a:latin typeface="Avenir Book"/>
                <a:ea typeface="Times New Roman" panose="02020603050405020304" pitchFamily="18" charset="0"/>
              </a:rPr>
              <a:t>Ponieważ około 90% wszystkich zgłoszeń dotyczących zderzeń z ptakami o znanej lokalizacji ma miejsce na lotnisku lub w jego pobliżu, kwestia ta wpływa nie tylko na operatorów statków powietrznych, ale także na bezpieczeństwo operacyjne lotnisk. Zbieranie danych o zderzeniach z ptakami ma na celu ułatwienie wykrywania miejsc, w których istnieje duże prawdopodobieństwo wystąpienia znacznego zagrożenia zderzeniami z ptakami i może pomóc w określeniu charakteru problemu. Dane dotyczące zderzeń ptaków (i innych zderzeń z dzikimi zwierzętami) są niezbędne do zarządzania tymi zagrożeniami na lotniskach i wokół nich. Informacje te są również przydatne dla producentów kadłubów samolotów i silników, pomagając im w projektowaniu konstrukcji i silników płatowców odpornych na uderzenia ptaków. Dlatego też raporty o zderzeniach ptaków o odpowiedniej jakości, zebrane, przeanalizowane i ostatecznie przekazane do ICAO przez państwa, mają wielką wartość na poziomie krajowym, regionalnym i globalnym</a:t>
            </a:r>
            <a:endParaRPr lang="pl-PL" sz="1600" dirty="0">
              <a:solidFill>
                <a:schemeClr val="bg1"/>
              </a:solidFill>
              <a:highlight>
                <a:srgbClr val="FFFF00"/>
              </a:highlight>
              <a:latin typeface="Avenir Book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197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47F0A57D-6627-D6EE-9D25-8BCC65418881}"/>
              </a:ext>
            </a:extLst>
          </p:cNvPr>
          <p:cNvSpPr txBox="1"/>
          <p:nvPr/>
        </p:nvSpPr>
        <p:spPr>
          <a:xfrm>
            <a:off x="1329396" y="2063098"/>
            <a:ext cx="9269260" cy="298543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DZIĘKUJĘ ZA UWAGĘ</a:t>
            </a:r>
          </a:p>
          <a:p>
            <a:pPr algn="ctr"/>
            <a:endParaRPr lang="pl-PL" sz="2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pl-PL" sz="2000" dirty="0">
                <a:solidFill>
                  <a:schemeClr val="bg1"/>
                </a:solidFill>
                <a:latin typeface="Avenir Book" panose="02000503020000020003" pitchFamily="2" charset="0"/>
              </a:rPr>
              <a:t>Leszek Czeszejko-Sochacki</a:t>
            </a:r>
          </a:p>
          <a:p>
            <a:pPr algn="ctr"/>
            <a:endParaRPr lang="pl-PL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algn="ctr"/>
            <a:r>
              <a:rPr lang="pl-PL" sz="2000" dirty="0">
                <a:solidFill>
                  <a:schemeClr val="bg1"/>
                </a:solidFill>
                <a:latin typeface="Avenir Book" panose="02000503020000020003" pitchFamily="2" charset="0"/>
              </a:rPr>
              <a:t>Wydział Analiz Bezpieczeństwa Lotniczego</a:t>
            </a:r>
          </a:p>
          <a:p>
            <a:pPr algn="ctr"/>
            <a:r>
              <a:rPr lang="pl-PL" sz="2000" dirty="0">
                <a:solidFill>
                  <a:schemeClr val="bg1"/>
                </a:solidFill>
                <a:latin typeface="Avenir Book" panose="02000503020000020003" pitchFamily="2" charset="0"/>
              </a:rPr>
              <a:t>Departament Zarządzania Bezpieczeństwem w Lotnictwie Cywilnym</a:t>
            </a:r>
          </a:p>
          <a:p>
            <a:pPr algn="ctr"/>
            <a:r>
              <a:rPr lang="pl-PL" sz="2000" dirty="0">
                <a:solidFill>
                  <a:schemeClr val="bg1"/>
                </a:solidFill>
                <a:latin typeface="Avenir Book" panose="02000503020000020003" pitchFamily="2" charset="0"/>
              </a:rPr>
              <a:t>tel. +48 (22) 520 75 29</a:t>
            </a:r>
          </a:p>
          <a:p>
            <a:pPr algn="ctr"/>
            <a:r>
              <a:rPr lang="pl-PL" sz="2000" dirty="0">
                <a:solidFill>
                  <a:schemeClr val="bg1"/>
                </a:solidFill>
                <a:latin typeface="Avenir Book" panose="02000503020000020003" pitchFamily="2" charset="0"/>
              </a:rPr>
              <a:t>e-mail: lczeszejko@ulc.gov.pl </a:t>
            </a:r>
          </a:p>
          <a:p>
            <a:pPr algn="ctr"/>
            <a:endParaRPr lang="pl-PL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</a:t>
            </a:r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4</a:t>
            </a:r>
            <a:endParaRPr lang="pl-PL" sz="1000" dirty="0">
              <a:solidFill>
                <a:schemeClr val="bg1"/>
              </a:solidFill>
              <a:latin typeface="Avenir Light" panose="020B0402020203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16.12.2024</a:t>
            </a:r>
          </a:p>
        </p:txBody>
      </p:sp>
      <p:pic>
        <p:nvPicPr>
          <p:cNvPr id="8" name="Obraz 7" descr="Obraz zawierający strzałka&#10;&#10;Opis wygenerowany automatycznie">
            <a:extLst>
              <a:ext uri="{FF2B5EF4-FFF2-40B4-BE49-F238E27FC236}">
                <a16:creationId xmlns:a16="http://schemas.microsoft.com/office/drawing/2014/main" id="{6B197BA8-6766-5CE7-9493-7F55E5F77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380494" y="2240752"/>
            <a:ext cx="2425700" cy="4020625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3133264F-4416-098E-05B8-6685FA394966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</p:spTree>
    <p:extLst>
      <p:ext uri="{BB962C8B-B14F-4D97-AF65-F5344CB8AC3E}">
        <p14:creationId xmlns:p14="http://schemas.microsoft.com/office/powerpoint/2010/main" val="1885671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02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16.12.2024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01FE37C-63AC-04F6-376C-1E85767D601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537445C-9476-11EE-147A-1851C111425A}"/>
              </a:ext>
            </a:extLst>
          </p:cNvPr>
          <p:cNvSpPr txBox="1"/>
          <p:nvPr/>
        </p:nvSpPr>
        <p:spPr>
          <a:xfrm>
            <a:off x="3064255" y="936169"/>
            <a:ext cx="7749925" cy="44012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pl-PL" sz="2000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WPROWADZENIE</a:t>
            </a:r>
          </a:p>
          <a:p>
            <a:pPr marL="457200" indent="-457200">
              <a:buAutoNum type="arabicPeriod"/>
            </a:pPr>
            <a:r>
              <a:rPr lang="pl-PL" sz="2000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ANALIZY I STATYSTYKI za 2023 rok</a:t>
            </a:r>
          </a:p>
          <a:p>
            <a:pPr marL="914400" lvl="1" indent="-457200">
              <a:buAutoNum type="alphaLcParenR"/>
            </a:pPr>
            <a:r>
              <a:rPr lang="pl-PL" sz="2000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Zderzeń Statków Powietrznych ze Zwierzętami (WLD)</a:t>
            </a:r>
          </a:p>
          <a:p>
            <a:pPr marL="914400" lvl="1" indent="-457200">
              <a:buAutoNum type="alphaLcParenR"/>
            </a:pPr>
            <a:r>
              <a:rPr lang="pl-PL" sz="2000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Bezpieczeństwa Dróg Startowych (RI + RE)</a:t>
            </a:r>
          </a:p>
          <a:p>
            <a:pPr marL="457200" indent="-457200">
              <a:buAutoNum type="arabicPeriod"/>
            </a:pPr>
            <a:r>
              <a:rPr lang="pl-PL" sz="2000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PODSUMOWANIE</a:t>
            </a:r>
          </a:p>
          <a:p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  <a:p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  <a:p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  <a:p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  <a:p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  <a:p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  <a:p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  <a:p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7F016BA-D5D0-9196-246C-D31FB7C476DD}"/>
              </a:ext>
            </a:extLst>
          </p:cNvPr>
          <p:cNvSpPr txBox="1"/>
          <p:nvPr/>
        </p:nvSpPr>
        <p:spPr>
          <a:xfrm>
            <a:off x="3064255" y="320285"/>
            <a:ext cx="9269260" cy="6718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PLAN PREZENTACJI</a:t>
            </a:r>
          </a:p>
        </p:txBody>
      </p:sp>
      <p:pic>
        <p:nvPicPr>
          <p:cNvPr id="3" name="Obraz 2" descr="Obraz zawierający strzałka&#10;&#10;Opis wygenerowany automatycznie">
            <a:extLst>
              <a:ext uri="{FF2B5EF4-FFF2-40B4-BE49-F238E27FC236}">
                <a16:creationId xmlns:a16="http://schemas.microsoft.com/office/drawing/2014/main" id="{9DE8D8AC-7AF5-EA16-0883-685871BEC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649238" y="3634838"/>
            <a:ext cx="2425700" cy="402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60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95045" y="6537715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03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16.12.2024</a:t>
            </a:r>
          </a:p>
        </p:txBody>
      </p:sp>
      <p:pic>
        <p:nvPicPr>
          <p:cNvPr id="8" name="Obraz 7" descr="Obraz zawierający strzałka&#10;&#10;Opis wygenerowany automatycznie">
            <a:extLst>
              <a:ext uri="{FF2B5EF4-FFF2-40B4-BE49-F238E27FC236}">
                <a16:creationId xmlns:a16="http://schemas.microsoft.com/office/drawing/2014/main" id="{6B197BA8-6766-5CE7-9493-7F55E5F77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97766" y="4004768"/>
            <a:ext cx="2207929" cy="3659667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2D3790E0-2EC7-0142-CA69-1F42DD3EFA17}"/>
              </a:ext>
            </a:extLst>
          </p:cNvPr>
          <p:cNvSpPr txBox="1"/>
          <p:nvPr/>
        </p:nvSpPr>
        <p:spPr>
          <a:xfrm>
            <a:off x="9166949" y="3500204"/>
            <a:ext cx="1261883" cy="6827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dirty="0">
                <a:ln w="0"/>
                <a:solidFill>
                  <a:srgbClr val="263A75"/>
                </a:solidFill>
                <a:latin typeface="Avenir Light" panose="020B0402020203020204" pitchFamily="34" charset="0"/>
                <a:cs typeface="Times New Roman" pitchFamily="18" charset="0"/>
              </a:rPr>
              <a:t>01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2F2EF6F4-C76B-4D46-A6D3-2F2354029E70}"/>
              </a:ext>
            </a:extLst>
          </p:cNvPr>
          <p:cNvSpPr txBox="1"/>
          <p:nvPr/>
        </p:nvSpPr>
        <p:spPr>
          <a:xfrm>
            <a:off x="2977544" y="1031641"/>
            <a:ext cx="8252581" cy="54476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600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Obowiązek wskazania obszarów zagrożeń, które zostaną objęte procedurą szczególnych analiz i nadzoru Prezesa ULC wynika z międzynarodowych uregulowań prawnych zawartych w poniżej wskazanych dokumentach:</a:t>
            </a:r>
          </a:p>
          <a:p>
            <a:r>
              <a:rPr lang="pl-PL" sz="1600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 </a:t>
            </a:r>
          </a:p>
          <a:p>
            <a:r>
              <a:rPr lang="pl-PL" sz="1600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Na poziomie światowym mamy </a:t>
            </a:r>
            <a:r>
              <a:rPr lang="pl-PL" sz="1600" b="1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Globalny Plan Bezpieczeństwa Lotniczego (GASP – Global </a:t>
            </a:r>
            <a:r>
              <a:rPr lang="pl-PL" sz="1600" b="1" dirty="0" err="1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Aviation</a:t>
            </a:r>
            <a:r>
              <a:rPr lang="pl-PL" sz="1600" b="1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 </a:t>
            </a:r>
            <a:r>
              <a:rPr lang="pl-PL" sz="1600" b="1" dirty="0" err="1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Safety</a:t>
            </a:r>
            <a:r>
              <a:rPr lang="pl-PL" sz="1600" b="1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 Plan)</a:t>
            </a:r>
            <a:r>
              <a:rPr lang="pl-PL" sz="1600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 opisujący działania przewidziane do realizacji przez ICAO, Regionalne Organizacje Nadzoru Lotniczego, Państwa Członkowskie ICAO oraz przemysł lotniczy. </a:t>
            </a:r>
          </a:p>
          <a:p>
            <a:endParaRPr lang="pl-PL" sz="16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  <a:p>
            <a:r>
              <a:rPr lang="pl-PL" sz="1600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W Regionie Europejskim (w rozumieniu ICAO) działania opublikowane są w </a:t>
            </a:r>
            <a:r>
              <a:rPr lang="pl-PL" sz="1600" b="1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Regionalnym (Europejskim) Planie Bezpieczeństwa Lotniczego – EU-RASP (</a:t>
            </a:r>
            <a:r>
              <a:rPr lang="pl-PL" sz="1600" b="1" dirty="0" err="1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European</a:t>
            </a:r>
            <a:r>
              <a:rPr lang="pl-PL" sz="1600" b="1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 </a:t>
            </a:r>
            <a:r>
              <a:rPr lang="pl-PL" sz="1600" b="1" dirty="0" err="1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Regional</a:t>
            </a:r>
            <a:r>
              <a:rPr lang="pl-PL" sz="1600" b="1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 </a:t>
            </a:r>
            <a:r>
              <a:rPr lang="pl-PL" sz="1600" b="1" dirty="0" err="1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Aviation</a:t>
            </a:r>
            <a:r>
              <a:rPr lang="pl-PL" sz="1600" b="1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 </a:t>
            </a:r>
            <a:r>
              <a:rPr lang="pl-PL" sz="1600" b="1" dirty="0" err="1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Safety</a:t>
            </a:r>
            <a:r>
              <a:rPr lang="pl-PL" sz="1600" b="1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 Plan)</a:t>
            </a:r>
            <a:r>
              <a:rPr lang="pl-PL" sz="1600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. </a:t>
            </a:r>
          </a:p>
          <a:p>
            <a:endParaRPr lang="pl-PL" sz="16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  <a:p>
            <a:r>
              <a:rPr lang="pl-PL" sz="1600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Na poziomie europejskim przedstawiane w </a:t>
            </a:r>
            <a:r>
              <a:rPr lang="pl-PL" sz="1600" b="1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Europejskim Planie Bezpieczeństwa Lotniczego (EPAS – </a:t>
            </a:r>
            <a:r>
              <a:rPr lang="pl-PL" sz="1600" b="1" dirty="0" err="1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European</a:t>
            </a:r>
            <a:r>
              <a:rPr lang="pl-PL" sz="1600" b="1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 Plan for </a:t>
            </a:r>
            <a:r>
              <a:rPr lang="pl-PL" sz="1600" b="1" dirty="0" err="1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Aviation</a:t>
            </a:r>
            <a:r>
              <a:rPr lang="pl-PL" sz="1600" b="1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 Safety) </a:t>
            </a:r>
            <a:r>
              <a:rPr lang="pl-PL" sz="1600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działania przewidziane są zarówno dla instytucji EU (w tym EASA) jak i Państw Członkowskich oraz podmiotów branży lotniczej. </a:t>
            </a:r>
          </a:p>
          <a:p>
            <a:endParaRPr lang="pl-PL" sz="16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  <a:p>
            <a:r>
              <a:rPr lang="pl-PL" sz="1600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Państwa Członkowskie (ICAO i EASA) są natomiast zobligowane do wypracowania adekwatnych i komplementarnych planów i rozwiązań na poziomie krajowym. </a:t>
            </a:r>
          </a:p>
          <a:p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  <a:p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  <a:p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96D7F57-2499-4468-B991-35A6C06E325A}"/>
              </a:ext>
            </a:extLst>
          </p:cNvPr>
          <p:cNvSpPr txBox="1"/>
          <p:nvPr/>
        </p:nvSpPr>
        <p:spPr>
          <a:xfrm>
            <a:off x="3064255" y="344288"/>
            <a:ext cx="9269260" cy="5062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1.	WPROWADZENIE</a:t>
            </a:r>
            <a:endParaRPr lang="pl-PL" sz="2800" dirty="0">
              <a:ln w="0"/>
              <a:solidFill>
                <a:schemeClr val="bg1"/>
              </a:solidFill>
              <a:latin typeface="Avenir Light" panose="020B0402020203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56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95045" y="6537715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04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16.12.2024</a:t>
            </a:r>
          </a:p>
        </p:txBody>
      </p:sp>
      <p:pic>
        <p:nvPicPr>
          <p:cNvPr id="8" name="Obraz 7" descr="Obraz zawierający strzałka&#10;&#10;Opis wygenerowany automatycznie">
            <a:extLst>
              <a:ext uri="{FF2B5EF4-FFF2-40B4-BE49-F238E27FC236}">
                <a16:creationId xmlns:a16="http://schemas.microsoft.com/office/drawing/2014/main" id="{6B197BA8-6766-5CE7-9493-7F55E5F77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97766" y="4004768"/>
            <a:ext cx="2207929" cy="3659667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2D3790E0-2EC7-0142-CA69-1F42DD3EFA17}"/>
              </a:ext>
            </a:extLst>
          </p:cNvPr>
          <p:cNvSpPr txBox="1"/>
          <p:nvPr/>
        </p:nvSpPr>
        <p:spPr>
          <a:xfrm>
            <a:off x="9166949" y="3500204"/>
            <a:ext cx="1261883" cy="6827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dirty="0">
                <a:ln w="0"/>
                <a:solidFill>
                  <a:srgbClr val="263A75"/>
                </a:solidFill>
                <a:latin typeface="Avenir Light" panose="020B0402020203020204" pitchFamily="34" charset="0"/>
                <a:cs typeface="Times New Roman" pitchFamily="18" charset="0"/>
              </a:rPr>
              <a:t>01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2F2EF6F4-C76B-4D46-A6D3-2F2354029E70}"/>
              </a:ext>
            </a:extLst>
          </p:cNvPr>
          <p:cNvSpPr txBox="1"/>
          <p:nvPr/>
        </p:nvSpPr>
        <p:spPr>
          <a:xfrm>
            <a:off x="2977544" y="1031641"/>
            <a:ext cx="8252581" cy="31085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600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Krajowy Plan Bezpieczeństwa na lata 2024 – 2026</a:t>
            </a:r>
          </a:p>
          <a:p>
            <a:r>
              <a:rPr lang="pl-PL" sz="1600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 </a:t>
            </a:r>
            <a:r>
              <a:rPr lang="pl-PL" sz="1600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  <a:hlinkClick r:id="rId5"/>
              </a:rPr>
              <a:t>https://ulc.gov.pl/_download/bezpieczenstow_lotow/program-bezpieczenstwa/KPB_2024-2026/Krajowy_Plan_Bezpiecze%C5%84stwa_2024-2026v1.pdf</a:t>
            </a:r>
            <a:endParaRPr lang="pl-PL" sz="16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  <a:p>
            <a:endParaRPr lang="pl-PL" sz="16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  <a:p>
            <a:r>
              <a:rPr lang="pl-PL" sz="1600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1. W krajowym obszarze zagrożeń zdefiniowano :</a:t>
            </a:r>
          </a:p>
          <a:p>
            <a:r>
              <a:rPr lang="pl-PL" sz="1600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Zderzenia z ptakami (</a:t>
            </a:r>
            <a:r>
              <a:rPr lang="pl-PL" sz="1600" dirty="0" err="1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Birdstrike</a:t>
            </a:r>
            <a:r>
              <a:rPr lang="pl-PL" sz="1600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 – BS) – poz. 3.a)</a:t>
            </a:r>
          </a:p>
          <a:p>
            <a:r>
              <a:rPr lang="pl-PL" sz="1600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Zagrożenia ze strony zwierząt (Wildlife hazard – RI-A) – poz. 3.b)</a:t>
            </a:r>
          </a:p>
          <a:p>
            <a:endParaRPr lang="pl-PL" sz="16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  <a:p>
            <a:r>
              <a:rPr lang="pl-PL" sz="1600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2. W europejskim obszarze zagrożeń zdefiniowano:</a:t>
            </a:r>
          </a:p>
          <a:p>
            <a:r>
              <a:rPr lang="pl-PL" sz="1600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Wtargnięcie na drogę startową (Runway </a:t>
            </a:r>
            <a:r>
              <a:rPr lang="pl-PL" sz="1600" dirty="0" err="1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Incursion</a:t>
            </a:r>
            <a:r>
              <a:rPr lang="pl-PL" sz="1600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 - RI) – poz. 2.a)</a:t>
            </a:r>
          </a:p>
          <a:p>
            <a:r>
              <a:rPr lang="pl-PL" sz="1600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Wypadnięcie z drogi startowej (Runway </a:t>
            </a:r>
            <a:r>
              <a:rPr lang="pl-PL" sz="1600" dirty="0" err="1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Excursion</a:t>
            </a:r>
            <a:r>
              <a:rPr lang="pl-PL" sz="1600" dirty="0">
                <a:ln w="0"/>
                <a:solidFill>
                  <a:schemeClr val="bg1"/>
                </a:solidFill>
                <a:latin typeface="Avenir Book" panose="02000503020000020003" pitchFamily="2" charset="0"/>
                <a:cs typeface="Times New Roman" pitchFamily="18" charset="0"/>
              </a:rPr>
              <a:t> - RE) – poz. 2.b)</a:t>
            </a:r>
          </a:p>
          <a:p>
            <a:endParaRPr lang="pl-PL" sz="2000" dirty="0">
              <a:ln w="0"/>
              <a:solidFill>
                <a:schemeClr val="bg1"/>
              </a:solidFill>
              <a:latin typeface="Avenir Book" panose="02000503020000020003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65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05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509276" y="2882041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16.12.2024</a:t>
            </a:r>
          </a:p>
        </p:txBody>
      </p:sp>
      <p:pic>
        <p:nvPicPr>
          <p:cNvPr id="8" name="Obraz 7" descr="Obraz zawierający strzałka&#10;&#10;Opis wygenerowany automatycznie">
            <a:extLst>
              <a:ext uri="{FF2B5EF4-FFF2-40B4-BE49-F238E27FC236}">
                <a16:creationId xmlns:a16="http://schemas.microsoft.com/office/drawing/2014/main" id="{6B197BA8-6766-5CE7-9493-7F55E5F77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39775" y="3760133"/>
            <a:ext cx="2528998" cy="4191842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A4E497C-2336-492E-BB68-5F6E4FFCC602}"/>
              </a:ext>
            </a:extLst>
          </p:cNvPr>
          <p:cNvSpPr txBox="1"/>
          <p:nvPr/>
        </p:nvSpPr>
        <p:spPr>
          <a:xfrm>
            <a:off x="3064255" y="320285"/>
            <a:ext cx="9269260" cy="96795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2.	ANALIZY I STATYSTYKI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a) Zderzenia Statków Powietrznych z ptakami (</a:t>
            </a:r>
            <a:r>
              <a:rPr lang="pl-PL" sz="2000" dirty="0" err="1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Birdstrike</a:t>
            </a:r>
            <a:r>
              <a:rPr lang="pl-PL" sz="2000" dirty="0">
                <a:ln w="0"/>
                <a:solidFill>
                  <a:schemeClr val="bg1"/>
                </a:solidFill>
                <a:latin typeface="Avenir Light" panose="020B0402020203020204" pitchFamily="34" charset="0"/>
                <a:cs typeface="Times New Roman" pitchFamily="18" charset="0"/>
              </a:rPr>
              <a:t> – BS)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1387A75-24C5-4914-89E7-8CBCCF1EC5B6}"/>
              </a:ext>
            </a:extLst>
          </p:cNvPr>
          <p:cNvSpPr/>
          <p:nvPr/>
        </p:nvSpPr>
        <p:spPr>
          <a:xfrm>
            <a:off x="3064254" y="1512415"/>
            <a:ext cx="823962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Zdarzenia w kategorii BIRD są ściśle definiowane jako zderzenia ptaka ze statkiem powietrznym, który jest w locie, podczas startu lub lądowania. Termin ten jest często rozszerzany na inne ataki dzikich zwierząt – na przykład z nietoperzami.</a:t>
            </a:r>
          </a:p>
          <a:p>
            <a:r>
              <a:rPr lang="pl-PL" dirty="0">
                <a:solidFill>
                  <a:schemeClr val="bg1"/>
                </a:solidFill>
              </a:rPr>
              <a:t>Bird Strike jest powszechny i może stanowić poważne zagrożenie dla bezpieczeństwa samolotów. W przypadku mniejszych statków powietrznych może dojść do znacznych uszkodzeń konstrukcji statku powietrznego, a wszystkie statki powietrzne, zwłaszcza z silnikami odrzutowymi, są podatne na utratę ciągu, która może następować po wchłonięciu ptaków do wlotów powietrza silnika. </a:t>
            </a:r>
          </a:p>
          <a:p>
            <a:r>
              <a:rPr lang="pl-PL" dirty="0">
                <a:solidFill>
                  <a:schemeClr val="bg1"/>
                </a:solidFill>
              </a:rPr>
              <a:t>Zderzenia z ptakami mogą wystąpić w dowolnej fazie lotu, ale największe prawdopodobieństwo jego wystąpienia  istnieje w fazie startu, początkowego wznoszenia, podejścia i lądowania statku powietrznego ze względu na większą liczbę ptaków w locie na niższych poziomach. </a:t>
            </a:r>
          </a:p>
          <a:p>
            <a:r>
              <a:rPr lang="pl-PL" dirty="0">
                <a:solidFill>
                  <a:schemeClr val="bg1"/>
                </a:solidFill>
              </a:rPr>
              <a:t>Ponieważ większość ptaków lata głównie w ciągu dnia, do większości zdarzeń dochodzi w godzinach dziennych.</a:t>
            </a:r>
          </a:p>
        </p:txBody>
      </p:sp>
    </p:spTree>
    <p:extLst>
      <p:ext uri="{BB962C8B-B14F-4D97-AF65-F5344CB8AC3E}">
        <p14:creationId xmlns:p14="http://schemas.microsoft.com/office/powerpoint/2010/main" val="2838623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06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498746" y="2913572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16.12.2024</a:t>
            </a:r>
          </a:p>
        </p:txBody>
      </p:sp>
      <p:pic>
        <p:nvPicPr>
          <p:cNvPr id="8" name="Obraz 7" descr="Obraz zawierający strzałka&#10;&#10;Opis wygenerowany automatycznie">
            <a:extLst>
              <a:ext uri="{FF2B5EF4-FFF2-40B4-BE49-F238E27FC236}">
                <a16:creationId xmlns:a16="http://schemas.microsoft.com/office/drawing/2014/main" id="{6B197BA8-6766-5CE7-9493-7F55E5F77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39775" y="3760133"/>
            <a:ext cx="2528998" cy="4191842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A4E497C-2336-492E-BB68-5F6E4FFCC602}"/>
              </a:ext>
            </a:extLst>
          </p:cNvPr>
          <p:cNvSpPr txBox="1"/>
          <p:nvPr/>
        </p:nvSpPr>
        <p:spPr>
          <a:xfrm>
            <a:off x="3379565" y="351995"/>
            <a:ext cx="9269260" cy="96795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pl-PL" sz="2000" dirty="0">
                <a:ln w="0"/>
                <a:solidFill>
                  <a:prstClr val="white"/>
                </a:solidFill>
                <a:latin typeface="Avenir Light" panose="020B0402020203020204" pitchFamily="34" charset="0"/>
                <a:cs typeface="Times New Roman" pitchFamily="18" charset="0"/>
              </a:rPr>
              <a:t>2.	ANALIZY I STATYSTYKI</a:t>
            </a:r>
          </a:p>
          <a:p>
            <a:pPr lvl="0">
              <a:lnSpc>
                <a:spcPct val="150000"/>
              </a:lnSpc>
            </a:pPr>
            <a:r>
              <a:rPr lang="pl-PL" sz="2000" dirty="0">
                <a:ln w="0"/>
                <a:solidFill>
                  <a:prstClr val="white"/>
                </a:solidFill>
                <a:latin typeface="Avenir Light" panose="020B0402020203020204" pitchFamily="34" charset="0"/>
                <a:cs typeface="Times New Roman" pitchFamily="18" charset="0"/>
              </a:rPr>
              <a:t>a) Zderzenia Statków Powietrznych z ptakami (</a:t>
            </a:r>
            <a:r>
              <a:rPr lang="pl-PL" sz="2000" dirty="0" err="1">
                <a:ln w="0"/>
                <a:solidFill>
                  <a:prstClr val="white"/>
                </a:solidFill>
                <a:latin typeface="Avenir Light" panose="020B0402020203020204" pitchFamily="34" charset="0"/>
                <a:cs typeface="Times New Roman" pitchFamily="18" charset="0"/>
              </a:rPr>
              <a:t>Birdstrike</a:t>
            </a:r>
            <a:r>
              <a:rPr lang="pl-PL" sz="2000" dirty="0">
                <a:ln w="0"/>
                <a:solidFill>
                  <a:prstClr val="white"/>
                </a:solidFill>
                <a:latin typeface="Avenir Light" panose="020B0402020203020204" pitchFamily="34" charset="0"/>
                <a:cs typeface="Times New Roman" pitchFamily="18" charset="0"/>
              </a:rPr>
              <a:t> – BS) </a:t>
            </a:r>
          </a:p>
        </p:txBody>
      </p: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00000000-0008-0000-0B00-000014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3840741"/>
              </p:ext>
            </p:extLst>
          </p:nvPr>
        </p:nvGraphicFramePr>
        <p:xfrm>
          <a:off x="3378837" y="1774436"/>
          <a:ext cx="7671237" cy="3853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709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07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498746" y="2913572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16.12.2024</a:t>
            </a:r>
          </a:p>
        </p:txBody>
      </p:sp>
      <p:pic>
        <p:nvPicPr>
          <p:cNvPr id="8" name="Obraz 7" descr="Obraz zawierający strzałka&#10;&#10;Opis wygenerowany automatycznie">
            <a:extLst>
              <a:ext uri="{FF2B5EF4-FFF2-40B4-BE49-F238E27FC236}">
                <a16:creationId xmlns:a16="http://schemas.microsoft.com/office/drawing/2014/main" id="{6B197BA8-6766-5CE7-9493-7F55E5F77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39775" y="3760133"/>
            <a:ext cx="2528998" cy="4191842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A4E497C-2336-492E-BB68-5F6E4FFCC602}"/>
              </a:ext>
            </a:extLst>
          </p:cNvPr>
          <p:cNvSpPr txBox="1"/>
          <p:nvPr/>
        </p:nvSpPr>
        <p:spPr>
          <a:xfrm>
            <a:off x="3064255" y="320285"/>
            <a:ext cx="9269260" cy="96795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pl-PL" sz="2000">
                <a:ln w="0"/>
                <a:solidFill>
                  <a:prstClr val="white"/>
                </a:solidFill>
                <a:latin typeface="Avenir Light" panose="020B0402020203020204" pitchFamily="34" charset="0"/>
                <a:cs typeface="Times New Roman" pitchFamily="18" charset="0"/>
              </a:rPr>
              <a:t>2.	ANALIZY I STATYSTYKI</a:t>
            </a:r>
          </a:p>
          <a:p>
            <a:pPr lvl="0">
              <a:lnSpc>
                <a:spcPct val="150000"/>
              </a:lnSpc>
            </a:pPr>
            <a:r>
              <a:rPr lang="pl-PL" sz="2000">
                <a:ln w="0"/>
                <a:solidFill>
                  <a:prstClr val="white"/>
                </a:solidFill>
                <a:latin typeface="Avenir Light" panose="020B0402020203020204" pitchFamily="34" charset="0"/>
                <a:cs typeface="Times New Roman" pitchFamily="18" charset="0"/>
              </a:rPr>
              <a:t>a) Zderzenia Statków Powietrznych z ptakami (Birdstrike – BS) </a:t>
            </a:r>
            <a:endParaRPr lang="pl-PL" sz="2000" dirty="0">
              <a:ln w="0"/>
              <a:solidFill>
                <a:prstClr val="white"/>
              </a:solidFill>
              <a:latin typeface="Avenir Light" panose="020B0402020203020204" pitchFamily="34" charset="0"/>
              <a:cs typeface="Times New Roman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5E8BF7D-9158-44C5-B8E8-5017F2B5F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823" y="1521372"/>
            <a:ext cx="8166592" cy="413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57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08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498746" y="2913572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16.12.2024</a:t>
            </a:r>
          </a:p>
        </p:txBody>
      </p:sp>
      <p:pic>
        <p:nvPicPr>
          <p:cNvPr id="8" name="Obraz 7" descr="Obraz zawierający strzałka&#10;&#10;Opis wygenerowany automatycznie">
            <a:extLst>
              <a:ext uri="{FF2B5EF4-FFF2-40B4-BE49-F238E27FC236}">
                <a16:creationId xmlns:a16="http://schemas.microsoft.com/office/drawing/2014/main" id="{6B197BA8-6766-5CE7-9493-7F55E5F77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39775" y="3760133"/>
            <a:ext cx="2528998" cy="4191842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A4E497C-2336-492E-BB68-5F6E4FFCC602}"/>
              </a:ext>
            </a:extLst>
          </p:cNvPr>
          <p:cNvSpPr txBox="1"/>
          <p:nvPr/>
        </p:nvSpPr>
        <p:spPr>
          <a:xfrm>
            <a:off x="3064255" y="320285"/>
            <a:ext cx="9269260" cy="96795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pl-PL" sz="2000">
                <a:ln w="0"/>
                <a:solidFill>
                  <a:prstClr val="white"/>
                </a:solidFill>
                <a:latin typeface="Avenir Light" panose="020B0402020203020204" pitchFamily="34" charset="0"/>
                <a:cs typeface="Times New Roman" pitchFamily="18" charset="0"/>
              </a:rPr>
              <a:t>2.	ANALIZY I STATYSTYKI</a:t>
            </a:r>
          </a:p>
          <a:p>
            <a:pPr lvl="0">
              <a:lnSpc>
                <a:spcPct val="150000"/>
              </a:lnSpc>
            </a:pPr>
            <a:r>
              <a:rPr lang="pl-PL" sz="2000">
                <a:ln w="0"/>
                <a:solidFill>
                  <a:prstClr val="white"/>
                </a:solidFill>
                <a:latin typeface="Avenir Light" panose="020B0402020203020204" pitchFamily="34" charset="0"/>
                <a:cs typeface="Times New Roman" pitchFamily="18" charset="0"/>
              </a:rPr>
              <a:t>a) Zderzenia Statków Powietrznych z ptakami (Birdstrike – BS) </a:t>
            </a:r>
            <a:endParaRPr lang="pl-PL" sz="2000" dirty="0">
              <a:ln w="0"/>
              <a:solidFill>
                <a:prstClr val="white"/>
              </a:solidFill>
              <a:latin typeface="Avenir Light" panose="020B0402020203020204" pitchFamily="34" charset="0"/>
              <a:cs typeface="Times New Roman" pitchFamily="18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E9CC270-BC7F-4248-8D44-02CC9DAE4331}"/>
              </a:ext>
            </a:extLst>
          </p:cNvPr>
          <p:cNvSpPr/>
          <p:nvPr/>
        </p:nvSpPr>
        <p:spPr>
          <a:xfrm>
            <a:off x="3193195" y="525588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*</a:t>
            </a:r>
            <a:r>
              <a:rPr lang="pl-PL" sz="1200" dirty="0"/>
              <a:t>	</a:t>
            </a:r>
            <a:r>
              <a:rPr lang="pl-PL" sz="1200" dirty="0">
                <a:solidFill>
                  <a:schemeClr val="bg1"/>
                </a:solidFill>
              </a:rPr>
              <a:t>Dane za 2024 obejmują okres styczeń - listopad w pełnym wymiarze oraz grudzień do </a:t>
            </a:r>
            <a:r>
              <a:rPr lang="pl-PL" sz="1200" dirty="0">
                <a:solidFill>
                  <a:srgbClr val="FF0000"/>
                </a:solidFill>
              </a:rPr>
              <a:t>04.12.2024</a:t>
            </a:r>
            <a:r>
              <a:rPr lang="pl-PL" dirty="0"/>
              <a:t>									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C9957B7-13A4-4BAB-A6CB-EE03E3ED10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180" y="1343987"/>
            <a:ext cx="8456305" cy="391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83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FE134DD-5539-9B87-15E7-1DD0B2FF3133}"/>
              </a:ext>
            </a:extLst>
          </p:cNvPr>
          <p:cNvSpPr txBox="1"/>
          <p:nvPr/>
        </p:nvSpPr>
        <p:spPr>
          <a:xfrm>
            <a:off x="8985617" y="6508646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09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F913A32-7B70-4E47-B936-BA10FFA8E104}"/>
              </a:ext>
            </a:extLst>
          </p:cNvPr>
          <p:cNvSpPr txBox="1"/>
          <p:nvPr/>
        </p:nvSpPr>
        <p:spPr>
          <a:xfrm rot="16200000">
            <a:off x="10498746" y="2913572"/>
            <a:ext cx="278224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  <a:latin typeface="Avenir Light" panose="020B0402020203020204" pitchFamily="34" charset="0"/>
              </a:rPr>
              <a:t>16.12.2024</a:t>
            </a:r>
          </a:p>
        </p:txBody>
      </p:sp>
      <p:pic>
        <p:nvPicPr>
          <p:cNvPr id="8" name="Obraz 7" descr="Obraz zawierający strzałka&#10;&#10;Opis wygenerowany automatycznie">
            <a:extLst>
              <a:ext uri="{FF2B5EF4-FFF2-40B4-BE49-F238E27FC236}">
                <a16:creationId xmlns:a16="http://schemas.microsoft.com/office/drawing/2014/main" id="{6B197BA8-6766-5CE7-9493-7F55E5F77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39775" y="3760133"/>
            <a:ext cx="2528998" cy="4191842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37834D-6111-8794-A347-C9A7FEA0976A}"/>
              </a:ext>
            </a:extLst>
          </p:cNvPr>
          <p:cNvSpPr txBox="1"/>
          <p:nvPr/>
        </p:nvSpPr>
        <p:spPr>
          <a:xfrm>
            <a:off x="5541579" y="6508645"/>
            <a:ext cx="3444038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pl-PL" sz="1000">
                <a:solidFill>
                  <a:schemeClr val="bg1"/>
                </a:solidFill>
                <a:latin typeface="Avenir Light" panose="020B0402020203020204" pitchFamily="34" charset="0"/>
              </a:rPr>
              <a:t>URZĄD LOTNICTWA CYWILNEGO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A4E497C-2336-492E-BB68-5F6E4FFCC602}"/>
              </a:ext>
            </a:extLst>
          </p:cNvPr>
          <p:cNvSpPr txBox="1"/>
          <p:nvPr/>
        </p:nvSpPr>
        <p:spPr>
          <a:xfrm>
            <a:off x="3064255" y="320285"/>
            <a:ext cx="9269260" cy="96795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pl-PL" sz="2000">
                <a:ln w="0"/>
                <a:solidFill>
                  <a:prstClr val="white"/>
                </a:solidFill>
                <a:latin typeface="Avenir Light" panose="020B0402020203020204" pitchFamily="34" charset="0"/>
                <a:cs typeface="Times New Roman" pitchFamily="18" charset="0"/>
              </a:rPr>
              <a:t>2.	ANALIZY I STATYSTYKI</a:t>
            </a:r>
          </a:p>
          <a:p>
            <a:pPr lvl="0">
              <a:lnSpc>
                <a:spcPct val="150000"/>
              </a:lnSpc>
            </a:pPr>
            <a:r>
              <a:rPr lang="pl-PL" sz="2000">
                <a:ln w="0"/>
                <a:solidFill>
                  <a:prstClr val="white"/>
                </a:solidFill>
                <a:latin typeface="Avenir Light" panose="020B0402020203020204" pitchFamily="34" charset="0"/>
                <a:cs typeface="Times New Roman" pitchFamily="18" charset="0"/>
              </a:rPr>
              <a:t>a) Zderzenia Statków Powietrznych z ptakami (Birdstrike – BS) </a:t>
            </a:r>
            <a:endParaRPr lang="pl-PL" sz="2000" dirty="0">
              <a:ln w="0"/>
              <a:solidFill>
                <a:prstClr val="white"/>
              </a:solidFill>
              <a:latin typeface="Avenir Light" panose="020B0402020203020204" pitchFamily="34" charset="0"/>
              <a:cs typeface="Times New Roman" pitchFamily="18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E9CC270-BC7F-4248-8D44-02CC9DAE4331}"/>
              </a:ext>
            </a:extLst>
          </p:cNvPr>
          <p:cNvSpPr/>
          <p:nvPr/>
        </p:nvSpPr>
        <p:spPr>
          <a:xfrm>
            <a:off x="3193195" y="525588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							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F14B2F04-26A2-42B5-A363-3FAF0361589E}"/>
              </a:ext>
            </a:extLst>
          </p:cNvPr>
          <p:cNvSpPr/>
          <p:nvPr/>
        </p:nvSpPr>
        <p:spPr>
          <a:xfrm>
            <a:off x="3047999" y="1582341"/>
            <a:ext cx="82479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Należy zachować ostrożność podczas interpretacji gromadzonych danych. </a:t>
            </a:r>
          </a:p>
          <a:p>
            <a:r>
              <a:rPr lang="pl-PL" dirty="0">
                <a:solidFill>
                  <a:schemeClr val="bg1"/>
                </a:solidFill>
              </a:rPr>
              <a:t>Na przykład lotnisko z rosnącą liczbą zderzeń z ptakami niekoniecznie staje się bardziej ryzykowną lokalizacją. Całkowita liczba zdarzeń w kategorii BIRD na lotnisku, rozpatrywana oddzielnie, nie jest dobrym wskaźnikiem ryzyka; krytyczne znaczenie ma analiza danych według gatunków ptaków i rozróżnienie zderzeń wielokrotnych i pojedynczych. Jeśli wzrost zarejestrowanych zderzeń z ptakami można przypisać zwiększeniu liczby incydentów spowodowanych spotkaniami z pojedynczymi małymi ptakami, podczas gdy liczba zderzeń z udziałem dużych gatunków ptaków i/lub stad ptaków spada, może to świadczyć o lepszym zarządzaniu zagrożeniami oraz lepszym poziomie raportowania zdarzeń.</a:t>
            </a:r>
          </a:p>
        </p:txBody>
      </p:sp>
    </p:spTree>
    <p:extLst>
      <p:ext uri="{BB962C8B-B14F-4D97-AF65-F5344CB8AC3E}">
        <p14:creationId xmlns:p14="http://schemas.microsoft.com/office/powerpoint/2010/main" val="248830762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2327</TotalTime>
  <Words>1327</Words>
  <Application>Microsoft Office PowerPoint</Application>
  <PresentationFormat>Panoramiczny</PresentationFormat>
  <Paragraphs>134</Paragraphs>
  <Slides>14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3" baseType="lpstr">
      <vt:lpstr>Arial</vt:lpstr>
      <vt:lpstr>Avenir Black</vt:lpstr>
      <vt:lpstr>Avenir Book</vt:lpstr>
      <vt:lpstr>Avenir Light</vt:lpstr>
      <vt:lpstr>Avenir Medium</vt:lpstr>
      <vt:lpstr>Calibri</vt:lpstr>
      <vt:lpstr>Calibri Light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Klaudia Tomaszewska</dc:creator>
  <cp:lastModifiedBy>GRABOWSKA Beata</cp:lastModifiedBy>
  <cp:revision>210</cp:revision>
  <dcterms:created xsi:type="dcterms:W3CDTF">2022-11-08T11:52:32Z</dcterms:created>
  <dcterms:modified xsi:type="dcterms:W3CDTF">2024-12-18T12:51:26Z</dcterms:modified>
</cp:coreProperties>
</file>