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2" r:id="rId2"/>
    <p:sldId id="354" r:id="rId3"/>
    <p:sldId id="353" r:id="rId4"/>
    <p:sldId id="355" r:id="rId5"/>
    <p:sldId id="356" r:id="rId6"/>
    <p:sldId id="30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6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79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75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32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155097" y="1442834"/>
            <a:ext cx="4285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BIEGŁOŚĆ JĘZYKOWA</a:t>
            </a:r>
          </a:p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JĘZYK ANGIELSKI</a:t>
            </a:r>
            <a:endParaRPr lang="pl-PL" sz="3200" b="1" dirty="0">
              <a:solidFill>
                <a:srgbClr val="FF0000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298092" y="4465756"/>
            <a:ext cx="20808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 WARSZAWA 16.12.2024 r.</a:t>
            </a:r>
          </a:p>
        </p:txBody>
      </p:sp>
    </p:spTree>
    <p:extLst>
      <p:ext uri="{BB962C8B-B14F-4D97-AF65-F5344CB8AC3E}">
        <p14:creationId xmlns:p14="http://schemas.microsoft.com/office/powerpoint/2010/main" val="357038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2AAFCBC-BC84-44C2-B5C3-B39C4F2ED5BE}"/>
              </a:ext>
            </a:extLst>
          </p:cNvPr>
          <p:cNvSpPr txBox="1"/>
          <p:nvPr/>
        </p:nvSpPr>
        <p:spPr>
          <a:xfrm>
            <a:off x="3064255" y="320285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BIEGŁOŚĆ JĘZYKOWA DLA KIEROWCÓW W PML – JĘZYK ANGIELSKI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74B13C-D7BA-41DF-95B5-AA4B06F39096}"/>
              </a:ext>
            </a:extLst>
          </p:cNvPr>
          <p:cNvSpPr/>
          <p:nvPr/>
        </p:nvSpPr>
        <p:spPr>
          <a:xfrm>
            <a:off x="3047999" y="1028343"/>
            <a:ext cx="79720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ADR.OPS.B.029     Biegłość językowa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pPr algn="just"/>
            <a:r>
              <a:rPr lang="pl-PL" sz="2000" dirty="0">
                <a:solidFill>
                  <a:schemeClr val="bg1"/>
                </a:solidFill>
              </a:rPr>
              <a:t>Osoba, która na podstawie pkt ADR.OPS.B.024 musi wykazać biegłość językową, wykazuje ją co najmniej na poziomie operacyjnym zarówno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zakresie zastosowania wyrażeń, jak i zwykłego języka, zgodnie z lit. (b)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odniesieniu do języka: </a:t>
            </a:r>
          </a:p>
          <a:p>
            <a:pPr marL="342900" indent="-342900" algn="just">
              <a:buAutoNum type="arabicParenBoth"/>
            </a:pPr>
            <a:r>
              <a:rPr lang="pl-PL" sz="2000" b="1" dirty="0">
                <a:solidFill>
                  <a:schemeClr val="bg1"/>
                </a:solidFill>
              </a:rPr>
              <a:t>Angielskiego (od 7 stycznia 2026 r.); oraz </a:t>
            </a:r>
          </a:p>
          <a:p>
            <a:pPr marL="342900" indent="-342900" algn="just">
              <a:buAutoNum type="arabicParenBoth"/>
            </a:pPr>
            <a:r>
              <a:rPr lang="pl-PL" sz="2000" dirty="0">
                <a:solidFill>
                  <a:schemeClr val="bg1"/>
                </a:solidFill>
              </a:rPr>
              <a:t>dowolnego innego języka lub języków wykorzystywanych na lotnisku do celów łączności radiowej z organem służb ruchu lotniczego danego lotniska. </a:t>
            </a:r>
          </a:p>
        </p:txBody>
      </p:sp>
      <p:pic>
        <p:nvPicPr>
          <p:cNvPr id="1026" name="Picture 2" descr="English PNGs for Free Download">
            <a:extLst>
              <a:ext uri="{FF2B5EF4-FFF2-40B4-BE49-F238E27FC236}">
                <a16:creationId xmlns:a16="http://schemas.microsoft.com/office/drawing/2014/main" id="{8C1FE4A8-AD09-479A-B795-240E6590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1" y="4453792"/>
            <a:ext cx="579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1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2AAFCBC-BC84-44C2-B5C3-B39C4F2ED5BE}"/>
              </a:ext>
            </a:extLst>
          </p:cNvPr>
          <p:cNvSpPr txBox="1"/>
          <p:nvPr/>
        </p:nvSpPr>
        <p:spPr>
          <a:xfrm>
            <a:off x="3064255" y="320285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BIEGŁOŚĆ JĘZYKOWA DLA KIEROWCÓW W PML – JĘZYK ANGIELSKI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74B13C-D7BA-41DF-95B5-AA4B06F39096}"/>
              </a:ext>
            </a:extLst>
          </p:cNvPr>
          <p:cNvSpPr/>
          <p:nvPr/>
        </p:nvSpPr>
        <p:spPr>
          <a:xfrm>
            <a:off x="3047999" y="1028343"/>
            <a:ext cx="7972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art. 83c ust. 1 ustawy – Prawo lotnicze: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Prezes Urzędu, na wniosek zarządzającego lotniskiem, w drodze decyzji administracyjnej, udziela odstępstwa, o którym mowa w </a:t>
            </a:r>
            <a:r>
              <a:rPr lang="pl-PL" b="1" dirty="0">
                <a:solidFill>
                  <a:schemeClr val="bg1"/>
                </a:solidFill>
              </a:rPr>
              <a:t>ADR.OPS.B.029 lit. g </a:t>
            </a:r>
            <a:r>
              <a:rPr lang="pl-PL" dirty="0">
                <a:solidFill>
                  <a:schemeClr val="bg1"/>
                </a:solidFill>
              </a:rPr>
              <a:t>załącznika IV do rozporządzenia nr 139/2014/UE, jeżeli z oceny bezpieczeństwa,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o której mowa w ADR.OPS.B.029 lit. g załącznika IV do rozporządzenia nr 139/2014/UE, wynika, że zastosowanie tego odstępstwa nie obniży poziomu bezpieczeństwa operacji lotniczych.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Do przedmiotowego wniosku, zgodnie z art. 83c ust. 2, do wniosku o wydanie odstępstwa zarządzający dołącza: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analizę bezpieczeństwa w zakresie zapobiegania wtargnięciom na drogę startową przeprowadzoną w ramach systemu, o którym mowa w ADR.OR.D.005 lit. b pkt 4 załącznika III do rozporządzenia nr 139/2014/UE;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opinię lokalnego zespołu do spraw bezpieczeństwa na drodze startowej.</a:t>
            </a:r>
          </a:p>
        </p:txBody>
      </p:sp>
    </p:spTree>
    <p:extLst>
      <p:ext uri="{BB962C8B-B14F-4D97-AF65-F5344CB8AC3E}">
        <p14:creationId xmlns:p14="http://schemas.microsoft.com/office/powerpoint/2010/main" val="75750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2AAFCBC-BC84-44C2-B5C3-B39C4F2ED5BE}"/>
              </a:ext>
            </a:extLst>
          </p:cNvPr>
          <p:cNvSpPr txBox="1"/>
          <p:nvPr/>
        </p:nvSpPr>
        <p:spPr>
          <a:xfrm>
            <a:off x="3064255" y="320285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BIEGŁOŚĆ JĘZYKOWA DLA KIEROWCÓW W PML – JĘZYK ANGIELSKI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74B13C-D7BA-41DF-95B5-AA4B06F39096}"/>
              </a:ext>
            </a:extLst>
          </p:cNvPr>
          <p:cNvSpPr/>
          <p:nvPr/>
        </p:nvSpPr>
        <p:spPr>
          <a:xfrm>
            <a:off x="3047999" y="1028343"/>
            <a:ext cx="7972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art. 83c ust. 1 ustawy – Prawo lotnicze: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3. Ocena bezpieczeństwa, o której mowa w ADR.OPS.B.029 lit. g załącznika IV do rozporządzenia nr 139/2014/UE, uwzględnia: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wyniki analizy bezpieczeństwa, o której mowa w ust. 2 pkt 1;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opinię, o której mowa w ust. 2 pkt 2;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opinię instytucji zapewniającej służby ruchu lotniczego, funkcjonującej na danym lotnisku;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wyniki kontroli przeprowadzonej na danym lotnisku przez Prezesa Urzędu;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układ lotniska i lokalne uwarunkowania eksploatacyjne i techniczne oraz liczbę częstotliwości wykorzystywanych na danym lotnisku;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strukturę ruchu lotniczego (krajowy, międzynarodowy) danego lotniska, w tym sezonowe szczyty ruchu;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wszelkie zgłoszenia zdarzeń lotniczych, mogących mieć wpływ na wyniki oceny bezpieczeństwa. </a:t>
            </a:r>
          </a:p>
        </p:txBody>
      </p:sp>
    </p:spTree>
    <p:extLst>
      <p:ext uri="{BB962C8B-B14F-4D97-AF65-F5344CB8AC3E}">
        <p14:creationId xmlns:p14="http://schemas.microsoft.com/office/powerpoint/2010/main" val="408403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2AAFCBC-BC84-44C2-B5C3-B39C4F2ED5BE}"/>
              </a:ext>
            </a:extLst>
          </p:cNvPr>
          <p:cNvSpPr txBox="1"/>
          <p:nvPr/>
        </p:nvSpPr>
        <p:spPr>
          <a:xfrm>
            <a:off x="3064255" y="320285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BIEGŁOŚĆ JĘZYKOWA DLA KIEROWCÓW W PML – JĘZYK ANGIELSKI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74B13C-D7BA-41DF-95B5-AA4B06F39096}"/>
              </a:ext>
            </a:extLst>
          </p:cNvPr>
          <p:cNvSpPr/>
          <p:nvPr/>
        </p:nvSpPr>
        <p:spPr>
          <a:xfrm>
            <a:off x="3047999" y="1028343"/>
            <a:ext cx="797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Obwieszczenie Ministra Infrastruktury z dnia 8 lutego 2024 r. w sprawie ogłoszenia stawek opłat lotniczych obowiązujących w 2024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C70CD5-8E21-4158-9364-A3EE85E44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549" y="1794090"/>
            <a:ext cx="7972098" cy="14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249366" y="1564720"/>
            <a:ext cx="926926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DZIĘKUJEMY ZA UWAGĘ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MICHAŁ KOZŁOWSKI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WICEPREZES DS. INFRASTRUKTURY LOTNICZEJ</a:t>
            </a: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WOJCIECH STUDZIŃSKI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ZASTĘPCA DYREKTORA DEPARTAMENTU LOTNISK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WARSZAWA 16.12.2024 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29396" y="1272655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501</Words>
  <Application>Microsoft Office PowerPoint</Application>
  <PresentationFormat>Panoramiczny</PresentationFormat>
  <Paragraphs>61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53</cp:revision>
  <dcterms:created xsi:type="dcterms:W3CDTF">2022-11-08T11:52:32Z</dcterms:created>
  <dcterms:modified xsi:type="dcterms:W3CDTF">2024-12-18T12:21:36Z</dcterms:modified>
</cp:coreProperties>
</file>