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hkio" panose="020B0604020202020204" charset="-18"/>
      <p:regular r:id="rId11"/>
    </p:embeddedFont>
    <p:embeddedFont>
      <p:font typeface="Ahkio Heavy" panose="020B0604020202020204" charset="-18"/>
      <p:regular r:id="rId12"/>
    </p:embeddedFont>
    <p:embeddedFont>
      <p:font typeface="Ahkio Thin" panose="020B0604020202020204" charset="-18"/>
      <p:regular r:id="rId13"/>
    </p:embeddedFont>
    <p:embeddedFont>
      <p:font typeface="Bangers" panose="020B0604020202020204" charset="-1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11.svg"/><Relationship Id="rId4" Type="http://schemas.openxmlformats.org/officeDocument/2006/relationships/image" Target="../media/image2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 rot="-10711556" flipH="1">
            <a:off x="-1130177" y="901244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6238" flipH="1">
            <a:off x="2317746" y="882797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120431">
            <a:off x="13011837" y="1753840"/>
            <a:ext cx="2737934" cy="2202492"/>
          </a:xfrm>
          <a:custGeom>
            <a:avLst/>
            <a:gdLst/>
            <a:ahLst/>
            <a:cxnLst/>
            <a:rect l="l" t="t" r="r" b="b"/>
            <a:pathLst>
              <a:path w="2737934" h="2202492">
                <a:moveTo>
                  <a:pt x="0" y="0"/>
                </a:moveTo>
                <a:lnTo>
                  <a:pt x="2737934" y="0"/>
                </a:lnTo>
                <a:lnTo>
                  <a:pt x="2737934" y="2202492"/>
                </a:lnTo>
                <a:lnTo>
                  <a:pt x="0" y="2202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4007" r="-21715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30787" y="830906"/>
            <a:ext cx="12226427" cy="8625188"/>
            <a:chOff x="0" y="0"/>
            <a:chExt cx="16301902" cy="11500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01902" cy="11500251"/>
            </a:xfrm>
            <a:custGeom>
              <a:avLst/>
              <a:gdLst/>
              <a:ahLst/>
              <a:cxnLst/>
              <a:rect l="l" t="t" r="r" b="b"/>
              <a:pathLst>
                <a:path w="16301902" h="11500251">
                  <a:moveTo>
                    <a:pt x="0" y="0"/>
                  </a:moveTo>
                  <a:lnTo>
                    <a:pt x="16301902" y="0"/>
                  </a:lnTo>
                  <a:lnTo>
                    <a:pt x="16301902" y="11500251"/>
                  </a:lnTo>
                  <a:lnTo>
                    <a:pt x="0" y="11500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956566" y="2813648"/>
              <a:ext cx="13283467" cy="5324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4"/>
                </a:lnSpc>
              </a:pPr>
              <a:r>
                <a:rPr lang="en-US" sz="16338" dirty="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BRIEFING DRONOWY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558873" y="7940480"/>
              <a:ext cx="12256655" cy="648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5"/>
                </a:lnSpc>
              </a:pPr>
              <a:r>
                <a:rPr lang="en-US" sz="3994" dirty="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13.11.2025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1897619">
            <a:off x="12256365" y="527918"/>
            <a:ext cx="1131711" cy="1957025"/>
          </a:xfrm>
          <a:custGeom>
            <a:avLst/>
            <a:gdLst/>
            <a:ahLst/>
            <a:cxnLst/>
            <a:rect l="l" t="t" r="r" b="b"/>
            <a:pathLst>
              <a:path w="1131711" h="1957025">
                <a:moveTo>
                  <a:pt x="0" y="0"/>
                </a:moveTo>
                <a:lnTo>
                  <a:pt x="1131710" y="0"/>
                </a:lnTo>
                <a:lnTo>
                  <a:pt x="1131710" y="1957025"/>
                </a:lnTo>
                <a:lnTo>
                  <a:pt x="0" y="1957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056769">
            <a:off x="3436843" y="6875711"/>
            <a:ext cx="1987364" cy="1688513"/>
          </a:xfrm>
          <a:custGeom>
            <a:avLst/>
            <a:gdLst/>
            <a:ahLst/>
            <a:cxnLst/>
            <a:rect l="l" t="t" r="r" b="b"/>
            <a:pathLst>
              <a:path w="1987364" h="1688513">
                <a:moveTo>
                  <a:pt x="0" y="0"/>
                </a:moveTo>
                <a:lnTo>
                  <a:pt x="1987365" y="0"/>
                </a:lnTo>
                <a:lnTo>
                  <a:pt x="1987365" y="1688513"/>
                </a:lnTo>
                <a:lnTo>
                  <a:pt x="0" y="16885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258410" b="-31494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27778" y="786792"/>
            <a:ext cx="13022296" cy="9285097"/>
          </a:xfrm>
          <a:custGeom>
            <a:avLst/>
            <a:gdLst/>
            <a:ahLst/>
            <a:cxnLst/>
            <a:rect l="l" t="t" r="r" b="b"/>
            <a:pathLst>
              <a:path w="13022296" h="9285097">
                <a:moveTo>
                  <a:pt x="0" y="0"/>
                </a:moveTo>
                <a:lnTo>
                  <a:pt x="13022296" y="0"/>
                </a:lnTo>
                <a:lnTo>
                  <a:pt x="13022296" y="9285097"/>
                </a:lnTo>
                <a:lnTo>
                  <a:pt x="0" y="9285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71301" y="1345308"/>
            <a:ext cx="7472435" cy="247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INFORMACJE ORGANIZACYJNE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81918" y="4449928"/>
            <a:ext cx="9804767" cy="302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Chat i Q&amp;A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Zakładka “Briefing Dronowy” na stronie ULC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Link do wydarzenia zawsze ten sam 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Czas trwania spotkania 18:00 - 19:00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Lista mailingowa w czacie oraz na stronie ULC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72716" y="385884"/>
            <a:ext cx="12226574" cy="10929816"/>
          </a:xfrm>
          <a:custGeom>
            <a:avLst/>
            <a:gdLst/>
            <a:ahLst/>
            <a:cxnLst/>
            <a:rect l="l" t="t" r="r" b="b"/>
            <a:pathLst>
              <a:path w="12226574" h="10929816">
                <a:moveTo>
                  <a:pt x="0" y="0"/>
                </a:moveTo>
                <a:lnTo>
                  <a:pt x="12226574" y="0"/>
                </a:lnTo>
                <a:lnTo>
                  <a:pt x="12226574" y="10929816"/>
                </a:lnTo>
                <a:lnTo>
                  <a:pt x="0" y="1092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81918" y="4449928"/>
            <a:ext cx="3446218" cy="180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Operatorzy: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Piloci A1/A3: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Piloci A2: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07783" y="1579133"/>
            <a:ext cx="7472435" cy="119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950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STATYSTYKI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03186" y="4449928"/>
            <a:ext cx="3446218" cy="180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1"/>
              </a:lnSpc>
            </a:pP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413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28</a:t>
            </a: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</a:t>
            </a:r>
          </a:p>
          <a:p>
            <a:pPr algn="l">
              <a:lnSpc>
                <a:spcPts val="4841"/>
              </a:lnSpc>
            </a:pP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303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042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</a:t>
            </a:r>
          </a:p>
          <a:p>
            <a:pPr algn="l">
              <a:lnSpc>
                <a:spcPts val="4841"/>
              </a:lnSpc>
            </a:pP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pl-PL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97595" y="6454992"/>
            <a:ext cx="3446218" cy="2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*stan na dzień </a:t>
            </a:r>
            <a:r>
              <a:rPr lang="pl-PL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</a:t>
            </a:r>
            <a:r>
              <a:rPr lang="en-US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pl-PL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  <a:r>
              <a:rPr lang="en-US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.2025r.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4613" y="7303943"/>
            <a:ext cx="9022779" cy="426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1"/>
              </a:lnSpc>
            </a:pPr>
            <a:r>
              <a:rPr lang="en-US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Średnia dzienna ilość rejestracji w </a:t>
            </a:r>
            <a:r>
              <a:rPr lang="pl-PL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październiku</a:t>
            </a:r>
            <a:r>
              <a:rPr lang="en-US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3</a:t>
            </a:r>
            <a:r>
              <a:rPr lang="pl-PL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</a:t>
            </a:r>
            <a:r>
              <a:rPr lang="en-US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os</a:t>
            </a:r>
            <a:r>
              <a:rPr lang="pl-PL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ó</a:t>
            </a:r>
            <a:r>
              <a:rPr lang="en-US" sz="24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 rot="10032204">
            <a:off x="10292139" y="9258300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0" y="0"/>
                </a:moveTo>
                <a:lnTo>
                  <a:pt x="5773317" y="0"/>
                </a:lnTo>
                <a:lnTo>
                  <a:pt x="5773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88194" y="8229600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0" y="0"/>
                </a:moveTo>
                <a:lnTo>
                  <a:pt x="5773317" y="0"/>
                </a:lnTo>
                <a:lnTo>
                  <a:pt x="5773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711556" flipH="1">
            <a:off x="-1130177" y="901244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56238" flipH="1">
            <a:off x="2317746" y="882797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120431">
            <a:off x="13521902" y="154808"/>
            <a:ext cx="2737934" cy="2202492"/>
          </a:xfrm>
          <a:custGeom>
            <a:avLst/>
            <a:gdLst/>
            <a:ahLst/>
            <a:cxnLst/>
            <a:rect l="l" t="t" r="r" b="b"/>
            <a:pathLst>
              <a:path w="2737934" h="2202492">
                <a:moveTo>
                  <a:pt x="0" y="0"/>
                </a:moveTo>
                <a:lnTo>
                  <a:pt x="2737934" y="0"/>
                </a:lnTo>
                <a:lnTo>
                  <a:pt x="2737934" y="2202492"/>
                </a:lnTo>
                <a:lnTo>
                  <a:pt x="0" y="2202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24007" r="-217153"/>
            </a:stretch>
          </a:blipFill>
        </p:spPr>
      </p:sp>
      <p:sp>
        <p:nvSpPr>
          <p:cNvPr id="8" name="Freeform 8"/>
          <p:cNvSpPr/>
          <p:nvPr/>
        </p:nvSpPr>
        <p:spPr>
          <a:xfrm rot="-1179072">
            <a:off x="2481702" y="494946"/>
            <a:ext cx="1987364" cy="1688513"/>
          </a:xfrm>
          <a:custGeom>
            <a:avLst/>
            <a:gdLst/>
            <a:ahLst/>
            <a:cxnLst/>
            <a:rect l="l" t="t" r="r" b="b"/>
            <a:pathLst>
              <a:path w="1987364" h="1688513">
                <a:moveTo>
                  <a:pt x="0" y="0"/>
                </a:moveTo>
                <a:lnTo>
                  <a:pt x="1987364" y="0"/>
                </a:lnTo>
                <a:lnTo>
                  <a:pt x="1987364" y="1688513"/>
                </a:lnTo>
                <a:lnTo>
                  <a:pt x="0" y="1688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58410" b="-31494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434133" y="1781893"/>
            <a:ext cx="10145923" cy="7295850"/>
            <a:chOff x="0" y="0"/>
            <a:chExt cx="2348658" cy="1688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8658" cy="1688901"/>
            </a:xfrm>
            <a:custGeom>
              <a:avLst/>
              <a:gdLst/>
              <a:ahLst/>
              <a:cxnLst/>
              <a:rect l="l" t="t" r="r" b="b"/>
              <a:pathLst>
                <a:path w="2348658" h="1688901">
                  <a:moveTo>
                    <a:pt x="12972" y="0"/>
                  </a:moveTo>
                  <a:lnTo>
                    <a:pt x="2335687" y="0"/>
                  </a:lnTo>
                  <a:cubicBezTo>
                    <a:pt x="2342851" y="0"/>
                    <a:pt x="2348658" y="5808"/>
                    <a:pt x="2348658" y="12972"/>
                  </a:cubicBezTo>
                  <a:lnTo>
                    <a:pt x="2348658" y="1675929"/>
                  </a:lnTo>
                  <a:cubicBezTo>
                    <a:pt x="2348658" y="1683093"/>
                    <a:pt x="2342851" y="1688901"/>
                    <a:pt x="2335687" y="1688901"/>
                  </a:cubicBezTo>
                  <a:lnTo>
                    <a:pt x="12972" y="1688901"/>
                  </a:lnTo>
                  <a:cubicBezTo>
                    <a:pt x="5808" y="1688901"/>
                    <a:pt x="0" y="1683093"/>
                    <a:pt x="0" y="1675929"/>
                  </a:cubicBezTo>
                  <a:lnTo>
                    <a:pt x="0" y="12972"/>
                  </a:lnTo>
                  <a:cubicBezTo>
                    <a:pt x="0" y="5808"/>
                    <a:pt x="5808" y="0"/>
                    <a:pt x="12972" y="0"/>
                  </a:cubicBezTo>
                  <a:close/>
                </a:path>
              </a:pathLst>
            </a:custGeom>
            <a:solidFill>
              <a:srgbClr val="FFFEA2">
                <a:alpha val="66667"/>
              </a:srgbClr>
            </a:solidFill>
            <a:ln w="66675" cap="sq">
              <a:solidFill>
                <a:srgbClr val="000000">
                  <a:alpha val="66667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48658" cy="1727001"/>
            </a:xfrm>
            <a:prstGeom prst="rect">
              <a:avLst/>
            </a:prstGeom>
          </p:spPr>
          <p:txBody>
            <a:bodyPr lIns="57798" tIns="57798" rIns="57798" bIns="57798" rtlCol="0" anchor="ctr"/>
            <a:lstStyle/>
            <a:p>
              <a:pPr algn="ctr">
                <a:lnSpc>
                  <a:spcPts val="2291"/>
                </a:lnSpc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alphaModFix amt="91000"/>
          </a:blip>
          <a:stretch>
            <a:fillRect/>
          </a:stretch>
        </p:blipFill>
        <p:spPr>
          <a:xfrm rot="11042">
            <a:off x="3760417" y="1848261"/>
            <a:ext cx="11316170" cy="708239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827055" y="5474575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258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42896" y="5616844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261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83461" y="4799854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323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28235" y="4498575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348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67354" y="4364204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357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35782" y="3651075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411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40885" y="2576724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559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BFC888A4-1D53-438E-86D7-2E67A31DE471}"/>
              </a:ext>
            </a:extLst>
          </p:cNvPr>
          <p:cNvGrpSpPr/>
          <p:nvPr/>
        </p:nvGrpSpPr>
        <p:grpSpPr>
          <a:xfrm>
            <a:off x="4302339" y="-219510"/>
            <a:ext cx="10969273" cy="11047188"/>
            <a:chOff x="4253719" y="-178977"/>
            <a:chExt cx="10969273" cy="1104718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82588">
              <a:off x="4406211" y="546719"/>
              <a:ext cx="10791157" cy="10321492"/>
            </a:xfrm>
            <a:prstGeom prst="rect">
              <a:avLst/>
            </a:prstGeom>
          </p:spPr>
        </p:pic>
        <p:sp>
          <p:nvSpPr>
            <p:cNvPr id="14" name="Freeform 14"/>
            <p:cNvSpPr/>
            <p:nvPr/>
          </p:nvSpPr>
          <p:spPr>
            <a:xfrm>
              <a:off x="4253719" y="-92601"/>
              <a:ext cx="8510843" cy="3305044"/>
            </a:xfrm>
            <a:custGeom>
              <a:avLst/>
              <a:gdLst/>
              <a:ahLst/>
              <a:cxnLst/>
              <a:rect l="l" t="t" r="r" b="b"/>
              <a:pathLst>
                <a:path w="8510843" h="3305044">
                  <a:moveTo>
                    <a:pt x="0" y="0"/>
                  </a:moveTo>
                  <a:lnTo>
                    <a:pt x="8510843" y="0"/>
                  </a:lnTo>
                  <a:lnTo>
                    <a:pt x="8510843" y="3305044"/>
                  </a:lnTo>
                  <a:lnTo>
                    <a:pt x="0" y="330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795955" y="7696280"/>
              <a:ext cx="9427037" cy="1231259"/>
            </a:xfrm>
            <a:custGeom>
              <a:avLst/>
              <a:gdLst/>
              <a:ahLst/>
              <a:cxnLst/>
              <a:rect l="l" t="t" r="r" b="b"/>
              <a:pathLst>
                <a:path w="8433179" h="1231259">
                  <a:moveTo>
                    <a:pt x="0" y="0"/>
                  </a:moveTo>
                  <a:lnTo>
                    <a:pt x="8433179" y="0"/>
                  </a:lnTo>
                  <a:lnTo>
                    <a:pt x="8433179" y="1231260"/>
                  </a:lnTo>
                  <a:lnTo>
                    <a:pt x="0" y="123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5625168" y="7251445"/>
              <a:ext cx="8630754" cy="29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77"/>
                </a:lnSpc>
                <a:spcBef>
                  <a:spcPct val="0"/>
                </a:spcBef>
              </a:pPr>
              <a:r>
                <a:rPr lang="en-US" sz="1718" dirty="0">
                  <a:solidFill>
                    <a:srgbClr val="000000"/>
                  </a:solidFill>
                  <a:latin typeface="Ahkio Thin"/>
                  <a:ea typeface="Ahkio Thin"/>
                  <a:cs typeface="Ahkio Thin"/>
                  <a:sym typeface="Ahkio Thin"/>
                </a:rPr>
                <a:t>Styczeń       Luty          Marzec    Kwiecień         Maj         Czerwiec     Lipiec    </a:t>
              </a:r>
              <a:r>
                <a:rPr lang="pl-PL" sz="1718" dirty="0">
                  <a:solidFill>
                    <a:srgbClr val="000000"/>
                  </a:solidFill>
                  <a:latin typeface="Ahkio Thin"/>
                  <a:ea typeface="Ahkio Thin"/>
                  <a:cs typeface="Ahkio Thin"/>
                  <a:sym typeface="Ahkio Thin"/>
                </a:rPr>
                <a:t>  </a:t>
              </a:r>
              <a:r>
                <a:rPr lang="en-US" sz="1718" dirty="0">
                  <a:solidFill>
                    <a:srgbClr val="000000"/>
                  </a:solidFill>
                  <a:latin typeface="Ahkio Thin"/>
                  <a:ea typeface="Ahkio Thin"/>
                  <a:cs typeface="Ahkio Thin"/>
                  <a:sym typeface="Ahkio Thin"/>
                </a:rPr>
                <a:t>   Sierpień   Wrzesień   Październik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630408" y="6509708"/>
              <a:ext cx="8438419" cy="33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7"/>
                </a:lnSpc>
                <a:spcBef>
                  <a:spcPct val="0"/>
                </a:spcBef>
              </a:pPr>
              <a:r>
                <a:rPr lang="en-US" sz="1918" dirty="0">
                  <a:solidFill>
                    <a:srgbClr val="000000"/>
                  </a:solidFill>
                  <a:latin typeface="Ahkio Thin"/>
                  <a:ea typeface="Ahkio Thin"/>
                  <a:cs typeface="Ahkio Thin"/>
                  <a:sym typeface="Ahkio Thin"/>
                </a:rPr>
                <a:t>   7987        7294         10020       10445         11070        12316         17340      12 793       11 705        10 158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661964" y="716879"/>
              <a:ext cx="5694353" cy="1101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5"/>
                </a:lnSpc>
                <a:spcBef>
                  <a:spcPct val="0"/>
                </a:spcBef>
              </a:pPr>
              <a:r>
                <a:rPr lang="en-US" sz="4323" b="1" dirty="0">
                  <a:solidFill>
                    <a:srgbClr val="000000"/>
                  </a:solidFill>
                  <a:latin typeface="Ahkio Heavy"/>
                  <a:ea typeface="Ahkio Heavy"/>
                  <a:cs typeface="Ahkio Heavy"/>
                  <a:sym typeface="Ahkio Heavy"/>
                </a:rPr>
                <a:t>01.01.2025r. - 30.10.2025r.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217881" y="-178977"/>
              <a:ext cx="4723003" cy="1320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03"/>
                </a:lnSpc>
                <a:spcBef>
                  <a:spcPct val="0"/>
                </a:spcBef>
              </a:pPr>
              <a:r>
                <a:rPr lang="en-US" sz="6469" b="1" dirty="0">
                  <a:solidFill>
                    <a:srgbClr val="000000"/>
                  </a:solidFill>
                  <a:latin typeface="Ahkio Heavy"/>
                  <a:ea typeface="Ahkio Heavy"/>
                  <a:cs typeface="Ahkio Heavy"/>
                  <a:sym typeface="Ahkio Heavy"/>
                </a:rPr>
                <a:t>REJESTRACJE 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6477361" y="7911117"/>
              <a:ext cx="833366" cy="721241"/>
            </a:xfrm>
            <a:custGeom>
              <a:avLst/>
              <a:gdLst/>
              <a:ahLst/>
              <a:cxnLst/>
              <a:rect l="l" t="t" r="r" b="b"/>
              <a:pathLst>
                <a:path w="833366" h="721241">
                  <a:moveTo>
                    <a:pt x="0" y="0"/>
                  </a:moveTo>
                  <a:lnTo>
                    <a:pt x="833366" y="0"/>
                  </a:lnTo>
                  <a:lnTo>
                    <a:pt x="833366" y="721241"/>
                  </a:lnTo>
                  <a:lnTo>
                    <a:pt x="0" y="72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8" name="Group 28"/>
            <p:cNvGrpSpPr/>
            <p:nvPr/>
          </p:nvGrpSpPr>
          <p:grpSpPr>
            <a:xfrm>
              <a:off x="9267390" y="8253286"/>
              <a:ext cx="229607" cy="22960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6149" tIns="56149" rIns="56149" bIns="56149" rtlCol="0" anchor="ctr"/>
              <a:lstStyle/>
              <a:p>
                <a:pPr algn="ctr">
                  <a:lnSpc>
                    <a:spcPts val="2529"/>
                  </a:lnSpc>
                </a:pPr>
                <a:endParaRPr dirty="0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7483461" y="7823761"/>
              <a:ext cx="1553384" cy="42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8"/>
                </a:lnSpc>
                <a:spcBef>
                  <a:spcPct val="0"/>
                </a:spcBef>
              </a:pPr>
              <a:r>
                <a:rPr lang="en-US" sz="2305" dirty="0">
                  <a:solidFill>
                    <a:srgbClr val="000000"/>
                  </a:solidFill>
                  <a:latin typeface="Ahkio"/>
                  <a:ea typeface="Ahkio"/>
                  <a:cs typeface="Ahkio"/>
                  <a:sym typeface="Ahkio"/>
                </a:rPr>
                <a:t>Ilość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46762" y="8530410"/>
              <a:ext cx="1004169" cy="326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29"/>
                </a:lnSpc>
                <a:spcBef>
                  <a:spcPct val="0"/>
                </a:spcBef>
              </a:pPr>
              <a:r>
                <a:rPr lang="en-US" sz="1752" dirty="0">
                  <a:solidFill>
                    <a:srgbClr val="000000"/>
                  </a:solidFill>
                  <a:latin typeface="Ahkio"/>
                  <a:ea typeface="Ahkio"/>
                  <a:cs typeface="Ahkio"/>
                  <a:sym typeface="Ahkio"/>
                </a:rPr>
                <a:t>w miesiącu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483461" y="8167561"/>
              <a:ext cx="1553384" cy="42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8"/>
                </a:lnSpc>
                <a:spcBef>
                  <a:spcPct val="0"/>
                </a:spcBef>
              </a:pPr>
              <a:r>
                <a:rPr lang="en-US" sz="2305" dirty="0">
                  <a:solidFill>
                    <a:srgbClr val="000000"/>
                  </a:solidFill>
                  <a:latin typeface="Ahkio"/>
                  <a:ea typeface="Ahkio"/>
                  <a:cs typeface="Ahkio"/>
                  <a:sym typeface="Ahkio"/>
                </a:rPr>
                <a:t> rejestracji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675841" y="7938565"/>
              <a:ext cx="1924475" cy="42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8"/>
                </a:lnSpc>
                <a:spcBef>
                  <a:spcPct val="0"/>
                </a:spcBef>
              </a:pPr>
              <a:r>
                <a:rPr lang="en-US" sz="2305" dirty="0">
                  <a:solidFill>
                    <a:srgbClr val="000000"/>
                  </a:solidFill>
                  <a:latin typeface="Ahkio"/>
                  <a:ea typeface="Ahkio"/>
                  <a:cs typeface="Ahkio"/>
                  <a:sym typeface="Ahkio"/>
                </a:rPr>
                <a:t>Średnia dzienna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675841" y="8282364"/>
              <a:ext cx="1732227" cy="42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8"/>
                </a:lnSpc>
                <a:spcBef>
                  <a:spcPct val="0"/>
                </a:spcBef>
              </a:pPr>
              <a:r>
                <a:rPr lang="en-US" sz="2305" dirty="0">
                  <a:solidFill>
                    <a:srgbClr val="000000"/>
                  </a:solidFill>
                  <a:latin typeface="Ahkio"/>
                  <a:ea typeface="Ahkio"/>
                  <a:cs typeface="Ahkio"/>
                  <a:sym typeface="Ahkio"/>
                </a:rPr>
                <a:t>Ilość rejestracji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721021" y="3013024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412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676502" y="4079667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390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61291" y="4899231"/>
            <a:ext cx="502296" cy="3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  <a:spcBef>
                <a:spcPct val="0"/>
              </a:spcBef>
            </a:pPr>
            <a:r>
              <a:rPr lang="en-US" sz="1918" dirty="0">
                <a:solidFill>
                  <a:srgbClr val="000000"/>
                </a:solidFill>
                <a:latin typeface="Ahkio"/>
                <a:ea typeface="Ahkio"/>
                <a:cs typeface="Ahkio"/>
                <a:sym typeface="Ahkio"/>
              </a:rPr>
              <a:t>328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12611" y="326208"/>
            <a:ext cx="10981150" cy="9634584"/>
          </a:xfrm>
          <a:custGeom>
            <a:avLst/>
            <a:gdLst/>
            <a:ahLst/>
            <a:cxnLst/>
            <a:rect l="l" t="t" r="r" b="b"/>
            <a:pathLst>
              <a:path w="10981150" h="9634584">
                <a:moveTo>
                  <a:pt x="0" y="0"/>
                </a:moveTo>
                <a:lnTo>
                  <a:pt x="10981150" y="0"/>
                </a:lnTo>
                <a:lnTo>
                  <a:pt x="10981150" y="9634584"/>
                </a:lnTo>
                <a:lnTo>
                  <a:pt x="0" y="9634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81918" y="4449928"/>
            <a:ext cx="6321740" cy="119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 złożonych wniosków:</a:t>
            </a:r>
          </a:p>
          <a:p>
            <a:pPr marL="696865" lvl="1" indent="-348433" algn="l">
              <a:lnSpc>
                <a:spcPts val="4841"/>
              </a:lnSpc>
              <a:buFont typeface="Arial"/>
              <a:buChar char="•"/>
            </a:pPr>
            <a:r>
              <a:rPr lang="en-US" sz="32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Wydanych zezwoleń: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66968" y="1511985"/>
            <a:ext cx="7472435" cy="119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950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STATYSTYKI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34994" y="4459453"/>
            <a:ext cx="920352" cy="116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2"/>
              </a:lnSpc>
            </a:pPr>
            <a:r>
              <a:rPr lang="en-US" sz="3188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10*</a:t>
            </a:r>
          </a:p>
          <a:p>
            <a:pPr algn="l">
              <a:lnSpc>
                <a:spcPts val="4782"/>
              </a:lnSpc>
            </a:pPr>
            <a:r>
              <a:rPr lang="en-US" sz="3188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34994" y="5812692"/>
            <a:ext cx="1894879" cy="26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*październik 2025r.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12059" y="3312002"/>
            <a:ext cx="2568712" cy="58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1"/>
              </a:lnSpc>
            </a:pPr>
            <a:r>
              <a:rPr lang="en-US" sz="32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Zezwolenia</a:t>
            </a:r>
          </a:p>
        </p:txBody>
      </p:sp>
      <p:sp>
        <p:nvSpPr>
          <p:cNvPr id="9" name="Freeform 9"/>
          <p:cNvSpPr/>
          <p:nvPr/>
        </p:nvSpPr>
        <p:spPr>
          <a:xfrm rot="10032204">
            <a:off x="10292139" y="9258300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0" y="0"/>
                </a:moveTo>
                <a:lnTo>
                  <a:pt x="5773317" y="0"/>
                </a:lnTo>
                <a:lnTo>
                  <a:pt x="5773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88194" y="8229600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0" y="0"/>
                </a:moveTo>
                <a:lnTo>
                  <a:pt x="5773317" y="0"/>
                </a:lnTo>
                <a:lnTo>
                  <a:pt x="5773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711556" flipH="1">
            <a:off x="-1130177" y="901244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43040" y="453423"/>
            <a:ext cx="13022296" cy="9285097"/>
          </a:xfrm>
          <a:custGeom>
            <a:avLst/>
            <a:gdLst/>
            <a:ahLst/>
            <a:cxnLst/>
            <a:rect l="l" t="t" r="r" b="b"/>
            <a:pathLst>
              <a:path w="13022296" h="9285097">
                <a:moveTo>
                  <a:pt x="0" y="0"/>
                </a:moveTo>
                <a:lnTo>
                  <a:pt x="13022296" y="0"/>
                </a:lnTo>
                <a:lnTo>
                  <a:pt x="13022296" y="9285097"/>
                </a:lnTo>
                <a:lnTo>
                  <a:pt x="0" y="9285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56308" y="3932366"/>
            <a:ext cx="11316655" cy="29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697" lvl="1" indent="-287849" algn="l">
              <a:lnSpc>
                <a:spcPts val="3999"/>
              </a:lnSpc>
              <a:buFont typeface="Arial"/>
              <a:buChar char="•"/>
            </a:pPr>
            <a:r>
              <a:rPr lang="en-US" sz="26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Rozporządzenie Ministerstwa fifnansów w sprawie obowiązkowego ubezpieczenia OC</a:t>
            </a:r>
          </a:p>
          <a:p>
            <a:pPr marL="575697" lvl="1" indent="-287849" algn="l">
              <a:lnSpc>
                <a:spcPts val="3999"/>
              </a:lnSpc>
              <a:buFont typeface="Arial"/>
              <a:buChar char="•"/>
            </a:pPr>
            <a:r>
              <a:rPr lang="en-US" sz="26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Spotkanie Zespołu ds. rozwoju branży BSP</a:t>
            </a:r>
          </a:p>
          <a:p>
            <a:pPr marL="575697" lvl="1" indent="-287849" algn="l">
              <a:lnSpc>
                <a:spcPts val="3999"/>
              </a:lnSpc>
              <a:buFont typeface="Arial"/>
              <a:buChar char="•"/>
            </a:pPr>
            <a:r>
              <a:rPr lang="en-US" sz="26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Kampania No Drone Zone</a:t>
            </a:r>
          </a:p>
          <a:p>
            <a:pPr marL="575697" lvl="1" indent="-287849" algn="l">
              <a:lnSpc>
                <a:spcPts val="3999"/>
              </a:lnSpc>
              <a:buFont typeface="Arial"/>
              <a:buChar char="•"/>
            </a:pPr>
            <a:r>
              <a:rPr lang="en-US" sz="26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 po NSTS?</a:t>
            </a:r>
          </a:p>
          <a:p>
            <a:pPr algn="l">
              <a:lnSpc>
                <a:spcPts val="3999"/>
              </a:lnSpc>
            </a:pPr>
            <a:endParaRPr lang="en-US" sz="266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9530" y="1345308"/>
            <a:ext cx="8268941" cy="247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WIADOMOŚCI Z KRAJU I ZE ŚWIATA</a:t>
            </a:r>
          </a:p>
        </p:txBody>
      </p:sp>
      <p:sp>
        <p:nvSpPr>
          <p:cNvPr id="6" name="Freeform 6"/>
          <p:cNvSpPr/>
          <p:nvPr/>
        </p:nvSpPr>
        <p:spPr>
          <a:xfrm rot="-10711556" flipH="1">
            <a:off x="-1130177" y="901244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88194" y="8229600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0" y="0"/>
                </a:moveTo>
                <a:lnTo>
                  <a:pt x="5773317" y="0"/>
                </a:lnTo>
                <a:lnTo>
                  <a:pt x="5773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120431">
            <a:off x="15360449" y="247410"/>
            <a:ext cx="2737934" cy="2202492"/>
          </a:xfrm>
          <a:custGeom>
            <a:avLst/>
            <a:gdLst/>
            <a:ahLst/>
            <a:cxnLst/>
            <a:rect l="l" t="t" r="r" b="b"/>
            <a:pathLst>
              <a:path w="2737934" h="2202492">
                <a:moveTo>
                  <a:pt x="0" y="0"/>
                </a:moveTo>
                <a:lnTo>
                  <a:pt x="2737934" y="0"/>
                </a:lnTo>
                <a:lnTo>
                  <a:pt x="2737934" y="2202491"/>
                </a:lnTo>
                <a:lnTo>
                  <a:pt x="0" y="22024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24007" r="-21715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0149" y="605341"/>
            <a:ext cx="14487703" cy="10329955"/>
          </a:xfrm>
          <a:custGeom>
            <a:avLst/>
            <a:gdLst/>
            <a:ahLst/>
            <a:cxnLst/>
            <a:rect l="l" t="t" r="r" b="b"/>
            <a:pathLst>
              <a:path w="14487703" h="10329955">
                <a:moveTo>
                  <a:pt x="0" y="0"/>
                </a:moveTo>
                <a:lnTo>
                  <a:pt x="14487702" y="0"/>
                </a:lnTo>
                <a:lnTo>
                  <a:pt x="14487702" y="10329954"/>
                </a:lnTo>
                <a:lnTo>
                  <a:pt x="0" y="1032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400635" y="1647963"/>
          <a:ext cx="11486729" cy="6991075"/>
        </p:xfrm>
        <a:graphic>
          <a:graphicData uri="http://schemas.openxmlformats.org/drawingml/2006/table">
            <a:tbl>
              <a:tblPr/>
              <a:tblGrid>
                <a:gridCol w="197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694">
                <a:tc rowSpan="5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672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całej kategorii otwartej w przypadku lotu dronem z odpowiednią klasą (do 250g bez klasy w A1 oraz do 25kg bez klasy w A3)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całej kategorii otwartej w przypadku lotu dronem z odpowiednią klasą (do 250g bez klasy w A1 oraz do 25kg bez klasy w A3)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całej kategorii otwartej w przypadku lotu dronem z odpowiednią klasą (do 250g bez klasy w A1 oraz do 25kg bez klasy w A3)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całej kategorii otwartej w przypadku lotu dronem z odpowiednią klasą (do 250g bez klasy w A1 oraz do 25kg bez klasy w A3)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530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07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9372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STS-01 w przypadku lotu dronem z klasą C5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STS-01 w przypadku lotu dronem z klasą C5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0149" y="605341"/>
            <a:ext cx="14487703" cy="10329955"/>
          </a:xfrm>
          <a:custGeom>
            <a:avLst/>
            <a:gdLst/>
            <a:ahLst/>
            <a:cxnLst/>
            <a:rect l="l" t="t" r="r" b="b"/>
            <a:pathLst>
              <a:path w="14487703" h="10329955">
                <a:moveTo>
                  <a:pt x="0" y="0"/>
                </a:moveTo>
                <a:lnTo>
                  <a:pt x="14487702" y="0"/>
                </a:lnTo>
                <a:lnTo>
                  <a:pt x="14487702" y="10329954"/>
                </a:lnTo>
                <a:lnTo>
                  <a:pt x="0" y="1032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400635" y="2138500"/>
          <a:ext cx="11486730" cy="5705200"/>
        </p:xfrm>
        <a:graphic>
          <a:graphicData uri="http://schemas.openxmlformats.org/drawingml/2006/table">
            <a:tbl>
              <a:tblPr/>
              <a:tblGrid>
                <a:gridCol w="197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145">
                <a:tc rowSpan="4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 dirty="0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NSTS-07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540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STS-02 w przypadku lotu dronem z klasą C6</a:t>
                      </a:r>
                      <a:endParaRPr lang="en-US" sz="1100" dirty="0"/>
                    </a:p>
                    <a:p>
                      <a:pPr algn="l">
                        <a:lnSpc>
                          <a:spcPts val="1819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STS-02 w przypadku lotu dronem z klasą C6</a:t>
                      </a:r>
                      <a:endParaRPr lang="en-US" sz="1100" dirty="0"/>
                    </a:p>
                    <a:p>
                      <a:pPr algn="l">
                        <a:lnSpc>
                          <a:spcPts val="1819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STS-02 w przypadku lotu dronem z klasą C6</a:t>
                      </a:r>
                      <a:endParaRPr lang="en-US" sz="1100" dirty="0"/>
                    </a:p>
                    <a:p>
                      <a:pPr algn="l">
                        <a:lnSpc>
                          <a:spcPts val="1819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STS-02 w przypadku lotu dronem z klasą C6</a:t>
                      </a:r>
                      <a:endParaRPr lang="en-US" sz="1100" dirty="0"/>
                    </a:p>
                    <a:p>
                      <a:pPr algn="l">
                        <a:lnSpc>
                          <a:spcPts val="1819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247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267">
                <a:tc vMerge="1">
                  <a:txBody>
                    <a:bodyPr/>
                    <a:lstStyle/>
                    <a:p>
                      <a:pPr algn="ctr">
                        <a:lnSpc>
                          <a:spcPts val="2138"/>
                        </a:lnSpc>
                        <a:defRPr/>
                      </a:pPr>
                      <a:r>
                        <a:rPr lang="en-US" sz="1527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Propozycje do wykorzystania zamiast NSTS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Loty w ramach zezwolenia (PDRA)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57" b="-100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30787" y="830906"/>
            <a:ext cx="12226427" cy="8625188"/>
          </a:xfrm>
          <a:custGeom>
            <a:avLst/>
            <a:gdLst/>
            <a:ahLst/>
            <a:cxnLst/>
            <a:rect l="l" t="t" r="r" b="b"/>
            <a:pathLst>
              <a:path w="12226427" h="8625188">
                <a:moveTo>
                  <a:pt x="0" y="0"/>
                </a:moveTo>
                <a:lnTo>
                  <a:pt x="12226426" y="0"/>
                </a:lnTo>
                <a:lnTo>
                  <a:pt x="12226426" y="8625188"/>
                </a:lnTo>
                <a:lnTo>
                  <a:pt x="0" y="862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13439" y="2933582"/>
            <a:ext cx="7420904" cy="247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9497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DZIĘKUJĘ ZA UWAGĘ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31555" y="5593491"/>
            <a:ext cx="8373756" cy="139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527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Paweł Szymański</a:t>
            </a:r>
          </a:p>
          <a:p>
            <a:pPr algn="ctr">
              <a:lnSpc>
                <a:spcPts val="3791"/>
              </a:lnSpc>
            </a:pPr>
            <a:r>
              <a:rPr lang="en-US" sz="25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Dyrektor Departamentu Bezzałogowych Statków Powietrznych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18034" y="7047422"/>
            <a:ext cx="2811713" cy="43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1"/>
              </a:lnSpc>
            </a:pPr>
            <a:r>
              <a:rPr lang="en-US" sz="2427" b="1" u="sng" dirty="0">
                <a:solidFill>
                  <a:srgbClr val="5271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LBSP@ulc.gov.pl</a:t>
            </a:r>
          </a:p>
        </p:txBody>
      </p:sp>
      <p:sp>
        <p:nvSpPr>
          <p:cNvPr id="7" name="Freeform 7"/>
          <p:cNvSpPr/>
          <p:nvPr/>
        </p:nvSpPr>
        <p:spPr>
          <a:xfrm>
            <a:off x="14870948" y="4804350"/>
            <a:ext cx="3576135" cy="4114800"/>
          </a:xfrm>
          <a:custGeom>
            <a:avLst/>
            <a:gdLst/>
            <a:ahLst/>
            <a:cxnLst/>
            <a:rect l="l" t="t" r="r" b="b"/>
            <a:pathLst>
              <a:path w="3576135" h="4114800">
                <a:moveTo>
                  <a:pt x="0" y="0"/>
                </a:moveTo>
                <a:lnTo>
                  <a:pt x="3576135" y="0"/>
                </a:lnTo>
                <a:lnTo>
                  <a:pt x="3576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11556" flipH="1">
            <a:off x="-1130177" y="901244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56238" flipH="1">
            <a:off x="2317746" y="8827976"/>
            <a:ext cx="5773316" cy="4114800"/>
          </a:xfrm>
          <a:custGeom>
            <a:avLst/>
            <a:gdLst/>
            <a:ahLst/>
            <a:cxnLst/>
            <a:rect l="l" t="t" r="r" b="b"/>
            <a:pathLst>
              <a:path w="5773316" h="4114800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56769">
            <a:off x="3436843" y="6875711"/>
            <a:ext cx="1987364" cy="1688513"/>
          </a:xfrm>
          <a:custGeom>
            <a:avLst/>
            <a:gdLst/>
            <a:ahLst/>
            <a:cxnLst/>
            <a:rect l="l" t="t" r="r" b="b"/>
            <a:pathLst>
              <a:path w="1987364" h="1688513">
                <a:moveTo>
                  <a:pt x="0" y="0"/>
                </a:moveTo>
                <a:lnTo>
                  <a:pt x="1987365" y="0"/>
                </a:lnTo>
                <a:lnTo>
                  <a:pt x="1987365" y="1688513"/>
                </a:lnTo>
                <a:lnTo>
                  <a:pt x="0" y="1688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58410" b="-314942"/>
            </a:stretch>
          </a:blipFill>
        </p:spPr>
      </p:sp>
      <p:sp>
        <p:nvSpPr>
          <p:cNvPr id="11" name="Freeform 11"/>
          <p:cNvSpPr/>
          <p:nvPr/>
        </p:nvSpPr>
        <p:spPr>
          <a:xfrm rot="-10120431">
            <a:off x="13011837" y="1753840"/>
            <a:ext cx="2737934" cy="2202492"/>
          </a:xfrm>
          <a:custGeom>
            <a:avLst/>
            <a:gdLst/>
            <a:ahLst/>
            <a:cxnLst/>
            <a:rect l="l" t="t" r="r" b="b"/>
            <a:pathLst>
              <a:path w="2737934" h="2202492">
                <a:moveTo>
                  <a:pt x="0" y="0"/>
                </a:moveTo>
                <a:lnTo>
                  <a:pt x="2737934" y="0"/>
                </a:lnTo>
                <a:lnTo>
                  <a:pt x="2737934" y="2202492"/>
                </a:lnTo>
                <a:lnTo>
                  <a:pt x="0" y="22024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224007" r="-21715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478</Words>
  <Application>Microsoft Office PowerPoint</Application>
  <PresentationFormat>Niestandardowy</PresentationFormat>
  <Paragraphs>88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Ahkio Heavy</vt:lpstr>
      <vt:lpstr>Arial</vt:lpstr>
      <vt:lpstr>Calibri</vt:lpstr>
      <vt:lpstr>Canva Sans Bold</vt:lpstr>
      <vt:lpstr>Bangers</vt:lpstr>
      <vt:lpstr>Ahkio Thin</vt:lpstr>
      <vt:lpstr>Canva Sans</vt:lpstr>
      <vt:lpstr>Ahkio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Dronowy 11.09.2025</dc:title>
  <dc:creator>LUBRYCZYŃSKA-BOCHYŃSKA Anna</dc:creator>
  <cp:lastModifiedBy>LUBRYCZYŃSKA-BOCHYŃSKA Anna</cp:lastModifiedBy>
  <cp:revision>4</cp:revision>
  <dcterms:created xsi:type="dcterms:W3CDTF">2006-08-16T00:00:00Z</dcterms:created>
  <dcterms:modified xsi:type="dcterms:W3CDTF">2025-11-12T14:22:11Z</dcterms:modified>
  <dc:identifier>DAGp1vc3ev0</dc:identifier>
</cp:coreProperties>
</file>