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2" r:id="rId2"/>
    <p:sldId id="303" r:id="rId3"/>
    <p:sldId id="318" r:id="rId4"/>
    <p:sldId id="319" r:id="rId5"/>
    <p:sldId id="315" r:id="rId6"/>
    <p:sldId id="333" r:id="rId7"/>
    <p:sldId id="334" r:id="rId8"/>
    <p:sldId id="335" r:id="rId9"/>
    <p:sldId id="336" r:id="rId10"/>
    <p:sldId id="317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29" r:id="rId21"/>
    <p:sldId id="30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30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50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34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13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18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68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88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6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019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104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1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72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6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6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4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78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83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40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51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easa.europa.eu/en/document-library/general-publications/easa-guidance-acr-pcr-implem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210189" y="716003"/>
            <a:ext cx="4285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NOWY FORMAT RAPORTOWANIA</a:t>
            </a:r>
          </a:p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NOŚNOŚCI NAWIERZCHNI LOTNISKOWYCH </a:t>
            </a:r>
          </a:p>
          <a:p>
            <a:r>
              <a:rPr lang="pl-PL" sz="3200" b="1" dirty="0">
                <a:solidFill>
                  <a:srgbClr val="FF0000"/>
                </a:solidFill>
                <a:latin typeface="Avenir Black" panose="02000503020000020003" pitchFamily="2" charset="0"/>
              </a:rPr>
              <a:t>ACR/PCR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298092" y="4465756"/>
            <a:ext cx="20808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 WARSZAWA 16.12.2024 r.</a:t>
            </a:r>
          </a:p>
        </p:txBody>
      </p:sp>
    </p:spTree>
    <p:extLst>
      <p:ext uri="{BB962C8B-B14F-4D97-AF65-F5344CB8AC3E}">
        <p14:creationId xmlns:p14="http://schemas.microsoft.com/office/powerpoint/2010/main" val="127400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987457" y="1191728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PCR</a:t>
            </a:r>
          </a:p>
          <a:p>
            <a:pPr lvl="1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 ≤ 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opublikowanego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PCR:</a:t>
            </a: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statek powietrzny może operować na nawierzchniach z zastrzeżeniem wszelkich ograniczeń dotyczących ciśnienia w oponach lub masy całkowitej statku powietrznego dla określonego typu statku powietrznego;</a:t>
            </a:r>
          </a:p>
          <a:p>
            <a:pPr marL="914400" lvl="2" indent="0">
              <a:buNone/>
            </a:pPr>
            <a:endParaRPr lang="en-GB" sz="1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Wartości PCR należy ponownie ocenić, jeżeli nastąpią znaczące zmiany w ruchu statków powietrznych:</a:t>
            </a:r>
          </a:p>
          <a:p>
            <a:pPr lvl="2"/>
            <a:r>
              <a:rPr lang="pl-PL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Wprowadzenie nowych typów statków powietrznych</a:t>
            </a:r>
          </a:p>
          <a:p>
            <a:pPr lvl="2"/>
            <a:r>
              <a:rPr lang="pl-PL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Zwiększenie poziomu ruchu statków powietrznych</a:t>
            </a:r>
            <a:endParaRPr lang="en-GB" sz="1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754" lvl="3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60BC75D7-D9A8-4029-960A-D7141FF9DD6B}"/>
              </a:ext>
            </a:extLst>
          </p:cNvPr>
          <p:cNvSpPr/>
          <p:nvPr/>
        </p:nvSpPr>
        <p:spPr>
          <a:xfrm rot="2714185">
            <a:off x="8307754" y="4798646"/>
            <a:ext cx="1101969" cy="601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1FCAAD7-47BA-49ED-8A52-8A37D5F50F81}"/>
              </a:ext>
            </a:extLst>
          </p:cNvPr>
          <p:cNvSpPr/>
          <p:nvPr/>
        </p:nvSpPr>
        <p:spPr>
          <a:xfrm>
            <a:off x="7263598" y="5574947"/>
            <a:ext cx="440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nieuwzględnione w początkowej analizie PCR</a:t>
            </a:r>
          </a:p>
        </p:txBody>
      </p:sp>
    </p:spTree>
    <p:extLst>
      <p:ext uri="{BB962C8B-B14F-4D97-AF65-F5344CB8AC3E}">
        <p14:creationId xmlns:p14="http://schemas.microsoft.com/office/powerpoint/2010/main" val="10089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A8F14E9-DE82-49B2-A6CE-FD1A94941D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1298" y="626447"/>
                <a:ext cx="7158597" cy="475740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2600" indent="0">
                  <a:buFont typeface="Arial" panose="020B0604020202020204" pitchFamily="34" charset="0"/>
                  <a:buNone/>
                </a:pPr>
                <a:endParaRPr lang="en-US" sz="1600" dirty="0"/>
              </a:p>
              <a:p>
                <a:r>
                  <a:rPr lang="pl-PL" sz="2000" dirty="0">
                    <a:solidFill>
                      <a:schemeClr val="bg1">
                        <a:lumMod val="95000"/>
                      </a:schemeClr>
                    </a:solidFill>
                  </a:rPr>
                  <a:t>PCR – schemat dla procedury oceny technicznej (</a:t>
                </a:r>
                <a:r>
                  <a:rPr lang="pl-PL" sz="2000" dirty="0" err="1">
                    <a:solidFill>
                      <a:schemeClr val="bg1">
                        <a:lumMod val="95000"/>
                      </a:schemeClr>
                    </a:solidFill>
                  </a:rPr>
                  <a:t>code</a:t>
                </a:r>
                <a:r>
                  <a:rPr lang="pl-PL" sz="2000" dirty="0">
                    <a:solidFill>
                      <a:schemeClr val="bg1">
                        <a:lumMod val="95000"/>
                      </a:schemeClr>
                    </a:solidFill>
                  </a:rPr>
                  <a:t> T):</a:t>
                </a:r>
                <a:endParaRPr lang="en-GB" sz="20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r>
                  <a:rPr lang="pl-PL" sz="18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CDF (</a:t>
                </a:r>
                <a:r>
                  <a:rPr lang="pl-PL" sz="1800" b="1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Cumulative</a:t>
                </a:r>
                <a:r>
                  <a:rPr lang="pl-PL" sz="1800" b="1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b="1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Damage</a:t>
                </a:r>
                <a:r>
                  <a:rPr lang="pl-PL" sz="1800" b="1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b="1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pl-PL" sz="18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skumulowany współczynnik uszkodzeń</a:t>
                </a:r>
                <a:endParaRPr lang="en-GB" sz="1800" b="1" dirty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pl-PL" sz="18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(podłoże) CDF – to ilość wytrzymałości zmęczeniowej konstrukcji użytkowanej nawierzchni;</a:t>
                </a:r>
                <a:endParaRPr lang="en-GB" sz="18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754" lvl="3" indent="0">
                  <a:buNone/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Applied</m:t>
                        </m:r>
                        <m: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coverages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Coverages</m:t>
                        </m:r>
                        <m: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failure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A8F14E9-DE82-49B2-A6CE-FD1A94941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98" y="626447"/>
                <a:ext cx="7158597" cy="4757408"/>
              </a:xfrm>
              <a:prstGeom prst="rect">
                <a:avLst/>
              </a:prstGeom>
              <a:blipFill>
                <a:blip r:embed="rId4"/>
                <a:stretch>
                  <a:fillRect l="-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36ECAD-F2B5-41EE-AF65-B6397A875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363" y="2277195"/>
            <a:ext cx="3493119" cy="395435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F46CB3F-1693-4986-A7C9-83C7AED0FF8D}"/>
              </a:ext>
            </a:extLst>
          </p:cNvPr>
          <p:cNvSpPr/>
          <p:nvPr/>
        </p:nvSpPr>
        <p:spPr>
          <a:xfrm>
            <a:off x="3284702" y="3031404"/>
            <a:ext cx="4296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CDF = 1, </a:t>
            </a:r>
            <a:r>
              <a:rPr lang="pl-PL" i="1" dirty="0">
                <a:solidFill>
                  <a:schemeClr val="bg1"/>
                </a:solidFill>
              </a:rPr>
              <a:t>podłoże nawierzchni zużyje cały swój okres trwałości zmęczeniowej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CDF &lt; 1, </a:t>
            </a:r>
            <a:r>
              <a:rPr lang="pl-PL" i="1" dirty="0">
                <a:solidFill>
                  <a:schemeClr val="bg1"/>
                </a:solidFill>
              </a:rPr>
              <a:t>podłoże nawierzchni nie wyczerpuje swojej trwałości, a wartość CDF będzie stanowić ułamek wykorzystanej trwałości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CDF &gt; 1, </a:t>
            </a:r>
            <a:r>
              <a:rPr lang="pl-PL" i="1" dirty="0">
                <a:solidFill>
                  <a:schemeClr val="bg1"/>
                </a:solidFill>
              </a:rPr>
              <a:t>cała trwałość zmęczeniowa zostanie wykorzystana i podłoże nawierzchni ulegnie zniszczeniu.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1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Oceniana nawierzchnia to nowa droga startowa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nawierzchnia podatna (</a:t>
            </a:r>
            <a:r>
              <a:rPr lang="pl-PL" sz="18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F)</a:t>
            </a: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projektowane podłoże o module E = 80 </a:t>
            </a:r>
            <a:r>
              <a:rPr lang="pl-PL" sz="18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(kategoria C)</a:t>
            </a: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bez ograniczeń ciśnienia w oponach</a:t>
            </a:r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F0B1E02-10D1-40F8-A5B2-CF8B48117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56" y="2800681"/>
            <a:ext cx="5407467" cy="31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Zbieranie danych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80E280E-C0EE-48E1-B4DF-1010D897B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107" y="1864774"/>
            <a:ext cx="4364560" cy="1484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ACAFA-DDE4-41F2-8E18-5310DCEC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793" y="1864774"/>
            <a:ext cx="3899818" cy="150117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EEA40E2-F3E7-4365-8D7E-52EF7509AEC9}"/>
              </a:ext>
            </a:extLst>
          </p:cNvPr>
          <p:cNvSpPr/>
          <p:nvPr/>
        </p:nvSpPr>
        <p:spPr>
          <a:xfrm>
            <a:off x="7365667" y="3429000"/>
            <a:ext cx="4273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pl-PL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statek powietrzny</a:t>
            </a:r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2" indent="-171450" algn="just">
              <a:buFontTx/>
              <a:buChar char="-"/>
            </a:pPr>
            <a:r>
              <a:rPr lang="pl-PL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przypisano odchylenie boczne 1,5 m (odchylenie standardowe 0,75 m)</a:t>
            </a:r>
          </a:p>
          <a:p>
            <a:pPr marL="171450" lvl="2" indent="-171450" algn="just">
              <a:buFontTx/>
              <a:buChar char="-"/>
            </a:pPr>
            <a:r>
              <a:rPr lang="pl-PL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Wyśrodkowano na osi drogi startowej i modelowano przy użyciu rzeczywistych współrzędnych podwozia głównego.</a:t>
            </a:r>
            <a:endParaRPr lang="en-US" sz="1200" i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just"/>
            <a:endParaRPr lang="en-US" sz="1200" i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C94C79F-62BE-47B6-B50E-BDD1FE787D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690" r="1245" b="9012"/>
          <a:stretch/>
        </p:blipFill>
        <p:spPr>
          <a:xfrm>
            <a:off x="3401625" y="5168585"/>
            <a:ext cx="7402815" cy="104286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ABC24C9-0386-4FA6-8B2A-2B2601F6C154}"/>
              </a:ext>
            </a:extLst>
          </p:cNvPr>
          <p:cNvSpPr/>
          <p:nvPr/>
        </p:nvSpPr>
        <p:spPr>
          <a:xfrm>
            <a:off x="2940506" y="4686722"/>
            <a:ext cx="405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ACR (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przy MTOW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7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016CCE-652C-44B0-82BA-1D17440D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35" y="1415543"/>
            <a:ext cx="6656658" cy="48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016CCE-652C-44B0-82BA-1D17440D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24" y="1968295"/>
            <a:ext cx="4198791" cy="308044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9717F3-2F50-4D73-9223-BF0B3EB871FA}"/>
              </a:ext>
            </a:extLst>
          </p:cNvPr>
          <p:cNvSpPr/>
          <p:nvPr/>
        </p:nvSpPr>
        <p:spPr>
          <a:xfrm>
            <a:off x="3101277" y="1691250"/>
            <a:ext cx="4103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Identyfikacja samolotów najbardziej przyczyniających się do maksymalnego CDF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945DFC0-B4A3-45C5-933C-06533CEBD64C}"/>
              </a:ext>
            </a:extLst>
          </p:cNvPr>
          <p:cNvSpPr/>
          <p:nvPr/>
        </p:nvSpPr>
        <p:spPr>
          <a:xfrm>
            <a:off x="2889617" y="3014332"/>
            <a:ext cx="419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B777-300ER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samolot najbardziej przyczyniający się do maksymalnego CDF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Pozostałe statki powietrzne są usuwane z analizy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5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016CCE-652C-44B0-82BA-1D17440D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089" y="2274457"/>
            <a:ext cx="4655571" cy="341556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9717F3-2F50-4D73-9223-BF0B3EB871FA}"/>
              </a:ext>
            </a:extLst>
          </p:cNvPr>
          <p:cNvSpPr/>
          <p:nvPr/>
        </p:nvSpPr>
        <p:spPr>
          <a:xfrm>
            <a:off x="3064255" y="1374920"/>
            <a:ext cx="410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Dostosowanie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945DFC0-B4A3-45C5-933C-06533CEBD64C}"/>
              </a:ext>
            </a:extLst>
          </p:cNvPr>
          <p:cNvSpPr/>
          <p:nvPr/>
        </p:nvSpPr>
        <p:spPr>
          <a:xfrm>
            <a:off x="2701181" y="2050414"/>
            <a:ext cx="4198791" cy="371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Wpływ B777-300ER na maksymalny CDF przy początkowym rocznym poziomie odlotów wynosi 0,457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rocznych operacji jest oszacowana, aż CDF będzie równy 1,153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B777-300ER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MTOW musi być dostosowane do max CDF = 1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733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Nawierzchni jest prawidłowo zaprojektowana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733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MAGW (maksymalna dopuszczalna masa): 341,3 t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0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Przykład obliczeń PCR – metoda techniczna (</a:t>
            </a:r>
            <a:r>
              <a:rPr lang="pl-PL" sz="20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 T)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016CCE-652C-44B0-82BA-1D17440D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92" y="2274457"/>
            <a:ext cx="4324768" cy="317286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9717F3-2F50-4D73-9223-BF0B3EB871FA}"/>
              </a:ext>
            </a:extLst>
          </p:cNvPr>
          <p:cNvSpPr/>
          <p:nvPr/>
        </p:nvSpPr>
        <p:spPr>
          <a:xfrm>
            <a:off x="3064255" y="1374920"/>
            <a:ext cx="410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Określenie PCR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945DFC0-B4A3-45C5-933C-06533CEBD64C}"/>
              </a:ext>
            </a:extLst>
          </p:cNvPr>
          <p:cNvSpPr/>
          <p:nvPr/>
        </p:nvSpPr>
        <p:spPr>
          <a:xfrm>
            <a:off x="2701181" y="2050414"/>
            <a:ext cx="44661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B777-300ER ACR przy MAGW: 740 F/C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B777-300ER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 SP z MAX ACR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koniec procedury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PCR do publikacji: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PCR 740 FCWT</a:t>
            </a:r>
          </a:p>
        </p:txBody>
      </p:sp>
    </p:spTree>
    <p:extLst>
      <p:ext uri="{BB962C8B-B14F-4D97-AF65-F5344CB8AC3E}">
        <p14:creationId xmlns:p14="http://schemas.microsoft.com/office/powerpoint/2010/main" val="393996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Data obowiązywania na poziomie ICAO</a:t>
            </a:r>
          </a:p>
          <a:p>
            <a:pPr lvl="1"/>
            <a:r>
              <a:rPr lang="pl-PL" sz="1600" dirty="0">
                <a:solidFill>
                  <a:schemeClr val="bg1">
                    <a:lumMod val="95000"/>
                  </a:schemeClr>
                </a:solidFill>
              </a:rPr>
              <a:t>28 listopad 2024 r. </a:t>
            </a:r>
          </a:p>
          <a:p>
            <a:pPr lvl="1"/>
            <a:endParaRPr lang="pl-PL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Wdrożenie regulacji UE</a:t>
            </a:r>
          </a:p>
          <a:p>
            <a:pPr lvl="1"/>
            <a:r>
              <a:rPr lang="pl-PL" sz="1600" dirty="0">
                <a:solidFill>
                  <a:schemeClr val="bg1">
                    <a:lumMod val="95000"/>
                  </a:schemeClr>
                </a:solidFill>
              </a:rPr>
              <a:t>odroczona stosowalność &gt;&gt; trwające prace nad transpozycją</a:t>
            </a:r>
          </a:p>
          <a:p>
            <a:endParaRPr lang="pl-P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Zastosowanie ACR-PCR w państwach członkowskich EASA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93B6C59-4158-4A57-B161-DD33ECED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63" y="2874437"/>
            <a:ext cx="8365259" cy="22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8F14E9-DE82-49B2-A6CE-FD1A94941D4E}"/>
              </a:ext>
            </a:extLst>
          </p:cNvPr>
          <p:cNvSpPr txBox="1">
            <a:spLocks/>
          </p:cNvSpPr>
          <p:nvPr/>
        </p:nvSpPr>
        <p:spPr>
          <a:xfrm>
            <a:off x="2811298" y="626447"/>
            <a:ext cx="7158597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Data obowiązywania na poziomie ICAO</a:t>
            </a:r>
          </a:p>
          <a:p>
            <a:pPr lvl="1"/>
            <a:r>
              <a:rPr lang="pl-PL" sz="1600" dirty="0">
                <a:solidFill>
                  <a:schemeClr val="bg1">
                    <a:lumMod val="95000"/>
                  </a:schemeClr>
                </a:solidFill>
              </a:rPr>
              <a:t>28 listopad 2024 r. </a:t>
            </a:r>
          </a:p>
          <a:p>
            <a:pPr lvl="1"/>
            <a:endParaRPr lang="pl-PL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Okres przejściowy</a:t>
            </a:r>
          </a:p>
          <a:p>
            <a:endParaRPr lang="pl-P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3BB8C1-F9AE-48CC-AD19-1CD8F4887537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Zastosowanie ACR-PCR w państwach członkowskich EASA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Left Brace 9">
            <a:extLst>
              <a:ext uri="{FF2B5EF4-FFF2-40B4-BE49-F238E27FC236}">
                <a16:creationId xmlns:a16="http://schemas.microsoft.com/office/drawing/2014/main" id="{A6074D77-ED45-499B-90D9-5DF5230A6BFB}"/>
              </a:ext>
            </a:extLst>
          </p:cNvPr>
          <p:cNvSpPr/>
          <p:nvPr/>
        </p:nvSpPr>
        <p:spPr>
          <a:xfrm rot="5400000">
            <a:off x="9079234" y="1381300"/>
            <a:ext cx="323393" cy="30380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phic 14" descr="Books on shelf with solid fill">
            <a:extLst>
              <a:ext uri="{FF2B5EF4-FFF2-40B4-BE49-F238E27FC236}">
                <a16:creationId xmlns:a16="http://schemas.microsoft.com/office/drawing/2014/main" id="{C22E773F-F9A4-4058-9312-951358B4D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649" y="3412941"/>
            <a:ext cx="766056" cy="766056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112A69FA-1448-4314-A1C1-BF8E20CA986E}"/>
              </a:ext>
            </a:extLst>
          </p:cNvPr>
          <p:cNvSpPr txBox="1"/>
          <p:nvPr/>
        </p:nvSpPr>
        <p:spPr>
          <a:xfrm>
            <a:off x="8693771" y="2288150"/>
            <a:ext cx="1091091" cy="338554"/>
          </a:xfrm>
          <a:prstGeom prst="rect">
            <a:avLst/>
          </a:prstGeom>
          <a:noFill/>
          <a:ln w="3175">
            <a:solidFill>
              <a:srgbClr val="0B7CB5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B7CB5"/>
                </a:solidFill>
              </a:rPr>
              <a:t>6 </a:t>
            </a:r>
            <a:r>
              <a:rPr lang="pl-PL" sz="1600" b="1" dirty="0">
                <a:solidFill>
                  <a:srgbClr val="0B7CB5"/>
                </a:solidFill>
              </a:rPr>
              <a:t>miesięcy</a:t>
            </a:r>
            <a:endParaRPr lang="en-GB" sz="1600" b="1" dirty="0">
              <a:solidFill>
                <a:srgbClr val="0B7CB5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8FC44E2-9AB8-423A-9B9E-BE6F8E3A1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291" y="3010098"/>
            <a:ext cx="6014388" cy="1585800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77DA3D42-91D9-482D-AC59-02567A4F2C3A}"/>
              </a:ext>
            </a:extLst>
          </p:cNvPr>
          <p:cNvSpPr txBox="1"/>
          <p:nvPr/>
        </p:nvSpPr>
        <p:spPr>
          <a:xfrm>
            <a:off x="10441888" y="3136467"/>
            <a:ext cx="74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B7CB5"/>
                </a:solidFill>
              </a:rPr>
              <a:t>AIP</a:t>
            </a:r>
          </a:p>
        </p:txBody>
      </p:sp>
    </p:spTree>
    <p:extLst>
      <p:ext uri="{BB962C8B-B14F-4D97-AF65-F5344CB8AC3E}">
        <p14:creationId xmlns:p14="http://schemas.microsoft.com/office/powerpoint/2010/main" val="264540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1143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Publikacja szczegółowych wytycznych odnośnie implementacji nowej metody oceny nośności nawierzchni lotniskowych ACR/PCR</a:t>
            </a:r>
          </a:p>
        </p:txBody>
      </p:sp>
      <p:pic>
        <p:nvPicPr>
          <p:cNvPr id="3" name="Obraz 2" descr="Obraz zawierający strzałka&#10;&#10;Opis wygenerowany automatycznie">
            <a:extLst>
              <a:ext uri="{FF2B5EF4-FFF2-40B4-BE49-F238E27FC236}">
                <a16:creationId xmlns:a16="http://schemas.microsoft.com/office/drawing/2014/main" id="{9DE8D8AC-7AF5-EA16-0883-685871BE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48502" y="3933002"/>
            <a:ext cx="2425700" cy="4020625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B0AF808-9778-443E-9F44-4C14730A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80" y="1614030"/>
            <a:ext cx="2827320" cy="37639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3636F6C-27CD-47D7-B38E-61D90B109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110" y="1614030"/>
            <a:ext cx="2298453" cy="32835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31B430-3D33-4CA9-9662-649964577DAF}"/>
              </a:ext>
            </a:extLst>
          </p:cNvPr>
          <p:cNvSpPr txBox="1">
            <a:spLocks/>
          </p:cNvSpPr>
          <p:nvPr/>
        </p:nvSpPr>
        <p:spPr>
          <a:xfrm>
            <a:off x="6766601" y="5064800"/>
            <a:ext cx="5566914" cy="1276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Opublikowane 01.10.2024 r.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Dostępne na </a:t>
            </a:r>
            <a:r>
              <a:rPr lang="en-US" dirty="0">
                <a:solidFill>
                  <a:schemeClr val="bg1"/>
                </a:solidFill>
              </a:rPr>
              <a:t>EASA </a:t>
            </a:r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C3C84E4-CC86-4D45-8BDE-158CD988F2AF}"/>
              </a:ext>
            </a:extLst>
          </p:cNvPr>
          <p:cNvSpPr txBox="1"/>
          <p:nvPr/>
        </p:nvSpPr>
        <p:spPr>
          <a:xfrm>
            <a:off x="3064255" y="1115519"/>
            <a:ext cx="8192325" cy="54288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chemeClr val="bg1"/>
                </a:solidFill>
                <a:cs typeface="Times New Roman" pitchFamily="18" charset="0"/>
              </a:rPr>
              <a:t>1.Czy można publikować dwa wskaźniki równolegle tj. PCN i PCR? </a:t>
            </a:r>
            <a:r>
              <a:rPr lang="pl-PL" sz="2000" dirty="0">
                <a:ln w="0"/>
                <a:solidFill>
                  <a:srgbClr val="FF0000"/>
                </a:solidFill>
                <a:cs typeface="Times New Roman" pitchFamily="18" charset="0"/>
              </a:rPr>
              <a:t>TAK*</a:t>
            </a:r>
          </a:p>
          <a:p>
            <a:endParaRPr lang="pl-PL" sz="2000" dirty="0">
              <a:ln w="0"/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cs typeface="Times New Roman" pitchFamily="18" charset="0"/>
              </a:rPr>
              <a:t>2.Czy istnieje metoda przeliczenia wskaźników z PCN na PCR? </a:t>
            </a:r>
            <a:r>
              <a:rPr lang="pl-PL" sz="2000" dirty="0">
                <a:ln w="0"/>
                <a:solidFill>
                  <a:srgbClr val="FF0000"/>
                </a:solidFill>
                <a:cs typeface="Times New Roman" pitchFamily="18" charset="0"/>
              </a:rPr>
              <a:t>NIE</a:t>
            </a:r>
          </a:p>
          <a:p>
            <a:endParaRPr lang="pl-PL" sz="2000" dirty="0">
              <a:ln w="0"/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cs typeface="Times New Roman" pitchFamily="18" charset="0"/>
              </a:rPr>
              <a:t>3.Czy pracownicy lotniska mogą samodzielnie przeliczyć współczynniki PCR stosując programy publikowane przez FAA? </a:t>
            </a:r>
            <a:r>
              <a:rPr lang="pl-PL" sz="2000" dirty="0">
                <a:ln w="0"/>
                <a:solidFill>
                  <a:srgbClr val="FF0000"/>
                </a:solidFill>
                <a:cs typeface="Times New Roman" pitchFamily="18" charset="0"/>
              </a:rPr>
              <a:t>EASA zaleca wykorzystanie metody T, ze względu na większą dokładność.</a:t>
            </a:r>
          </a:p>
          <a:p>
            <a:endParaRPr lang="pl-PL" sz="2000" dirty="0">
              <a:ln w="0"/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cs typeface="Times New Roman" pitchFamily="18" charset="0"/>
              </a:rPr>
              <a:t>4.Czy należy w jednym czasie opublikować nowe wskaźniki dla wszystkich nawierzchni i do kiedy? </a:t>
            </a:r>
            <a:r>
              <a:rPr lang="pl-PL" sz="2000" dirty="0">
                <a:ln w="0"/>
                <a:solidFill>
                  <a:srgbClr val="FF0000"/>
                </a:solidFill>
                <a:cs typeface="Times New Roman" pitchFamily="18" charset="0"/>
              </a:rPr>
              <a:t>TAK – 6 miesięcy od publikacji przepisów przez EASA*</a:t>
            </a:r>
          </a:p>
          <a:p>
            <a:endParaRPr lang="pl-PL" sz="2000" dirty="0">
              <a:ln w="0"/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2000" dirty="0">
                <a:ln w="0"/>
                <a:solidFill>
                  <a:schemeClr val="bg1"/>
                </a:solidFill>
                <a:cs typeface="Times New Roman" pitchFamily="18" charset="0"/>
              </a:rPr>
              <a:t>5.Czy należy ponownie badać wskaźniki dla gruntu zgodnie z GM1 ADR.OPS.A.005 wyliczając moduł E, czy można przyjąć zastosowane przy metodzie PCN wyliczone wskaźniki nośności gruntu  A, B, C, D i tylko przeliczyć PCR? </a:t>
            </a:r>
            <a:r>
              <a:rPr lang="pl-PL" sz="2000" dirty="0">
                <a:ln w="0"/>
                <a:solidFill>
                  <a:srgbClr val="FF0000"/>
                </a:solidFill>
                <a:cs typeface="Times New Roman" pitchFamily="18" charset="0"/>
              </a:rPr>
              <a:t>Materiały/wytyczne EASA dopuszczają przeliczenie wskaźników CBR na moduł E.</a:t>
            </a:r>
          </a:p>
          <a:p>
            <a:pPr algn="just">
              <a:lnSpc>
                <a:spcPct val="150000"/>
              </a:lnSpc>
            </a:pP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2AAFCBC-BC84-44C2-B5C3-B39C4F2ED5BE}"/>
              </a:ext>
            </a:extLst>
          </p:cNvPr>
          <p:cNvSpPr txBox="1"/>
          <p:nvPr/>
        </p:nvSpPr>
        <p:spPr>
          <a:xfrm>
            <a:off x="3064255" y="320285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20567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249366" y="1564720"/>
            <a:ext cx="926926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DZIĘKUJEMY ZA UWAGĘ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MICHAŁ KOZŁOWSKI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WICEPREZES DS. INFRASTRUKTURY LOTNICZEJ</a:t>
            </a: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WOJCIECH STUDZIŃSKI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ZASTĘPCA DYREKTORA DEPARTAMENTU LOTNISK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 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29396" y="1272655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6718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Problematyka</a:t>
            </a:r>
            <a:endParaRPr lang="pl-PL" sz="2400" b="1" dirty="0">
              <a:ln w="0"/>
              <a:solidFill>
                <a:schemeClr val="bg1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pic>
        <p:nvPicPr>
          <p:cNvPr id="3" name="Obraz 2" descr="Obraz zawierający strzałka&#10;&#10;Opis wygenerowany automatycznie">
            <a:extLst>
              <a:ext uri="{FF2B5EF4-FFF2-40B4-BE49-F238E27FC236}">
                <a16:creationId xmlns:a16="http://schemas.microsoft.com/office/drawing/2014/main" id="{9DE8D8AC-7AF5-EA16-0883-685871BE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46488" y="3923171"/>
            <a:ext cx="2425700" cy="402062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41AABE-B445-4700-B276-375370A6877E}"/>
              </a:ext>
            </a:extLst>
          </p:cNvPr>
          <p:cNvSpPr txBox="1">
            <a:spLocks/>
          </p:cNvSpPr>
          <p:nvPr/>
        </p:nvSpPr>
        <p:spPr>
          <a:xfrm>
            <a:off x="3064255" y="1048341"/>
            <a:ext cx="8936042" cy="500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/>
                </a:solidFill>
              </a:rPr>
              <a:t>Nowa metoda ACR/PCR do raportowania danych o nośności nawierzchni</a:t>
            </a:r>
            <a:endParaRPr lang="en-GB" sz="24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Dane dotyczące nośności nawierzchni</a:t>
            </a:r>
            <a:endParaRPr lang="en-GB" sz="18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Korzyści i ograniczenia nowej metody ACR/PCR</a:t>
            </a:r>
            <a:endParaRPr lang="en-GB" sz="18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Format raportowania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Jak określić wartości ACR i PCR?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Zastosowanie ACR/PCR w państwach członkowskich EASA</a:t>
            </a:r>
            <a:endParaRPr lang="en-GB" sz="24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Transpozycja</a:t>
            </a:r>
            <a:endParaRPr lang="en-GB" sz="18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Okres przejściowy</a:t>
            </a:r>
            <a:endParaRPr lang="en-GB" sz="1800" dirty="0">
              <a:solidFill>
                <a:schemeClr val="bg1"/>
              </a:solidFill>
            </a:endParaRPr>
          </a:p>
          <a:p>
            <a:pPr marL="609585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12305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Nowa metoda ACR/PCR do raportowania danych o nośności nawierzchni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B52299-C2EE-41E9-A87A-370E69BBD493}"/>
              </a:ext>
            </a:extLst>
          </p:cNvPr>
          <p:cNvSpPr txBox="1">
            <a:spLocks/>
          </p:cNvSpPr>
          <p:nvPr/>
        </p:nvSpPr>
        <p:spPr>
          <a:xfrm>
            <a:off x="3064255" y="1607296"/>
            <a:ext cx="12153634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Dane dotyczące nośności nawierzchni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lvl="1" algn="just"/>
            <a:endParaRPr lang="en-GB" dirty="0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0923C59-6AF3-4AA5-B6C5-94FBA753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154" y="2910162"/>
            <a:ext cx="1267603" cy="1687592"/>
          </a:xfrm>
          <a:prstGeom prst="rect">
            <a:avLst/>
          </a:prstGeom>
        </p:spPr>
      </p:pic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B5CE1A0F-C5D2-4F31-AEFA-95884DE86E31}"/>
              </a:ext>
            </a:extLst>
          </p:cNvPr>
          <p:cNvCxnSpPr>
            <a:cxnSpLocks/>
          </p:cNvCxnSpPr>
          <p:nvPr/>
        </p:nvCxnSpPr>
        <p:spPr>
          <a:xfrm>
            <a:off x="3484157" y="3728638"/>
            <a:ext cx="40603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3">
            <a:extLst>
              <a:ext uri="{FF2B5EF4-FFF2-40B4-BE49-F238E27FC236}">
                <a16:creationId xmlns:a16="http://schemas.microsoft.com/office/drawing/2014/main" id="{D908A39E-D959-4F3D-8E77-FBB94C303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66" y="3229125"/>
            <a:ext cx="782869" cy="75687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307B86E-E995-464D-B0C8-50A68894D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721" y="2644196"/>
            <a:ext cx="1261793" cy="1775017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D05F29F8-52D2-46AA-A076-9929164FE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955" y="2657824"/>
            <a:ext cx="1250131" cy="1775017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299A18FF-1CB8-487E-AE46-7FBC0BE9288C}"/>
              </a:ext>
            </a:extLst>
          </p:cNvPr>
          <p:cNvSpPr txBox="1"/>
          <p:nvPr/>
        </p:nvSpPr>
        <p:spPr>
          <a:xfrm>
            <a:off x="8634208" y="2420288"/>
            <a:ext cx="2251882" cy="307777"/>
          </a:xfrm>
          <a:prstGeom prst="rect">
            <a:avLst/>
          </a:prstGeom>
          <a:solidFill>
            <a:srgbClr val="0B7CB5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Publikacja danych lotniczych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043DF6E-EEA0-4D3D-B552-C11500B25126}"/>
              </a:ext>
            </a:extLst>
          </p:cNvPr>
          <p:cNvSpPr txBox="1"/>
          <p:nvPr/>
        </p:nvSpPr>
        <p:spPr>
          <a:xfrm>
            <a:off x="3589731" y="4293099"/>
            <a:ext cx="2708593" cy="523220"/>
          </a:xfrm>
          <a:prstGeom prst="rect">
            <a:avLst/>
          </a:prstGeom>
          <a:solidFill>
            <a:srgbClr val="0B7CB5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Tworzenie i dostarczanie danych lotniczych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22A98C6-6D5B-4FBF-BCAD-6D3151A6D362}"/>
              </a:ext>
            </a:extLst>
          </p:cNvPr>
          <p:cNvSpPr txBox="1">
            <a:spLocks/>
          </p:cNvSpPr>
          <p:nvPr/>
        </p:nvSpPr>
        <p:spPr>
          <a:xfrm>
            <a:off x="2839114" y="4947794"/>
            <a:ext cx="3662421" cy="992587"/>
          </a:xfrm>
          <a:prstGeom prst="rect">
            <a:avLst/>
          </a:prstGeom>
        </p:spPr>
        <p:txBody>
          <a:bodyPr lIns="0" tIns="0" rIns="0" bIns="0"/>
          <a:lstStyle>
            <a:lvl1pPr marL="749789" indent="-457189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pl-PL" sz="1600" dirty="0">
                <a:solidFill>
                  <a:schemeClr val="bg1">
                    <a:lumMod val="95000"/>
                  </a:schemeClr>
                </a:solidFill>
              </a:rPr>
              <a:t>określenie dla wszystkich nawierzchni przeznaczonych dla statków powietrznych </a:t>
            </a:r>
            <a:br>
              <a:rPr lang="pl-PL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1600" dirty="0">
                <a:solidFill>
                  <a:schemeClr val="bg1">
                    <a:lumMod val="95000"/>
                  </a:schemeClr>
                </a:solidFill>
              </a:rPr>
              <a:t>o MTOW &gt; 5 700 kg</a:t>
            </a:r>
            <a:endParaRPr lang="en-GB" sz="2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F97A31-B663-4CAD-9AAE-5B23CFE2D5DA}"/>
              </a:ext>
            </a:extLst>
          </p:cNvPr>
          <p:cNvSpPr txBox="1">
            <a:spLocks/>
          </p:cNvSpPr>
          <p:nvPr/>
        </p:nvSpPr>
        <p:spPr>
          <a:xfrm>
            <a:off x="7594832" y="4771911"/>
            <a:ext cx="4605948" cy="992587"/>
          </a:xfrm>
          <a:prstGeom prst="rect">
            <a:avLst/>
          </a:prstGeom>
        </p:spPr>
        <p:txBody>
          <a:bodyPr lIns="0" tIns="0" rIns="0" bIns="0"/>
          <a:lstStyle>
            <a:lvl1pPr marL="749789" indent="-457189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007FC2"/>
              </a:buClr>
              <a:buFont typeface="Calibri" panose="020F0502020204030204" pitchFamily="34" charset="0"/>
              <a:buChar char="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AD 2.8 for APRONS &amp; TWYs</a:t>
            </a:r>
          </a:p>
          <a:p>
            <a:pPr lvl="1"/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AD 2.12 for RWYs</a:t>
            </a:r>
          </a:p>
          <a:p>
            <a:pPr lvl="1"/>
            <a:endParaRPr lang="en-GB" sz="2400" dirty="0"/>
          </a:p>
          <a:p>
            <a:pPr marL="609585" lvl="1" indent="0">
              <a:buFont typeface="Calibri" panose="020F0502020204030204" pitchFamily="34" charset="0"/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87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2D21FB-248E-402A-9B82-140A122530BB}"/>
              </a:ext>
            </a:extLst>
          </p:cNvPr>
          <p:cNvSpPr txBox="1"/>
          <p:nvPr/>
        </p:nvSpPr>
        <p:spPr>
          <a:xfrm>
            <a:off x="3064255" y="320285"/>
            <a:ext cx="9269260" cy="12305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Nowa metoda ACR/PCR do raportowania danych o nośności nawierzchni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96D029-30EC-46BF-97CC-4C09B9A2BE41}"/>
              </a:ext>
            </a:extLst>
          </p:cNvPr>
          <p:cNvSpPr txBox="1">
            <a:spLocks/>
          </p:cNvSpPr>
          <p:nvPr/>
        </p:nvSpPr>
        <p:spPr>
          <a:xfrm>
            <a:off x="2851420" y="1651057"/>
            <a:ext cx="7717221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Korzyści nowej metody ACR/PCR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lvl="1" algn="just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nowa metoda ACR/PCR obejmuje wszystkie statki powietrzne użytkowane na lotnisku (nie są to już krytyczne SP);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 algn="just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większa dokładność w porównaniu do metody ACN/PCN – uwzględnienie uszkodzeń nawierzchni (wpływu na nawierzchnie) jakie powodują różne typy SP;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optymalizacja wykorzystania nawierzchni;</a:t>
            </a:r>
            <a:endParaRPr lang="en-GB" sz="18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zmniejszone potrzeby i koszty napraw;</a:t>
            </a:r>
            <a:endParaRPr lang="en-GB" sz="18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redukcja emisji gazów cieplarnianych dzięki dobrze </a:t>
            </a: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zarządzanemu cyklowi utrzymania nawierzchni.</a:t>
            </a:r>
            <a:endParaRPr lang="en-GB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561AC8D-E540-4738-9DBC-6B22B535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68" y="4300973"/>
            <a:ext cx="2577338" cy="2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2D21FB-248E-402A-9B82-140A122530BB}"/>
              </a:ext>
            </a:extLst>
          </p:cNvPr>
          <p:cNvSpPr txBox="1"/>
          <p:nvPr/>
        </p:nvSpPr>
        <p:spPr>
          <a:xfrm>
            <a:off x="3064255" y="320285"/>
            <a:ext cx="9269260" cy="12305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Nowa metoda ACR/PCR do raportowania danych o nośności nawierzchni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96D029-30EC-46BF-97CC-4C09B9A2BE41}"/>
              </a:ext>
            </a:extLst>
          </p:cNvPr>
          <p:cNvSpPr txBox="1">
            <a:spLocks/>
          </p:cNvSpPr>
          <p:nvPr/>
        </p:nvSpPr>
        <p:spPr>
          <a:xfrm>
            <a:off x="2851420" y="1651057"/>
            <a:ext cx="7717221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Ograniczenia nowej metody ACR/PCR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lvl="1" algn="just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Podobnie jak obecna metoda ACN/PCN, nowa metoda jest przeznaczona wyłącznie do publikacji danych o nośności nawierzchni w AIP;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 algn="just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Nie jest przeznaczona do projektowania nawierzchni;</a:t>
            </a:r>
          </a:p>
          <a:p>
            <a:pPr lvl="1" algn="just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Nie ma matematycznej korelacji między systemem ACN/PCN a systemem ACR/PCR;</a:t>
            </a:r>
          </a:p>
          <a:p>
            <a:pPr lvl="1" algn="just"/>
            <a:r>
              <a:rPr lang="pl-PL" sz="2000" u="sng" dirty="0">
                <a:solidFill>
                  <a:schemeClr val="bg1">
                    <a:lumMod val="95000"/>
                  </a:schemeClr>
                </a:solidFill>
              </a:rPr>
              <a:t>Nie ma matematycznego wzoru na konwersję obecnej metody PCN na metodę PCR.</a:t>
            </a:r>
            <a:endParaRPr lang="en-GB" sz="20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561AC8D-E540-4738-9DBC-6B22B535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68" y="4422561"/>
            <a:ext cx="2428642" cy="19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2D21FB-248E-402A-9B82-140A122530BB}"/>
              </a:ext>
            </a:extLst>
          </p:cNvPr>
          <p:cNvSpPr txBox="1"/>
          <p:nvPr/>
        </p:nvSpPr>
        <p:spPr>
          <a:xfrm>
            <a:off x="3064255" y="320285"/>
            <a:ext cx="9269260" cy="12305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Nowa metoda ACR/PCR do raportowania danych o nośności nawierzchni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96D029-30EC-46BF-97CC-4C09B9A2BE41}"/>
              </a:ext>
            </a:extLst>
          </p:cNvPr>
          <p:cNvSpPr txBox="1">
            <a:spLocks/>
          </p:cNvSpPr>
          <p:nvPr/>
        </p:nvSpPr>
        <p:spPr>
          <a:xfrm>
            <a:off x="2851420" y="1651057"/>
            <a:ext cx="7717221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Format raportowania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701D200-3E68-4876-92CE-AC254293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934" y="2194291"/>
            <a:ext cx="8555114" cy="33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2D21FB-248E-402A-9B82-140A122530BB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96D029-30EC-46BF-97CC-4C09B9A2BE41}"/>
              </a:ext>
            </a:extLst>
          </p:cNvPr>
          <p:cNvSpPr txBox="1">
            <a:spLocks/>
          </p:cNvSpPr>
          <p:nvPr/>
        </p:nvSpPr>
        <p:spPr>
          <a:xfrm>
            <a:off x="2859303" y="1050296"/>
            <a:ext cx="8476104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ACR</a:t>
            </a:r>
          </a:p>
          <a:p>
            <a:pPr lvl="1"/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Wartości ACR są ustalane przez producentów samolotów i udostępniane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75242F8-0724-443A-8B8A-A31991254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472" y="2289948"/>
            <a:ext cx="2113633" cy="277225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AE83520E-C569-424F-874C-EC2FE77D3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12" y="2558860"/>
            <a:ext cx="3884104" cy="324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BFA96A1-8AFF-444C-8808-9522EC52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66" y="3500204"/>
            <a:ext cx="2654539" cy="28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2D21FB-248E-402A-9B82-140A122530BB}"/>
              </a:ext>
            </a:extLst>
          </p:cNvPr>
          <p:cNvSpPr txBox="1"/>
          <p:nvPr/>
        </p:nvSpPr>
        <p:spPr>
          <a:xfrm>
            <a:off x="3064255" y="320285"/>
            <a:ext cx="92692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Jak określić wartości ACR i PCR?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96D029-30EC-46BF-97CC-4C09B9A2BE41}"/>
              </a:ext>
            </a:extLst>
          </p:cNvPr>
          <p:cNvSpPr txBox="1">
            <a:spLocks/>
          </p:cNvSpPr>
          <p:nvPr/>
        </p:nvSpPr>
        <p:spPr>
          <a:xfrm>
            <a:off x="2859303" y="1050296"/>
            <a:ext cx="8476104" cy="4757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PCR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18FA2A1-AE76-470E-A53A-412905A1DC66}"/>
              </a:ext>
            </a:extLst>
          </p:cNvPr>
          <p:cNvSpPr/>
          <p:nvPr/>
        </p:nvSpPr>
        <p:spPr>
          <a:xfrm>
            <a:off x="2732689" y="1561211"/>
            <a:ext cx="8476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Wartości PCR są określane poprzez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lvl="2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metoda oceny technicznej </a:t>
            </a:r>
            <a:r>
              <a:rPr lang="en-US" b="1" dirty="0">
                <a:solidFill>
                  <a:schemeClr val="accent1"/>
                </a:solidFill>
              </a:rPr>
              <a:t>(Code 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stanowi szczegółowe badanie właściwości nawierzchni i jej zdolności do eksploatacji różnego rodzaju statków powietrznych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wymaga przeprowadzenia badań technicznych nawierzchni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dokładniejsza od metody doświadczalnej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stosuje się procedurę obliczeniową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pl-PL" b="1" dirty="0">
                <a:solidFill>
                  <a:schemeClr val="accent1"/>
                </a:solidFill>
              </a:rPr>
              <a:t>metoda doświadczalna </a:t>
            </a:r>
            <a:r>
              <a:rPr lang="en-US" b="1" dirty="0">
                <a:solidFill>
                  <a:schemeClr val="accent1"/>
                </a:solidFill>
              </a:rPr>
              <a:t>(Code U)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wykorzystuje wiedzę na temat konkretnego typu i masy eksploatowanego na lotnisku statku powietrznego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nie wymaga badań technicznych, ani szczegółowej wiedzy o konstrukcji nawierzchni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dokładność zależy od „statystyk” ruchu statków powietrznych i jego wpływu na nawierzchnie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9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1183</Words>
  <Application>Microsoft Office PowerPoint</Application>
  <PresentationFormat>Panoramiczny</PresentationFormat>
  <Paragraphs>243</Paragraphs>
  <Slides>21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Cambria Math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53</cp:revision>
  <dcterms:created xsi:type="dcterms:W3CDTF">2022-11-08T11:52:32Z</dcterms:created>
  <dcterms:modified xsi:type="dcterms:W3CDTF">2024-12-18T12:20:59Z</dcterms:modified>
</cp:coreProperties>
</file>