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handoutMasterIdLst>
    <p:handoutMasterId r:id="rId21"/>
  </p:handoutMasterIdLst>
  <p:sldIdLst>
    <p:sldId id="256" r:id="rId2"/>
    <p:sldId id="290" r:id="rId3"/>
    <p:sldId id="283" r:id="rId4"/>
    <p:sldId id="284" r:id="rId5"/>
    <p:sldId id="286" r:id="rId6"/>
    <p:sldId id="287" r:id="rId7"/>
    <p:sldId id="288" r:id="rId8"/>
    <p:sldId id="292" r:id="rId9"/>
    <p:sldId id="293" r:id="rId10"/>
    <p:sldId id="294" r:id="rId11"/>
    <p:sldId id="298" r:id="rId12"/>
    <p:sldId id="302" r:id="rId13"/>
    <p:sldId id="299" r:id="rId14"/>
    <p:sldId id="301" r:id="rId15"/>
    <p:sldId id="297" r:id="rId16"/>
    <p:sldId id="295" r:id="rId17"/>
    <p:sldId id="296" r:id="rId18"/>
    <p:sldId id="303" r:id="rId19"/>
    <p:sldId id="304" r:id="rId20"/>
  </p:sldIdLst>
  <p:sldSz cx="9144000" cy="6858000" type="screen4x3"/>
  <p:notesSz cx="6794500" cy="99314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8" autoAdjust="0"/>
    <p:restoredTop sz="94786" autoAdjust="0"/>
  </p:normalViewPr>
  <p:slideViewPr>
    <p:cSldViewPr>
      <p:cViewPr varScale="1">
        <p:scale>
          <a:sx n="126" d="100"/>
          <a:sy n="126" d="100"/>
        </p:scale>
        <p:origin x="-11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44813" cy="4968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48101" y="0"/>
            <a:ext cx="2944813" cy="496888"/>
          </a:xfrm>
          <a:prstGeom prst="rect">
            <a:avLst/>
          </a:prstGeom>
        </p:spPr>
        <p:txBody>
          <a:bodyPr vert="horz" lIns="91440" tIns="45720" rIns="91440" bIns="45720" rtlCol="0"/>
          <a:lstStyle>
            <a:lvl1pPr algn="r">
              <a:defRPr sz="1200"/>
            </a:lvl1pPr>
          </a:lstStyle>
          <a:p>
            <a:fld id="{E3B4B6FC-8B5C-4349-A239-EA8E6507986C}" type="datetimeFigureOut">
              <a:rPr lang="pl-PL" smtClean="0"/>
              <a:pPr/>
              <a:t>2014-06-17</a:t>
            </a:fld>
            <a:endParaRPr lang="pl-PL"/>
          </a:p>
        </p:txBody>
      </p:sp>
      <p:sp>
        <p:nvSpPr>
          <p:cNvPr id="4" name="Symbol zastępczy stopki 3"/>
          <p:cNvSpPr>
            <a:spLocks noGrp="1"/>
          </p:cNvSpPr>
          <p:nvPr>
            <p:ph type="ftr" sz="quarter" idx="2"/>
          </p:nvPr>
        </p:nvSpPr>
        <p:spPr>
          <a:xfrm>
            <a:off x="1" y="9432925"/>
            <a:ext cx="2944813" cy="496888"/>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8101" y="9432925"/>
            <a:ext cx="2944813" cy="496888"/>
          </a:xfrm>
          <a:prstGeom prst="rect">
            <a:avLst/>
          </a:prstGeom>
        </p:spPr>
        <p:txBody>
          <a:bodyPr vert="horz" lIns="91440" tIns="45720" rIns="91440" bIns="45720" rtlCol="0" anchor="b"/>
          <a:lstStyle>
            <a:lvl1pPr algn="r">
              <a:defRPr sz="1200"/>
            </a:lvl1pPr>
          </a:lstStyle>
          <a:p>
            <a:fld id="{A8A9FEC7-D603-4E6D-85B5-84A478F0F2B8}" type="slidenum">
              <a:rPr lang="pl-PL" smtClean="0"/>
              <a:pPr/>
              <a:t>‹#›</a:t>
            </a:fld>
            <a:endParaRPr lang="pl-P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A26F206-47A4-4726-9D4F-E059AB6F357C}" type="datetimeFigureOut">
              <a:rPr lang="pl-PL" smtClean="0"/>
              <a:pPr/>
              <a:t>2014-06-17</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6C6D359A-8787-44BA-90FF-DD641D8EC4B5}" type="slidenum">
              <a:rPr lang="pl-PL" smtClean="0"/>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6F206-47A4-4726-9D4F-E059AB6F357C}" type="datetimeFigureOut">
              <a:rPr lang="pl-PL" smtClean="0"/>
              <a:pPr/>
              <a:t>2014-06-17</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D359A-8787-44BA-90FF-DD641D8EC4B5}"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a 16"/>
          <p:cNvGrpSpPr/>
          <p:nvPr/>
        </p:nvGrpSpPr>
        <p:grpSpPr>
          <a:xfrm>
            <a:off x="-108520" y="692696"/>
            <a:ext cx="9361040" cy="2088232"/>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4" name="pole tekstowe 3"/>
          <p:cNvSpPr txBox="1"/>
          <p:nvPr/>
        </p:nvSpPr>
        <p:spPr>
          <a:xfrm>
            <a:off x="2406833" y="5445224"/>
            <a:ext cx="4283801" cy="830997"/>
          </a:xfrm>
          <a:prstGeom prst="rect">
            <a:avLst/>
          </a:prstGeom>
          <a:noFill/>
        </p:spPr>
        <p:txBody>
          <a:bodyPr wrap="none" rtlCol="0">
            <a:spAutoFit/>
          </a:bodyPr>
          <a:lstStyle/>
          <a:p>
            <a:r>
              <a:rPr lang="pl-PL" sz="1600" b="1" dirty="0" smtClean="0">
                <a:solidFill>
                  <a:schemeClr val="bg1">
                    <a:lumMod val="50000"/>
                  </a:schemeClr>
                </a:solidFill>
                <a:cs typeface="Times New Roman" pitchFamily="18" charset="0"/>
              </a:rPr>
              <a:t>Paweł Szymański</a:t>
            </a:r>
          </a:p>
          <a:p>
            <a:r>
              <a:rPr lang="pl-PL" sz="1600" b="1" dirty="0" smtClean="0">
                <a:solidFill>
                  <a:schemeClr val="bg1">
                    <a:lumMod val="50000"/>
                  </a:schemeClr>
                </a:solidFill>
                <a:cs typeface="Times New Roman" pitchFamily="18" charset="0"/>
              </a:rPr>
              <a:t>Zespół ds. bezzałogowych statków powietrznych</a:t>
            </a:r>
          </a:p>
          <a:p>
            <a:r>
              <a:rPr lang="pl-PL" sz="1600" b="1" dirty="0" smtClean="0">
                <a:solidFill>
                  <a:schemeClr val="bg1">
                    <a:lumMod val="50000"/>
                  </a:schemeClr>
                </a:solidFill>
                <a:cs typeface="Times New Roman" pitchFamily="18" charset="0"/>
              </a:rPr>
              <a:t>Urząd Lotnictwa </a:t>
            </a:r>
            <a:r>
              <a:rPr lang="pl-PL" sz="1600" b="1" dirty="0">
                <a:solidFill>
                  <a:schemeClr val="bg1">
                    <a:lumMod val="50000"/>
                  </a:schemeClr>
                </a:solidFill>
                <a:cs typeface="Times New Roman" pitchFamily="18" charset="0"/>
              </a:rPr>
              <a:t>C</a:t>
            </a:r>
            <a:r>
              <a:rPr lang="pl-PL" sz="1600" b="1" dirty="0" smtClean="0">
                <a:solidFill>
                  <a:schemeClr val="bg1">
                    <a:lumMod val="50000"/>
                  </a:schemeClr>
                </a:solidFill>
                <a:cs typeface="Times New Roman" pitchFamily="18" charset="0"/>
              </a:rPr>
              <a:t>ywilnego</a:t>
            </a:r>
            <a:endParaRPr lang="pl-PL" sz="1600" b="1" dirty="0">
              <a:solidFill>
                <a:schemeClr val="bg1">
                  <a:lumMod val="50000"/>
                </a:schemeClr>
              </a:solidFill>
              <a:cs typeface="Times New Roman" pitchFamily="18" charset="0"/>
            </a:endParaRPr>
          </a:p>
        </p:txBody>
      </p:sp>
      <p:sp>
        <p:nvSpPr>
          <p:cNvPr id="2" name="Tytuł 1"/>
          <p:cNvSpPr>
            <a:spLocks noGrp="1"/>
          </p:cNvSpPr>
          <p:nvPr>
            <p:ph type="ctrTitle"/>
          </p:nvPr>
        </p:nvSpPr>
        <p:spPr>
          <a:xfrm>
            <a:off x="539552" y="476672"/>
            <a:ext cx="8064896" cy="2550145"/>
          </a:xfrm>
        </p:spPr>
        <p:txBody>
          <a:bodyPr>
            <a:normAutofit/>
          </a:bodyPr>
          <a:lstStyle/>
          <a:p>
            <a:r>
              <a:rPr lang="pl-PL"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 </a:t>
            </a:r>
            <a:br>
              <a:rPr lang="pl-PL"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dirty="0" smtClean="0">
                <a:solidFill>
                  <a:schemeClr val="bg1"/>
                </a:solidFill>
                <a:effectLst>
                  <a:outerShdw blurRad="38100" dist="38100" dir="2700000" algn="tl">
                    <a:srgbClr val="000000">
                      <a:alpha val="43137"/>
                    </a:srgbClr>
                  </a:outerShdw>
                </a:effectLst>
                <a:latin typeface="+mn-lt"/>
                <a:cs typeface="Times New Roman" pitchFamily="18" charset="0"/>
              </a:rPr>
              <a:t>- aspekty bezpieczeństwa</a:t>
            </a:r>
            <a:endParaRPr lang="pl-PL"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0" name="Obraz 9" descr="Logo ULC.gif"/>
          <p:cNvPicPr>
            <a:picLocks noChangeAspect="1"/>
          </p:cNvPicPr>
          <p:nvPr/>
        </p:nvPicPr>
        <p:blipFill>
          <a:blip r:embed="rId2" cstate="print"/>
          <a:stretch>
            <a:fillRect/>
          </a:stretch>
        </p:blipFill>
        <p:spPr>
          <a:xfrm>
            <a:off x="1115616" y="5361415"/>
            <a:ext cx="1008112" cy="9479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1628800"/>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1556792"/>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7" name="Obraz 16" descr="Logo ULC.gif"/>
          <p:cNvPicPr>
            <a:picLocks noChangeAspect="1"/>
          </p:cNvPicPr>
          <p:nvPr/>
        </p:nvPicPr>
        <p:blipFill>
          <a:blip r:embed="rId2" cstate="print"/>
          <a:stretch>
            <a:fillRect/>
          </a:stretch>
        </p:blipFill>
        <p:spPr>
          <a:xfrm>
            <a:off x="323528" y="1772816"/>
            <a:ext cx="1008112" cy="947905"/>
          </a:xfrm>
          <a:prstGeom prst="rect">
            <a:avLst/>
          </a:prstGeom>
        </p:spPr>
      </p:pic>
      <p:sp>
        <p:nvSpPr>
          <p:cNvPr id="10" name="pole tekstowe 2"/>
          <p:cNvSpPr txBox="1">
            <a:spLocks noChangeArrowheads="1"/>
          </p:cNvSpPr>
          <p:nvPr/>
        </p:nvSpPr>
        <p:spPr bwMode="auto">
          <a:xfrm>
            <a:off x="396080" y="3638634"/>
            <a:ext cx="7992344" cy="1446550"/>
          </a:xfrm>
          <a:prstGeom prst="rect">
            <a:avLst/>
          </a:prstGeom>
          <a:noFill/>
          <a:ln w="9525">
            <a:noFill/>
            <a:miter lim="800000"/>
            <a:headEnd/>
            <a:tailEnd/>
          </a:ln>
        </p:spPr>
        <p:txBody>
          <a:bodyPr wrap="square">
            <a:spAutoFit/>
          </a:bodyPr>
          <a:lstStyle/>
          <a:p>
            <a:pPr algn="just">
              <a:buFont typeface="Arial" pitchFamily="34" charset="0"/>
              <a:buChar char="•"/>
              <a:defRPr/>
            </a:pPr>
            <a:r>
              <a:rPr lang="pl-PL" sz="2400" b="1" dirty="0" smtClean="0">
                <a:solidFill>
                  <a:schemeClr val="bg1">
                    <a:lumMod val="50000"/>
                  </a:schemeClr>
                </a:solidFill>
              </a:rPr>
              <a:t> Zagrożenie w przestrzeni powietrznej</a:t>
            </a:r>
          </a:p>
          <a:p>
            <a:pPr algn="just">
              <a:defRPr/>
            </a:pPr>
            <a:endParaRPr lang="pl-PL" sz="2400" b="1" dirty="0" smtClean="0">
              <a:solidFill>
                <a:schemeClr val="bg1">
                  <a:lumMod val="50000"/>
                </a:schemeClr>
              </a:solidFill>
            </a:endParaRPr>
          </a:p>
          <a:p>
            <a:pPr algn="just">
              <a:buFont typeface="Arial" pitchFamily="34" charset="0"/>
              <a:buChar char="•"/>
              <a:defRPr/>
            </a:pPr>
            <a:r>
              <a:rPr lang="pl-PL" sz="2400" b="1" dirty="0" smtClean="0">
                <a:solidFill>
                  <a:schemeClr val="bg1">
                    <a:lumMod val="50000"/>
                  </a:schemeClr>
                </a:solidFill>
              </a:rPr>
              <a:t> Zagrożenie dla ludzi na ziemi</a:t>
            </a:r>
          </a:p>
          <a:p>
            <a:pPr algn="just">
              <a:defRPr/>
            </a:pPr>
            <a:endParaRPr lang="pl-PL" sz="1600" b="1"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396080" y="1772816"/>
            <a:ext cx="7992344" cy="4893647"/>
          </a:xfrm>
          <a:prstGeom prst="rect">
            <a:avLst/>
          </a:prstGeom>
          <a:noFill/>
          <a:ln w="9525">
            <a:noFill/>
            <a:miter lim="800000"/>
            <a:headEnd/>
            <a:tailEnd/>
          </a:ln>
        </p:spPr>
        <p:txBody>
          <a:bodyPr wrap="square">
            <a:spAutoFit/>
          </a:bodyPr>
          <a:lstStyle/>
          <a:p>
            <a:pPr algn="just">
              <a:defRPr/>
            </a:pPr>
            <a:r>
              <a:rPr lang="pl-PL" sz="2400" b="1" dirty="0" smtClean="0">
                <a:solidFill>
                  <a:schemeClr val="bg1">
                    <a:lumMod val="50000"/>
                  </a:schemeClr>
                </a:solidFill>
              </a:rPr>
              <a:t>Zagrożenie w przestrzeni powietrznej</a:t>
            </a:r>
          </a:p>
          <a:p>
            <a:pPr algn="just">
              <a:defRPr/>
            </a:pPr>
            <a:endParaRPr lang="pl-PL" sz="1600" b="1" dirty="0" smtClean="0">
              <a:solidFill>
                <a:schemeClr val="bg1">
                  <a:lumMod val="50000"/>
                </a:schemeClr>
              </a:solidFill>
            </a:endParaRPr>
          </a:p>
          <a:p>
            <a:pPr algn="just">
              <a:defRPr/>
            </a:pPr>
            <a:r>
              <a:rPr lang="pl-PL" sz="1600" b="1" u="sng" dirty="0" smtClean="0">
                <a:solidFill>
                  <a:schemeClr val="bg1">
                    <a:lumMod val="50000"/>
                  </a:schemeClr>
                </a:solidFill>
              </a:rPr>
              <a:t>Duże możliwości sprzętu</a:t>
            </a:r>
            <a:r>
              <a:rPr lang="pl-PL" sz="1600" b="1" dirty="0" smtClean="0">
                <a:solidFill>
                  <a:schemeClr val="bg1">
                    <a:lumMod val="50000"/>
                  </a:schemeClr>
                </a:solidFill>
              </a:rPr>
              <a:t> – loty na wysokość kilku i odległość kilkudziesięciu lub nawet kilkuset kilometrów</a:t>
            </a:r>
          </a:p>
          <a:p>
            <a:pPr algn="just">
              <a:defRPr/>
            </a:pPr>
            <a:r>
              <a:rPr lang="pl-PL" sz="1600" b="1" dirty="0" smtClean="0">
                <a:solidFill>
                  <a:schemeClr val="bg1">
                    <a:lumMod val="50000"/>
                  </a:schemeClr>
                </a:solidFill>
              </a:rPr>
              <a:t> 	</a:t>
            </a:r>
          </a:p>
          <a:p>
            <a:pPr algn="just">
              <a:defRPr/>
            </a:pPr>
            <a:r>
              <a:rPr lang="pl-PL" sz="1600" b="1" u="sng" dirty="0" smtClean="0">
                <a:solidFill>
                  <a:schemeClr val="bg1">
                    <a:lumMod val="50000"/>
                  </a:schemeClr>
                </a:solidFill>
              </a:rPr>
              <a:t>Brak systemów antykolizyjnych</a:t>
            </a:r>
            <a:r>
              <a:rPr lang="pl-PL" sz="1600" b="1" dirty="0" smtClean="0">
                <a:solidFill>
                  <a:schemeClr val="bg1">
                    <a:lumMod val="50000"/>
                  </a:schemeClr>
                </a:solidFill>
              </a:rPr>
              <a:t> – wykrywanie i unikanie potencjalnych kolizji  to kwestia zastosowania odpowiedniej, skutecznej technologii, której w chwili obecnej brak. Kamery pokładowe czy </a:t>
            </a:r>
            <a:r>
              <a:rPr lang="pl-PL" sz="1600" b="1" dirty="0" err="1" smtClean="0">
                <a:solidFill>
                  <a:schemeClr val="bg1">
                    <a:lumMod val="50000"/>
                  </a:schemeClr>
                </a:solidFill>
              </a:rPr>
              <a:t>transponder</a:t>
            </a:r>
            <a:r>
              <a:rPr lang="pl-PL" sz="1600" b="1" dirty="0" smtClean="0">
                <a:solidFill>
                  <a:schemeClr val="bg1">
                    <a:lumMod val="50000"/>
                  </a:schemeClr>
                </a:solidFill>
              </a:rPr>
              <a:t> to zdecydowanie zbyt mało. System musi częściowo zastępować pilota w kabinie i wspomagać go realizując część zadań automatycznie (wykrycie potencjalnego zagrożenia, zrealizowanie odpowiedniej  procedury pozwalającej na uniknięcie kolizji, powrót do realizacji głównego celu lotu). Bez odpowiedniego systemu antykolizyjnego loty na duże odległości mogą być realizowane jedynie w wydzielonych do tego celu strefach przestrzeni powietrznej do momentu zastosowania odpowiedniej technologii.</a:t>
            </a:r>
          </a:p>
          <a:p>
            <a:pPr algn="just">
              <a:defRPr/>
            </a:pPr>
            <a:endParaRPr lang="pl-PL" sz="1600" b="1" dirty="0" smtClean="0">
              <a:solidFill>
                <a:schemeClr val="bg1">
                  <a:lumMod val="50000"/>
                </a:schemeClr>
              </a:solidFill>
            </a:endParaRPr>
          </a:p>
          <a:p>
            <a:pPr algn="just">
              <a:defRPr/>
            </a:pPr>
            <a:r>
              <a:rPr lang="pl-PL" sz="1600" b="1" u="sng" dirty="0" smtClean="0">
                <a:solidFill>
                  <a:schemeClr val="bg1">
                    <a:lumMod val="50000"/>
                  </a:schemeClr>
                </a:solidFill>
              </a:rPr>
              <a:t>Duża dostępność  i duże możliwości sprzętu amatorskiego</a:t>
            </a:r>
            <a:r>
              <a:rPr lang="pl-PL" sz="1600" b="1" dirty="0" smtClean="0">
                <a:solidFill>
                  <a:schemeClr val="bg1">
                    <a:lumMod val="50000"/>
                  </a:schemeClr>
                </a:solidFill>
              </a:rPr>
              <a:t> – urządzenia o możliwościach podobnych do profesjonalnych systemów bezzałogowych są dostępne obecnie dla każdego. Niestety brak odpowiedniej wiedzy lotniczej, a często również brak wyobraźni i zdrowego rozsądku może być przesłanką do zaistnienia zagrożenia w ruchu lotniczym</a:t>
            </a: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a:t>
            </a:r>
            <a:r>
              <a:rPr lang="pl-PL" sz="2800" dirty="0" smtClean="0">
                <a:solidFill>
                  <a:schemeClr val="bg1"/>
                </a:solidFill>
                <a:effectLst>
                  <a:outerShdw blurRad="38100" dist="38100" dir="2700000" algn="tl">
                    <a:srgbClr val="000000">
                      <a:alpha val="43137"/>
                    </a:srgbClr>
                  </a:outerShdw>
                </a:effectLst>
                <a:cs typeface="Times New Roman" pitchFamily="18" charset="0"/>
              </a:rPr>
              <a:t> – przestrzeń powietrzna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sp>
        <p:nvSpPr>
          <p:cNvPr id="14" name="pole tekstowe 2"/>
          <p:cNvSpPr txBox="1">
            <a:spLocks noChangeArrowheads="1"/>
          </p:cNvSpPr>
          <p:nvPr/>
        </p:nvSpPr>
        <p:spPr bwMode="auto">
          <a:xfrm>
            <a:off x="396080" y="2010326"/>
            <a:ext cx="7992344" cy="338554"/>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Near miss…</a:t>
            </a:r>
          </a:p>
        </p:txBody>
      </p:sp>
      <p:pic>
        <p:nvPicPr>
          <p:cNvPr id="11" name="Obraz 10" descr="1asd.png"/>
          <p:cNvPicPr>
            <a:picLocks noChangeAspect="1"/>
          </p:cNvPicPr>
          <p:nvPr/>
        </p:nvPicPr>
        <p:blipFill>
          <a:blip r:embed="rId3" cstate="print"/>
          <a:srcRect b="2233"/>
          <a:stretch>
            <a:fillRect/>
          </a:stretch>
        </p:blipFill>
        <p:spPr>
          <a:xfrm>
            <a:off x="323528" y="2715303"/>
            <a:ext cx="4104456" cy="3017953"/>
          </a:xfrm>
          <a:prstGeom prst="rect">
            <a:avLst/>
          </a:prstGeom>
        </p:spPr>
      </p:pic>
      <p:pic>
        <p:nvPicPr>
          <p:cNvPr id="12" name="Obraz 11" descr="plane-drone.jpg"/>
          <p:cNvPicPr>
            <a:picLocks noChangeAspect="1"/>
          </p:cNvPicPr>
          <p:nvPr/>
        </p:nvPicPr>
        <p:blipFill>
          <a:blip r:embed="rId4" cstate="print"/>
          <a:stretch>
            <a:fillRect/>
          </a:stretch>
        </p:blipFill>
        <p:spPr>
          <a:xfrm>
            <a:off x="4572000" y="2780928"/>
            <a:ext cx="4115468" cy="2951088"/>
          </a:xfrm>
          <a:prstGeom prst="rect">
            <a:avLst/>
          </a:prstGeom>
        </p:spPr>
      </p:pic>
      <p:sp>
        <p:nvSpPr>
          <p:cNvPr id="13" name="pole tekstowe 2"/>
          <p:cNvSpPr txBox="1">
            <a:spLocks noChangeArrowheads="1"/>
          </p:cNvSpPr>
          <p:nvPr/>
        </p:nvSpPr>
        <p:spPr bwMode="auto">
          <a:xfrm>
            <a:off x="548480" y="5970766"/>
            <a:ext cx="2799384" cy="338554"/>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…model </a:t>
            </a:r>
            <a:r>
              <a:rPr lang="pl-PL" sz="1600" b="1" dirty="0" smtClean="0">
                <a:solidFill>
                  <a:schemeClr val="bg1">
                    <a:lumMod val="50000"/>
                  </a:schemeClr>
                </a:solidFill>
              </a:rPr>
              <a:t>RC</a:t>
            </a:r>
          </a:p>
        </p:txBody>
      </p:sp>
      <p:sp>
        <p:nvSpPr>
          <p:cNvPr id="18" name="pole tekstowe 2"/>
          <p:cNvSpPr txBox="1">
            <a:spLocks noChangeArrowheads="1"/>
          </p:cNvSpPr>
          <p:nvPr/>
        </p:nvSpPr>
        <p:spPr bwMode="auto">
          <a:xfrm>
            <a:off x="4644008" y="5949280"/>
            <a:ext cx="2799384" cy="338554"/>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…wojskowy </a:t>
            </a:r>
            <a:r>
              <a:rPr lang="pl-PL" sz="1600" b="1" dirty="0" smtClean="0">
                <a:solidFill>
                  <a:schemeClr val="bg1">
                    <a:lumMod val="50000"/>
                  </a:schemeClr>
                </a:solidFill>
              </a:rPr>
              <a:t>UAV</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a:t>
            </a:r>
            <a:r>
              <a:rPr lang="pl-PL" sz="2800" dirty="0" smtClean="0">
                <a:solidFill>
                  <a:schemeClr val="bg1"/>
                </a:solidFill>
                <a:effectLst>
                  <a:outerShdw blurRad="38100" dist="38100" dir="2700000" algn="tl">
                    <a:srgbClr val="000000">
                      <a:alpha val="43137"/>
                    </a:srgbClr>
                  </a:outerShdw>
                </a:effectLst>
                <a:cs typeface="Times New Roman" pitchFamily="18" charset="0"/>
              </a:rPr>
              <a:t> – przestrzeń powietrzna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1115616" y="6093296"/>
            <a:ext cx="7992344" cy="954107"/>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Lądowanie samolotu na lotnisku w Vancouver nagrane z komercyjnego UAV </a:t>
            </a:r>
          </a:p>
          <a:p>
            <a:pPr algn="just">
              <a:defRPr/>
            </a:pPr>
            <a:endParaRPr lang="pl-PL" sz="2400" b="1" dirty="0" smtClean="0">
              <a:solidFill>
                <a:schemeClr val="bg1">
                  <a:lumMod val="50000"/>
                </a:schemeClr>
              </a:solidFill>
            </a:endParaRPr>
          </a:p>
          <a:p>
            <a:pPr algn="just">
              <a:defRPr/>
            </a:pPr>
            <a:endParaRPr lang="pl-PL" sz="1600" b="1" dirty="0" smtClean="0">
              <a:solidFill>
                <a:schemeClr val="bg1">
                  <a:lumMod val="50000"/>
                </a:schemeClr>
              </a:solidFill>
            </a:endParaRP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pic>
        <p:nvPicPr>
          <p:cNvPr id="12" name="Obraz 11" descr="kan.png"/>
          <p:cNvPicPr>
            <a:picLocks noChangeAspect="1"/>
          </p:cNvPicPr>
          <p:nvPr/>
        </p:nvPicPr>
        <p:blipFill>
          <a:blip r:embed="rId3" cstate="print"/>
          <a:stretch>
            <a:fillRect/>
          </a:stretch>
        </p:blipFill>
        <p:spPr>
          <a:xfrm>
            <a:off x="1187624" y="2132856"/>
            <a:ext cx="6468378" cy="386769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descr="dji.jpg"/>
          <p:cNvPicPr>
            <a:picLocks noChangeAspect="1"/>
          </p:cNvPicPr>
          <p:nvPr/>
        </p:nvPicPr>
        <p:blipFill>
          <a:blip r:embed="rId2" cstate="print"/>
          <a:stretch>
            <a:fillRect/>
          </a:stretch>
        </p:blipFill>
        <p:spPr>
          <a:xfrm>
            <a:off x="4391981" y="2420888"/>
            <a:ext cx="4572507" cy="3168352"/>
          </a:xfrm>
          <a:prstGeom prst="rect">
            <a:avLst/>
          </a:prstGeom>
        </p:spPr>
      </p:pic>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a:t>
            </a:r>
            <a:r>
              <a:rPr lang="pl-PL" sz="2800" dirty="0" smtClean="0">
                <a:solidFill>
                  <a:schemeClr val="bg1"/>
                </a:solidFill>
                <a:effectLst>
                  <a:outerShdw blurRad="38100" dist="38100" dir="2700000" algn="tl">
                    <a:srgbClr val="000000">
                      <a:alpha val="43137"/>
                    </a:srgbClr>
                  </a:outerShdw>
                </a:effectLst>
                <a:cs typeface="Times New Roman" pitchFamily="18" charset="0"/>
              </a:rPr>
              <a:t> – przestrzeń powietrzna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7" name="Obraz 16" descr="Logo ULC.gif"/>
          <p:cNvPicPr>
            <a:picLocks noChangeAspect="1"/>
          </p:cNvPicPr>
          <p:nvPr/>
        </p:nvPicPr>
        <p:blipFill>
          <a:blip r:embed="rId3" cstate="print"/>
          <a:stretch>
            <a:fillRect/>
          </a:stretch>
        </p:blipFill>
        <p:spPr>
          <a:xfrm>
            <a:off x="323528" y="476672"/>
            <a:ext cx="1008112" cy="947905"/>
          </a:xfrm>
          <a:prstGeom prst="rect">
            <a:avLst/>
          </a:prstGeom>
        </p:spPr>
      </p:pic>
      <p:sp>
        <p:nvSpPr>
          <p:cNvPr id="14" name="pole tekstowe 2"/>
          <p:cNvSpPr txBox="1">
            <a:spLocks noChangeArrowheads="1"/>
          </p:cNvSpPr>
          <p:nvPr/>
        </p:nvSpPr>
        <p:spPr bwMode="auto">
          <a:xfrm>
            <a:off x="539552" y="5877272"/>
            <a:ext cx="7992344" cy="338554"/>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Poznań, samolot sfilmowany z „</a:t>
            </a:r>
            <a:r>
              <a:rPr lang="pl-PL" sz="1600" b="1" dirty="0" err="1" smtClean="0">
                <a:solidFill>
                  <a:schemeClr val="bg1">
                    <a:lumMod val="50000"/>
                  </a:schemeClr>
                </a:solidFill>
              </a:rPr>
              <a:t>drona</a:t>
            </a:r>
            <a:r>
              <a:rPr lang="pl-PL" sz="1600" b="1" dirty="0" smtClean="0">
                <a:solidFill>
                  <a:schemeClr val="bg1">
                    <a:lumMod val="50000"/>
                  </a:schemeClr>
                </a:solidFill>
              </a:rPr>
              <a:t>” z wysokości około 300 m</a:t>
            </a:r>
          </a:p>
        </p:txBody>
      </p:sp>
      <p:pic>
        <p:nvPicPr>
          <p:cNvPr id="10" name="Obraz 9" descr="2asd.png"/>
          <p:cNvPicPr>
            <a:picLocks noChangeAspect="1"/>
          </p:cNvPicPr>
          <p:nvPr/>
        </p:nvPicPr>
        <p:blipFill>
          <a:blip r:embed="rId4" cstate="print"/>
          <a:stretch>
            <a:fillRect/>
          </a:stretch>
        </p:blipFill>
        <p:spPr>
          <a:xfrm>
            <a:off x="539552" y="2437354"/>
            <a:ext cx="3600400" cy="3151886"/>
          </a:xfrm>
          <a:prstGeom prst="rect">
            <a:avLst/>
          </a:prstGeom>
        </p:spPr>
      </p:pic>
      <p:cxnSp>
        <p:nvCxnSpPr>
          <p:cNvPr id="15" name="Łącznik prosty ze strzałką 14"/>
          <p:cNvCxnSpPr/>
          <p:nvPr/>
        </p:nvCxnSpPr>
        <p:spPr>
          <a:xfrm>
            <a:off x="1763688" y="5445224"/>
            <a:ext cx="504056" cy="14401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descr="wilga 2.bmp"/>
          <p:cNvPicPr>
            <a:picLocks noChangeAspect="1"/>
          </p:cNvPicPr>
          <p:nvPr/>
        </p:nvPicPr>
        <p:blipFill>
          <a:blip r:embed="rId2" cstate="print"/>
          <a:srcRect r="51071" b="10714"/>
          <a:stretch>
            <a:fillRect/>
          </a:stretch>
        </p:blipFill>
        <p:spPr>
          <a:xfrm>
            <a:off x="5575179" y="4437112"/>
            <a:ext cx="2448272" cy="1800200"/>
          </a:xfrm>
          <a:prstGeom prst="rect">
            <a:avLst/>
          </a:prstGeom>
        </p:spPr>
      </p:pic>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a:t>
            </a:r>
            <a:r>
              <a:rPr lang="pl-PL" sz="2800" dirty="0" smtClean="0">
                <a:solidFill>
                  <a:schemeClr val="bg1"/>
                </a:solidFill>
                <a:effectLst>
                  <a:outerShdw blurRad="38100" dist="38100" dir="2700000" algn="tl">
                    <a:srgbClr val="000000">
                      <a:alpha val="43137"/>
                    </a:srgbClr>
                  </a:outerShdw>
                </a:effectLst>
                <a:cs typeface="Times New Roman" pitchFamily="18" charset="0"/>
              </a:rPr>
              <a:t> – przestrzeń powietrzna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7" name="Obraz 16" descr="Logo ULC.gif"/>
          <p:cNvPicPr>
            <a:picLocks noChangeAspect="1"/>
          </p:cNvPicPr>
          <p:nvPr/>
        </p:nvPicPr>
        <p:blipFill>
          <a:blip r:embed="rId3" cstate="print"/>
          <a:stretch>
            <a:fillRect/>
          </a:stretch>
        </p:blipFill>
        <p:spPr>
          <a:xfrm>
            <a:off x="323528" y="476672"/>
            <a:ext cx="1008112" cy="947905"/>
          </a:xfrm>
          <a:prstGeom prst="rect">
            <a:avLst/>
          </a:prstGeom>
        </p:spPr>
      </p:pic>
      <p:pic>
        <p:nvPicPr>
          <p:cNvPr id="10" name="Obraz 9" descr="wilga.bmp"/>
          <p:cNvPicPr>
            <a:picLocks noChangeAspect="1"/>
          </p:cNvPicPr>
          <p:nvPr/>
        </p:nvPicPr>
        <p:blipFill>
          <a:blip r:embed="rId4" cstate="print"/>
          <a:srcRect t="1790" r="7143"/>
          <a:stretch>
            <a:fillRect/>
          </a:stretch>
        </p:blipFill>
        <p:spPr>
          <a:xfrm>
            <a:off x="1214773" y="2564904"/>
            <a:ext cx="4360406" cy="3680223"/>
          </a:xfrm>
          <a:prstGeom prst="rect">
            <a:avLst/>
          </a:prstGeom>
        </p:spPr>
      </p:pic>
      <p:sp>
        <p:nvSpPr>
          <p:cNvPr id="14" name="pole tekstowe 2"/>
          <p:cNvSpPr txBox="1">
            <a:spLocks noChangeArrowheads="1"/>
          </p:cNvSpPr>
          <p:nvPr/>
        </p:nvSpPr>
        <p:spPr bwMode="auto">
          <a:xfrm>
            <a:off x="396080" y="1772816"/>
            <a:ext cx="7992344" cy="584775"/>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Samolot PZL 104 Wilga po zderzeniu z modelem RC (masa około 2 kg)</a:t>
            </a:r>
          </a:p>
          <a:p>
            <a:pPr algn="just">
              <a:defRPr/>
            </a:pPr>
            <a:r>
              <a:rPr lang="pl-PL" sz="1600" b="1" dirty="0" smtClean="0">
                <a:solidFill>
                  <a:schemeClr val="bg1">
                    <a:lumMod val="50000"/>
                  </a:schemeClr>
                </a:solidFill>
              </a:rPr>
              <a:t>(nr ewidencyjny zdarzenia lotniczego: 164/05)</a:t>
            </a:r>
          </a:p>
        </p:txBody>
      </p:sp>
      <p:pic>
        <p:nvPicPr>
          <p:cNvPr id="15" name="Obraz 14" descr="wilga 2.bmp"/>
          <p:cNvPicPr>
            <a:picLocks noChangeAspect="1"/>
          </p:cNvPicPr>
          <p:nvPr/>
        </p:nvPicPr>
        <p:blipFill>
          <a:blip r:embed="rId2" cstate="print"/>
          <a:srcRect l="50328" t="31016" r="16383"/>
          <a:stretch>
            <a:fillRect/>
          </a:stretch>
        </p:blipFill>
        <p:spPr>
          <a:xfrm>
            <a:off x="5575179" y="2564904"/>
            <a:ext cx="2453205" cy="208823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 – przestrzeń powietrzna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539552" y="5949280"/>
            <a:ext cx="7992344" cy="584775"/>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Samolot transportowy C-130 po zderzeniu z samolotem bezzałogowym RQ-7 </a:t>
            </a:r>
            <a:r>
              <a:rPr lang="pl-PL" sz="1600" b="1" dirty="0" err="1" smtClean="0">
                <a:solidFill>
                  <a:schemeClr val="bg1">
                    <a:lumMod val="50000"/>
                  </a:schemeClr>
                </a:solidFill>
              </a:rPr>
              <a:t>Shadow</a:t>
            </a:r>
            <a:r>
              <a:rPr lang="pl-PL" sz="1600" b="1" dirty="0" smtClean="0">
                <a:solidFill>
                  <a:schemeClr val="bg1">
                    <a:lumMod val="50000"/>
                  </a:schemeClr>
                </a:solidFill>
              </a:rPr>
              <a:t> </a:t>
            </a:r>
          </a:p>
          <a:p>
            <a:pPr algn="just">
              <a:defRPr/>
            </a:pPr>
            <a:r>
              <a:rPr lang="pl-PL" sz="1600" b="1" dirty="0" smtClean="0">
                <a:solidFill>
                  <a:schemeClr val="bg1">
                    <a:lumMod val="50000"/>
                  </a:schemeClr>
                </a:solidFill>
              </a:rPr>
              <a:t>(masa ok. 80 kg)</a:t>
            </a: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pic>
        <p:nvPicPr>
          <p:cNvPr id="12" name="Obraz 11" descr="Herkcollision.jpg"/>
          <p:cNvPicPr>
            <a:picLocks noChangeAspect="1"/>
          </p:cNvPicPr>
          <p:nvPr/>
        </p:nvPicPr>
        <p:blipFill>
          <a:blip r:embed="rId3" cstate="print"/>
          <a:srcRect t="6627"/>
          <a:stretch>
            <a:fillRect/>
          </a:stretch>
        </p:blipFill>
        <p:spPr>
          <a:xfrm>
            <a:off x="1475656" y="2060848"/>
            <a:ext cx="6013515" cy="367240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 </a:t>
            </a:r>
            <a:r>
              <a:rPr lang="pl-PL" sz="2800" dirty="0" smtClean="0">
                <a:solidFill>
                  <a:schemeClr val="bg1"/>
                </a:solidFill>
                <a:effectLst>
                  <a:outerShdw blurRad="38100" dist="38100" dir="2700000" algn="tl">
                    <a:srgbClr val="000000">
                      <a:alpha val="43137"/>
                    </a:srgbClr>
                  </a:outerShdw>
                </a:effectLst>
                <a:cs typeface="Times New Roman" pitchFamily="18" charset="0"/>
              </a:rPr>
              <a:t>– przestrzeń powietrzna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pic>
        <p:nvPicPr>
          <p:cNvPr id="11" name="Obraz 10" descr="herkcolllision2.jpg"/>
          <p:cNvPicPr>
            <a:picLocks noChangeAspect="1"/>
          </p:cNvPicPr>
          <p:nvPr/>
        </p:nvPicPr>
        <p:blipFill>
          <a:blip r:embed="rId3" cstate="print"/>
          <a:stretch>
            <a:fillRect/>
          </a:stretch>
        </p:blipFill>
        <p:spPr>
          <a:xfrm>
            <a:off x="4788024" y="2570782"/>
            <a:ext cx="3816424" cy="2850635"/>
          </a:xfrm>
          <a:prstGeom prst="rect">
            <a:avLst/>
          </a:prstGeom>
        </p:spPr>
      </p:pic>
      <p:pic>
        <p:nvPicPr>
          <p:cNvPr id="12" name="Obraz 11" descr="herkcollision3.jpg"/>
          <p:cNvPicPr>
            <a:picLocks noChangeAspect="1"/>
          </p:cNvPicPr>
          <p:nvPr/>
        </p:nvPicPr>
        <p:blipFill>
          <a:blip r:embed="rId4" cstate="print"/>
          <a:stretch>
            <a:fillRect/>
          </a:stretch>
        </p:blipFill>
        <p:spPr>
          <a:xfrm>
            <a:off x="539552" y="2492896"/>
            <a:ext cx="3960440" cy="2958206"/>
          </a:xfrm>
          <a:prstGeom prst="rect">
            <a:avLst/>
          </a:prstGeom>
        </p:spPr>
      </p:pic>
      <p:sp>
        <p:nvSpPr>
          <p:cNvPr id="10" name="pole tekstowe 2"/>
          <p:cNvSpPr txBox="1">
            <a:spLocks noChangeArrowheads="1"/>
          </p:cNvSpPr>
          <p:nvPr/>
        </p:nvSpPr>
        <p:spPr bwMode="auto">
          <a:xfrm>
            <a:off x="539552" y="5949280"/>
            <a:ext cx="7992344" cy="584775"/>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Samolot transportowy C-130 po zderzeniu z samolotem bezzałogowym RQ-7 </a:t>
            </a:r>
            <a:r>
              <a:rPr lang="pl-PL" sz="1600" b="1" dirty="0" err="1" smtClean="0">
                <a:solidFill>
                  <a:schemeClr val="bg1">
                    <a:lumMod val="50000"/>
                  </a:schemeClr>
                </a:solidFill>
              </a:rPr>
              <a:t>Shadow</a:t>
            </a:r>
            <a:r>
              <a:rPr lang="pl-PL" sz="1600" b="1" dirty="0" smtClean="0">
                <a:solidFill>
                  <a:schemeClr val="bg1">
                    <a:lumMod val="50000"/>
                  </a:schemeClr>
                </a:solidFill>
              </a:rPr>
              <a:t> </a:t>
            </a:r>
          </a:p>
          <a:p>
            <a:pPr algn="just">
              <a:defRPr/>
            </a:pPr>
            <a:r>
              <a:rPr lang="pl-PL" sz="1600" b="1" dirty="0" smtClean="0">
                <a:solidFill>
                  <a:schemeClr val="bg1">
                    <a:lumMod val="50000"/>
                  </a:schemeClr>
                </a:solidFill>
              </a:rPr>
              <a:t>(masa ok. 80 kg)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Potencjalne zagrożenia </a:t>
            </a:r>
            <a:r>
              <a:rPr lang="pl-PL" sz="2800" dirty="0" smtClean="0">
                <a:solidFill>
                  <a:schemeClr val="bg1"/>
                </a:solidFill>
                <a:effectLst>
                  <a:outerShdw blurRad="38100" dist="38100" dir="2700000" algn="tl">
                    <a:srgbClr val="000000">
                      <a:alpha val="43137"/>
                    </a:srgbClr>
                  </a:outerShdw>
                </a:effectLst>
                <a:cs typeface="Times New Roman" pitchFamily="18" charset="0"/>
              </a:rPr>
              <a:t>– </a:t>
            </a:r>
            <a:r>
              <a:rPr lang="pl-PL" sz="2800" dirty="0" smtClean="0">
                <a:solidFill>
                  <a:schemeClr val="bg1"/>
                </a:solidFill>
                <a:effectLst>
                  <a:outerShdw blurRad="38100" dist="38100" dir="2700000" algn="tl">
                    <a:srgbClr val="000000">
                      <a:alpha val="43137"/>
                    </a:srgbClr>
                  </a:outerShdw>
                </a:effectLst>
                <a:cs typeface="Times New Roman" pitchFamily="18" charset="0"/>
              </a:rPr>
              <a:t>ludzie na ziemi</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sp>
        <p:nvSpPr>
          <p:cNvPr id="10" name="pole tekstowe 2"/>
          <p:cNvSpPr txBox="1">
            <a:spLocks noChangeArrowheads="1"/>
          </p:cNvSpPr>
          <p:nvPr/>
        </p:nvSpPr>
        <p:spPr bwMode="auto">
          <a:xfrm>
            <a:off x="539552" y="5949280"/>
            <a:ext cx="7992344" cy="338554"/>
          </a:xfrm>
          <a:prstGeom prst="rect">
            <a:avLst/>
          </a:prstGeom>
          <a:noFill/>
          <a:ln w="9525">
            <a:noFill/>
            <a:miter lim="800000"/>
            <a:headEnd/>
            <a:tailEnd/>
          </a:ln>
        </p:spPr>
        <p:txBody>
          <a:bodyPr wrap="square">
            <a:spAutoFit/>
          </a:bodyPr>
          <a:lstStyle/>
          <a:p>
            <a:pPr algn="just">
              <a:defRPr/>
            </a:pPr>
            <a:r>
              <a:rPr lang="pl-PL" sz="1600" b="1" dirty="0" smtClean="0">
                <a:solidFill>
                  <a:schemeClr val="bg1">
                    <a:lumMod val="50000"/>
                  </a:schemeClr>
                </a:solidFill>
              </a:rPr>
              <a:t>Upadek komercyjnego UAV w czasie kręcenia materiału filmowego z maratonu w Australii </a:t>
            </a:r>
            <a:endParaRPr lang="pl-PL" sz="1600" b="1" dirty="0" smtClean="0">
              <a:solidFill>
                <a:schemeClr val="bg1">
                  <a:lumMod val="50000"/>
                </a:schemeClr>
              </a:solidFill>
            </a:endParaRPr>
          </a:p>
        </p:txBody>
      </p:sp>
      <p:pic>
        <p:nvPicPr>
          <p:cNvPr id="13" name="Obraz 12" descr="36875_04_drone_gets_hacked_crashes_into_and_injures_australian_athlete.jpg"/>
          <p:cNvPicPr>
            <a:picLocks noChangeAspect="1"/>
          </p:cNvPicPr>
          <p:nvPr/>
        </p:nvPicPr>
        <p:blipFill>
          <a:blip r:embed="rId3" cstate="print"/>
          <a:stretch>
            <a:fillRect/>
          </a:stretch>
        </p:blipFill>
        <p:spPr>
          <a:xfrm>
            <a:off x="1619250" y="2113756"/>
            <a:ext cx="5905500" cy="3619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141277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1268760"/>
            <a:ext cx="8064896" cy="1512168"/>
          </a:xfrm>
        </p:spPr>
        <p:txBody>
          <a:bodyPr>
            <a:normAutofit/>
          </a:bodyPr>
          <a:lstStyle/>
          <a:p>
            <a:pPr algn="l">
              <a:spcBef>
                <a:spcPts val="1200"/>
              </a:spcBef>
              <a:spcAft>
                <a:spcPts val="1200"/>
              </a:spcAft>
            </a:pPr>
            <a:r>
              <a:rPr lang="pl-PL" sz="2400" dirty="0" smtClean="0">
                <a:solidFill>
                  <a:schemeClr val="bg1"/>
                </a:solidFill>
                <a:effectLst>
                  <a:outerShdw blurRad="38100" dist="38100" dir="2700000" algn="tl">
                    <a:srgbClr val="000000">
                      <a:alpha val="43137"/>
                    </a:srgbClr>
                  </a:outerShdw>
                </a:effectLst>
                <a:latin typeface="+mn-lt"/>
                <a:cs typeface="Times New Roman" pitchFamily="18" charset="0"/>
              </a:rPr>
              <a:t>Zespół ds. bezzałogowych statków powietrznych</a:t>
            </a:r>
            <a:endParaRPr lang="pl-PL" sz="240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7" name="Obraz 16" descr="Logo ULC.gif"/>
          <p:cNvPicPr>
            <a:picLocks noChangeAspect="1"/>
          </p:cNvPicPr>
          <p:nvPr/>
        </p:nvPicPr>
        <p:blipFill>
          <a:blip r:embed="rId2" cstate="print"/>
          <a:stretch>
            <a:fillRect/>
          </a:stretch>
        </p:blipFill>
        <p:spPr>
          <a:xfrm>
            <a:off x="323528" y="1556792"/>
            <a:ext cx="1008112" cy="947905"/>
          </a:xfrm>
          <a:prstGeom prst="rect">
            <a:avLst/>
          </a:prstGeom>
        </p:spPr>
      </p:pic>
      <p:sp>
        <p:nvSpPr>
          <p:cNvPr id="11" name="Podtytuł 2"/>
          <p:cNvSpPr>
            <a:spLocks noGrp="1"/>
          </p:cNvSpPr>
          <p:nvPr>
            <p:ph type="subTitle" idx="1"/>
          </p:nvPr>
        </p:nvSpPr>
        <p:spPr>
          <a:xfrm>
            <a:off x="1475656" y="4365104"/>
            <a:ext cx="6400800" cy="1320552"/>
          </a:xfrm>
        </p:spPr>
        <p:txBody>
          <a:bodyPr>
            <a:normAutofit fontScale="55000" lnSpcReduction="20000"/>
          </a:bodyPr>
          <a:lstStyle/>
          <a:p>
            <a:pPr algn="l"/>
            <a:r>
              <a:rPr lang="pl-PL" sz="2800" b="1" dirty="0" smtClean="0">
                <a:solidFill>
                  <a:schemeClr val="bg1">
                    <a:lumMod val="50000"/>
                  </a:schemeClr>
                </a:solidFill>
              </a:rPr>
              <a:t>Paweł Szymański</a:t>
            </a:r>
          </a:p>
          <a:p>
            <a:pPr algn="l"/>
            <a:r>
              <a:rPr lang="pl-PL" sz="2800" b="1" dirty="0" smtClean="0">
                <a:solidFill>
                  <a:schemeClr val="bg1">
                    <a:lumMod val="50000"/>
                  </a:schemeClr>
                </a:solidFill>
              </a:rPr>
              <a:t>tel.: 22 520 74 40</a:t>
            </a:r>
          </a:p>
          <a:p>
            <a:pPr algn="l"/>
            <a:r>
              <a:rPr lang="pl-PL" sz="2800" dirty="0" smtClean="0">
                <a:solidFill>
                  <a:schemeClr val="bg1">
                    <a:lumMod val="50000"/>
                  </a:schemeClr>
                </a:solidFill>
              </a:rPr>
              <a:t>Urząd Lotnictwa Cywilnego</a:t>
            </a:r>
          </a:p>
          <a:p>
            <a:pPr algn="l"/>
            <a:r>
              <a:rPr lang="pl-PL" sz="2800" dirty="0" smtClean="0">
                <a:solidFill>
                  <a:schemeClr val="bg1">
                    <a:lumMod val="50000"/>
                  </a:schemeClr>
                </a:solidFill>
              </a:rPr>
              <a:t>ul. Flisa 2,</a:t>
            </a:r>
          </a:p>
          <a:p>
            <a:pPr algn="l"/>
            <a:r>
              <a:rPr lang="pl-PL" sz="2800" dirty="0" smtClean="0">
                <a:solidFill>
                  <a:schemeClr val="bg1">
                    <a:lumMod val="50000"/>
                  </a:schemeClr>
                </a:solidFill>
              </a:rPr>
              <a:t>02-247 Warszawa</a:t>
            </a:r>
          </a:p>
          <a:p>
            <a:pPr algn="l"/>
            <a:endParaRPr lang="pl-PL" dirty="0" smtClean="0">
              <a:solidFill>
                <a:schemeClr val="tx1"/>
              </a:solidFill>
            </a:endParaRPr>
          </a:p>
          <a:p>
            <a:pPr algn="l"/>
            <a:endParaRPr lang="pl-PL" dirty="0">
              <a:solidFill>
                <a:schemeClr val="tx1"/>
              </a:solidFill>
            </a:endParaRPr>
          </a:p>
        </p:txBody>
      </p:sp>
      <p:sp>
        <p:nvSpPr>
          <p:cNvPr id="12" name="pole tekstowe 11"/>
          <p:cNvSpPr txBox="1"/>
          <p:nvPr/>
        </p:nvSpPr>
        <p:spPr>
          <a:xfrm>
            <a:off x="1473280" y="3284984"/>
            <a:ext cx="3962816" cy="830997"/>
          </a:xfrm>
          <a:prstGeom prst="rect">
            <a:avLst/>
          </a:prstGeom>
          <a:noFill/>
        </p:spPr>
        <p:txBody>
          <a:bodyPr wrap="none" rtlCol="0">
            <a:spAutoFit/>
          </a:bodyPr>
          <a:lstStyle/>
          <a:p>
            <a:r>
              <a:rPr lang="pl-PL" sz="4800" dirty="0" smtClean="0">
                <a:solidFill>
                  <a:schemeClr val="bg1">
                    <a:lumMod val="50000"/>
                  </a:schemeClr>
                </a:solidFill>
              </a:rPr>
              <a:t>uav@ulc.gov.pl</a:t>
            </a:r>
            <a:endParaRPr lang="pl-PL" sz="4800"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547664" y="188640"/>
            <a:ext cx="8064896" cy="1512168"/>
          </a:xfrm>
        </p:spPr>
        <p:txBody>
          <a:bodyPr>
            <a:normAutofit/>
          </a:bodyPr>
          <a:lstStyle/>
          <a:p>
            <a:pPr algn="l">
              <a:spcBef>
                <a:spcPts val="1200"/>
              </a:spcBef>
              <a:spcAft>
                <a:spcPts val="1200"/>
              </a:spcAft>
            </a:pPr>
            <a:r>
              <a:rPr lang="pl-PL" sz="2400" dirty="0" smtClean="0">
                <a:solidFill>
                  <a:schemeClr val="bg1"/>
                </a:solidFill>
                <a:effectLst>
                  <a:outerShdw blurRad="38100" dist="38100" dir="2700000" algn="tl">
                    <a:srgbClr val="000000">
                      <a:alpha val="43137"/>
                    </a:srgbClr>
                  </a:outerShdw>
                </a:effectLst>
                <a:latin typeface="+mn-lt"/>
                <a:cs typeface="Times New Roman" pitchFamily="18" charset="0"/>
              </a:rPr>
              <a:t>Konferencja Bezpieczeństwa w Lotnictwie Cywilnym</a:t>
            </a:r>
            <a:br>
              <a:rPr lang="pl-PL" sz="24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400" dirty="0" smtClean="0">
                <a:solidFill>
                  <a:schemeClr val="bg1"/>
                </a:solidFill>
                <a:effectLst>
                  <a:outerShdw blurRad="38100" dist="38100" dir="2700000" algn="tl">
                    <a:srgbClr val="000000">
                      <a:alpha val="43137"/>
                    </a:srgbClr>
                  </a:outerShdw>
                </a:effectLst>
                <a:latin typeface="+mn-lt"/>
                <a:cs typeface="Times New Roman" pitchFamily="18" charset="0"/>
              </a:rPr>
              <a:t>17 czerwca 2014 r. </a:t>
            </a:r>
            <a:endParaRPr lang="pl-PL" sz="24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396080" y="2060848"/>
            <a:ext cx="8747919" cy="6124754"/>
          </a:xfrm>
          <a:prstGeom prst="rect">
            <a:avLst/>
          </a:prstGeom>
          <a:noFill/>
          <a:ln w="9525">
            <a:noFill/>
            <a:miter lim="800000"/>
            <a:headEnd/>
            <a:tailEnd/>
          </a:ln>
        </p:spPr>
        <p:txBody>
          <a:bodyPr wrap="square">
            <a:spAutoFit/>
          </a:bodyPr>
          <a:lstStyle/>
          <a:p>
            <a:pPr>
              <a:defRPr/>
            </a:pPr>
            <a:r>
              <a:rPr lang="pl-PL" sz="2400" b="1" dirty="0" smtClean="0">
                <a:solidFill>
                  <a:schemeClr val="bg1">
                    <a:lumMod val="50000"/>
                  </a:schemeClr>
                </a:solidFill>
              </a:rPr>
              <a:t>Bezzałogowe statki powietrzne – aspekty bezpieczeństwa</a:t>
            </a:r>
          </a:p>
          <a:p>
            <a:endParaRPr lang="pl-PL" sz="1600" dirty="0" smtClean="0">
              <a:solidFill>
                <a:schemeClr val="bg1">
                  <a:lumMod val="50000"/>
                </a:schemeClr>
              </a:solidFill>
            </a:endParaRPr>
          </a:p>
          <a:p>
            <a:r>
              <a:rPr lang="pl-PL" sz="1600" dirty="0" smtClean="0">
                <a:solidFill>
                  <a:schemeClr val="bg1">
                    <a:lumMod val="50000"/>
                  </a:schemeClr>
                </a:solidFill>
              </a:rPr>
              <a:t>Zastosowania cywilne</a:t>
            </a:r>
          </a:p>
          <a:p>
            <a:endParaRPr lang="pl-PL" sz="1600" dirty="0" smtClean="0">
              <a:solidFill>
                <a:schemeClr val="bg1">
                  <a:lumMod val="50000"/>
                </a:schemeClr>
              </a:solidFill>
            </a:endParaRPr>
          </a:p>
          <a:p>
            <a:r>
              <a:rPr lang="pl-PL" sz="1600" dirty="0" smtClean="0">
                <a:solidFill>
                  <a:schemeClr val="bg1">
                    <a:lumMod val="50000"/>
                  </a:schemeClr>
                </a:solidFill>
              </a:rPr>
              <a:t>Różnorodne technologie – różne możliwości</a:t>
            </a:r>
          </a:p>
          <a:p>
            <a:pPr marL="285750" indent="-285750">
              <a:buFont typeface="Arial" pitchFamily="34" charset="0"/>
              <a:buChar char="•"/>
            </a:pPr>
            <a:endParaRPr lang="pl-PL" sz="1600" dirty="0" smtClean="0">
              <a:solidFill>
                <a:schemeClr val="bg1">
                  <a:lumMod val="50000"/>
                </a:schemeClr>
              </a:solidFill>
            </a:endParaRPr>
          </a:p>
          <a:p>
            <a:r>
              <a:rPr lang="pl-PL" sz="1600" dirty="0" smtClean="0">
                <a:solidFill>
                  <a:schemeClr val="bg1">
                    <a:lumMod val="50000"/>
                  </a:schemeClr>
                </a:solidFill>
              </a:rPr>
              <a:t>Najczęściej wykorzystywane maszyny</a:t>
            </a:r>
          </a:p>
          <a:p>
            <a:endParaRPr lang="pl-PL" sz="1600" dirty="0" smtClean="0">
              <a:solidFill>
                <a:schemeClr val="bg1">
                  <a:lumMod val="50000"/>
                </a:schemeClr>
              </a:solidFill>
            </a:endParaRPr>
          </a:p>
          <a:p>
            <a:r>
              <a:rPr lang="pl-PL" sz="1600" dirty="0" smtClean="0">
                <a:solidFill>
                  <a:schemeClr val="bg1">
                    <a:lumMod val="50000"/>
                  </a:schemeClr>
                </a:solidFill>
              </a:rPr>
              <a:t>Potencjalne zagrożenia</a:t>
            </a:r>
          </a:p>
          <a:p>
            <a:endParaRPr lang="pl-PL" sz="1600" dirty="0" smtClean="0">
              <a:solidFill>
                <a:schemeClr val="bg1">
                  <a:lumMod val="50000"/>
                </a:schemeClr>
              </a:solidFill>
            </a:endParaRPr>
          </a:p>
          <a:p>
            <a:r>
              <a:rPr lang="pl-PL" sz="1600" dirty="0" smtClean="0">
                <a:solidFill>
                  <a:schemeClr val="bg1">
                    <a:lumMod val="50000"/>
                  </a:schemeClr>
                </a:solidFill>
              </a:rPr>
              <a:t>Zagrożenie w przestrzeni powietrznej</a:t>
            </a:r>
          </a:p>
          <a:p>
            <a:endParaRPr lang="pl-PL" sz="1600" dirty="0" smtClean="0">
              <a:solidFill>
                <a:schemeClr val="bg1">
                  <a:lumMod val="50000"/>
                </a:schemeClr>
              </a:solidFill>
            </a:endParaRPr>
          </a:p>
          <a:p>
            <a:r>
              <a:rPr lang="pl-PL" sz="1600" dirty="0" smtClean="0">
                <a:solidFill>
                  <a:schemeClr val="bg1">
                    <a:lumMod val="50000"/>
                  </a:schemeClr>
                </a:solidFill>
              </a:rPr>
              <a:t>Zagrożenie dla ludzi na ziemi</a:t>
            </a:r>
          </a:p>
          <a:p>
            <a:endParaRPr lang="pl-PL" sz="1600" dirty="0" smtClean="0">
              <a:solidFill>
                <a:schemeClr val="bg1">
                  <a:lumMod val="50000"/>
                </a:schemeClr>
              </a:solidFill>
            </a:endParaRPr>
          </a:p>
          <a:p>
            <a:pPr>
              <a:defRPr/>
            </a:pPr>
            <a:endParaRPr lang="pl-PL" sz="1600" dirty="0" smtClean="0">
              <a:solidFill>
                <a:schemeClr val="bg1">
                  <a:lumMod val="50000"/>
                </a:schemeClr>
              </a:solidFill>
            </a:endParaRPr>
          </a:p>
          <a:p>
            <a:pPr>
              <a:defRPr/>
            </a:pPr>
            <a:endParaRPr lang="pl-PL" sz="2400" b="1" dirty="0" smtClean="0">
              <a:solidFill>
                <a:schemeClr val="bg1">
                  <a:lumMod val="50000"/>
                </a:schemeClr>
              </a:solidFill>
            </a:endParaRPr>
          </a:p>
          <a:p>
            <a:pPr>
              <a:defRPr/>
            </a:pPr>
            <a:endParaRPr lang="pl-PL" sz="2400" b="1" dirty="0" smtClean="0">
              <a:solidFill>
                <a:schemeClr val="bg1">
                  <a:lumMod val="50000"/>
                </a:schemeClr>
              </a:solidFill>
            </a:endParaRPr>
          </a:p>
          <a:p>
            <a:pPr>
              <a:defRPr/>
            </a:pPr>
            <a:endParaRPr lang="pl-PL" sz="2400" b="1" dirty="0" smtClean="0">
              <a:solidFill>
                <a:schemeClr val="bg1">
                  <a:lumMod val="50000"/>
                </a:schemeClr>
              </a:solidFill>
              <a:cs typeface="Arial" pitchFamily="34" charset="0"/>
            </a:endParaRPr>
          </a:p>
          <a:p>
            <a:pPr>
              <a:buFont typeface="Arial" pitchFamily="34" charset="0"/>
              <a:buChar char="•"/>
              <a:defRPr/>
            </a:pPr>
            <a:endParaRPr lang="pl-PL" sz="2400" b="1" dirty="0" smtClean="0">
              <a:solidFill>
                <a:schemeClr val="bg1">
                  <a:lumMod val="50000"/>
                </a:schemeClr>
              </a:solidFill>
              <a:cs typeface="Arial" pitchFamily="34" charset="0"/>
            </a:endParaRPr>
          </a:p>
          <a:p>
            <a:pPr>
              <a:buFont typeface="Arial" pitchFamily="34" charset="0"/>
              <a:buChar char="•"/>
              <a:defRPr/>
            </a:pPr>
            <a:endParaRPr lang="pl-PL" sz="2400" b="1" dirty="0" smtClean="0">
              <a:solidFill>
                <a:schemeClr val="bg1">
                  <a:lumMod val="50000"/>
                </a:schemeClr>
              </a:solidFill>
              <a:cs typeface="Arial" pitchFamily="34" charset="0"/>
            </a:endParaRPr>
          </a:p>
          <a:p>
            <a:pPr>
              <a:buFont typeface="Arial" pitchFamily="34" charset="0"/>
              <a:buChar char="•"/>
              <a:defRPr/>
            </a:pPr>
            <a:endParaRPr lang="pl-PL" sz="2400" b="1" dirty="0" smtClean="0">
              <a:solidFill>
                <a:schemeClr val="bg1">
                  <a:lumMod val="50000"/>
                </a:schemeClr>
              </a:solidFill>
              <a:cs typeface="Arial" pitchFamily="34" charset="0"/>
            </a:endParaRP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Obraz 19" descr="EWBR_4856.jpg"/>
          <p:cNvPicPr>
            <a:picLocks noChangeAspect="1"/>
          </p:cNvPicPr>
          <p:nvPr/>
        </p:nvPicPr>
        <p:blipFill>
          <a:blip r:embed="rId2" cstate="print"/>
          <a:stretch>
            <a:fillRect/>
          </a:stretch>
        </p:blipFill>
        <p:spPr>
          <a:xfrm>
            <a:off x="35496" y="5157192"/>
            <a:ext cx="3131840" cy="1654581"/>
          </a:xfrm>
          <a:prstGeom prst="rect">
            <a:avLst/>
          </a:prstGeom>
        </p:spPr>
      </p:pic>
      <p:pic>
        <p:nvPicPr>
          <p:cNvPr id="13" name="Obraz 12" descr="drone222way_wide-cd1e43231790e17071ce8745e8fd753b6182c13c-s40-c85.jpg"/>
          <p:cNvPicPr>
            <a:picLocks noChangeAspect="1"/>
          </p:cNvPicPr>
          <p:nvPr/>
        </p:nvPicPr>
        <p:blipFill>
          <a:blip r:embed="rId3" cstate="print"/>
          <a:srcRect b="7692"/>
          <a:stretch>
            <a:fillRect/>
          </a:stretch>
        </p:blipFill>
        <p:spPr>
          <a:xfrm>
            <a:off x="3122789" y="5085184"/>
            <a:ext cx="3033387" cy="1728192"/>
          </a:xfrm>
          <a:prstGeom prst="rect">
            <a:avLst/>
          </a:prstGeom>
        </p:spPr>
      </p:pic>
      <p:pic>
        <p:nvPicPr>
          <p:cNvPr id="18" name="Obraz 17" descr="bilde.jpg"/>
          <p:cNvPicPr>
            <a:picLocks noChangeAspect="1"/>
          </p:cNvPicPr>
          <p:nvPr/>
        </p:nvPicPr>
        <p:blipFill>
          <a:blip r:embed="rId4" cstate="print"/>
          <a:stretch>
            <a:fillRect/>
          </a:stretch>
        </p:blipFill>
        <p:spPr>
          <a:xfrm>
            <a:off x="5940152" y="4797152"/>
            <a:ext cx="3024336" cy="2013074"/>
          </a:xfrm>
          <a:prstGeom prst="rect">
            <a:avLst/>
          </a:prstGeom>
        </p:spPr>
      </p:pic>
      <p:pic>
        <p:nvPicPr>
          <p:cNvPr id="10" name="Obraz 9" descr="DSC03547.jpg"/>
          <p:cNvPicPr>
            <a:picLocks noChangeAspect="1"/>
          </p:cNvPicPr>
          <p:nvPr/>
        </p:nvPicPr>
        <p:blipFill>
          <a:blip r:embed="rId5" cstate="print"/>
          <a:stretch>
            <a:fillRect/>
          </a:stretch>
        </p:blipFill>
        <p:spPr>
          <a:xfrm>
            <a:off x="3059832" y="1556791"/>
            <a:ext cx="2987824" cy="1879686"/>
          </a:xfrm>
          <a:prstGeom prst="rect">
            <a:avLst/>
          </a:prstGeom>
        </p:spPr>
      </p:pic>
      <p:pic>
        <p:nvPicPr>
          <p:cNvPr id="12" name="Obraz 11" descr="djiphantom2fc40.jpg"/>
          <p:cNvPicPr>
            <a:picLocks noChangeAspect="1"/>
          </p:cNvPicPr>
          <p:nvPr/>
        </p:nvPicPr>
        <p:blipFill>
          <a:blip r:embed="rId6" cstate="print"/>
          <a:stretch>
            <a:fillRect/>
          </a:stretch>
        </p:blipFill>
        <p:spPr>
          <a:xfrm>
            <a:off x="53594" y="1556792"/>
            <a:ext cx="3078246" cy="1771275"/>
          </a:xfrm>
          <a:prstGeom prst="rect">
            <a:avLst/>
          </a:prstGeom>
        </p:spPr>
      </p:pic>
      <p:pic>
        <p:nvPicPr>
          <p:cNvPr id="16" name="Obraz 15" descr="130617_trimble.jpg"/>
          <p:cNvPicPr>
            <a:picLocks noChangeAspect="1"/>
          </p:cNvPicPr>
          <p:nvPr/>
        </p:nvPicPr>
        <p:blipFill>
          <a:blip r:embed="rId7" cstate="print"/>
          <a:stretch>
            <a:fillRect/>
          </a:stretch>
        </p:blipFill>
        <p:spPr>
          <a:xfrm>
            <a:off x="5940152" y="1556792"/>
            <a:ext cx="3024336" cy="1750539"/>
          </a:xfrm>
          <a:prstGeom prst="rect">
            <a:avLst/>
          </a:prstGeom>
        </p:spPr>
      </p:pic>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Różnorodne technologie – różne możliwości</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pic>
        <p:nvPicPr>
          <p:cNvPr id="17" name="Obraz 16" descr="Logo ULC.gif"/>
          <p:cNvPicPr>
            <a:picLocks noChangeAspect="1"/>
          </p:cNvPicPr>
          <p:nvPr/>
        </p:nvPicPr>
        <p:blipFill>
          <a:blip r:embed="rId8" cstate="print"/>
          <a:stretch>
            <a:fillRect/>
          </a:stretch>
        </p:blipFill>
        <p:spPr>
          <a:xfrm>
            <a:off x="323528" y="476672"/>
            <a:ext cx="1008112" cy="947905"/>
          </a:xfrm>
          <a:prstGeom prst="rect">
            <a:avLst/>
          </a:prstGeom>
        </p:spPr>
      </p:pic>
      <p:pic>
        <p:nvPicPr>
          <p:cNvPr id="1026" name="Obraz 1" descr="http://bezzalogowce.pl/images/stories/camcopter_s-100_112.jpg"/>
          <p:cNvPicPr>
            <a:picLocks noChangeAspect="1" noChangeArrowheads="1"/>
          </p:cNvPicPr>
          <p:nvPr/>
        </p:nvPicPr>
        <p:blipFill>
          <a:blip r:embed="rId9" cstate="print"/>
          <a:srcRect t="6290" r="13966" b="9694"/>
          <a:stretch>
            <a:fillRect/>
          </a:stretch>
        </p:blipFill>
        <p:spPr bwMode="auto">
          <a:xfrm>
            <a:off x="3131840" y="3284984"/>
            <a:ext cx="2952328" cy="1872208"/>
          </a:xfrm>
          <a:prstGeom prst="rect">
            <a:avLst/>
          </a:prstGeom>
          <a:noFill/>
          <a:ln w="9525">
            <a:noFill/>
            <a:miter lim="800000"/>
            <a:headEnd/>
            <a:tailEnd/>
          </a:ln>
        </p:spPr>
      </p:pic>
      <p:pic>
        <p:nvPicPr>
          <p:cNvPr id="15" name="Obraz 14" descr="Hermes_450_da_FAB.jpg"/>
          <p:cNvPicPr>
            <a:picLocks noChangeAspect="1"/>
          </p:cNvPicPr>
          <p:nvPr/>
        </p:nvPicPr>
        <p:blipFill>
          <a:blip r:embed="rId10" cstate="print"/>
          <a:stretch>
            <a:fillRect/>
          </a:stretch>
        </p:blipFill>
        <p:spPr>
          <a:xfrm>
            <a:off x="5940152" y="3284984"/>
            <a:ext cx="3024336" cy="1872208"/>
          </a:xfrm>
          <a:prstGeom prst="rect">
            <a:avLst/>
          </a:prstGeom>
        </p:spPr>
      </p:pic>
      <p:pic>
        <p:nvPicPr>
          <p:cNvPr id="19" name="Obraz 18" descr="wb3.jpg"/>
          <p:cNvPicPr>
            <a:picLocks noChangeAspect="1"/>
          </p:cNvPicPr>
          <p:nvPr/>
        </p:nvPicPr>
        <p:blipFill>
          <a:blip r:embed="rId11" cstate="print"/>
          <a:srcRect r="12245" b="20260"/>
          <a:stretch>
            <a:fillRect/>
          </a:stretch>
        </p:blipFill>
        <p:spPr>
          <a:xfrm>
            <a:off x="35496" y="3284984"/>
            <a:ext cx="3096344" cy="18722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Zastosowania</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396080" y="2060848"/>
            <a:ext cx="8747919" cy="6617196"/>
          </a:xfrm>
          <a:prstGeom prst="rect">
            <a:avLst/>
          </a:prstGeom>
          <a:noFill/>
          <a:ln w="9525">
            <a:noFill/>
            <a:miter lim="800000"/>
            <a:headEnd/>
            <a:tailEnd/>
          </a:ln>
        </p:spPr>
        <p:txBody>
          <a:bodyPr wrap="square">
            <a:spAutoFit/>
          </a:bodyPr>
          <a:lstStyle/>
          <a:p>
            <a:pPr>
              <a:defRPr/>
            </a:pPr>
            <a:r>
              <a:rPr lang="pl-PL" sz="2400" b="1" dirty="0" smtClean="0">
                <a:solidFill>
                  <a:schemeClr val="bg1">
                    <a:lumMod val="50000"/>
                  </a:schemeClr>
                </a:solidFill>
              </a:rPr>
              <a:t>Zastosowania cywilne – zwykle maszyny nie przekraczają 25 kg</a:t>
            </a:r>
          </a:p>
          <a:p>
            <a:endParaRPr lang="pl-PL" sz="1600" dirty="0" smtClean="0">
              <a:solidFill>
                <a:schemeClr val="bg1">
                  <a:lumMod val="50000"/>
                </a:schemeClr>
              </a:solidFill>
            </a:endParaRPr>
          </a:p>
          <a:p>
            <a:r>
              <a:rPr lang="pl-PL" sz="1600" b="1" dirty="0" smtClean="0">
                <a:solidFill>
                  <a:schemeClr val="bg1">
                    <a:lumMod val="50000"/>
                  </a:schemeClr>
                </a:solidFill>
              </a:rPr>
              <a:t>Biznes/Agencje reklamowe/Telewizja: </a:t>
            </a:r>
            <a:r>
              <a:rPr lang="pl-PL" sz="1600" dirty="0" smtClean="0">
                <a:solidFill>
                  <a:schemeClr val="bg1">
                    <a:lumMod val="50000"/>
                  </a:schemeClr>
                </a:solidFill>
              </a:rPr>
              <a:t>fotografia i wideo z powietrza</a:t>
            </a:r>
          </a:p>
          <a:p>
            <a:endParaRPr lang="pl-PL" sz="1600" dirty="0" smtClean="0">
              <a:solidFill>
                <a:schemeClr val="bg1">
                  <a:lumMod val="50000"/>
                </a:schemeClr>
              </a:solidFill>
            </a:endParaRPr>
          </a:p>
          <a:p>
            <a:r>
              <a:rPr lang="pl-PL" sz="1600" b="1" dirty="0" smtClean="0">
                <a:solidFill>
                  <a:schemeClr val="bg1">
                    <a:lumMod val="50000"/>
                  </a:schemeClr>
                </a:solidFill>
              </a:rPr>
              <a:t>Leśnictwo/Agro/Geodezja: </a:t>
            </a:r>
            <a:r>
              <a:rPr lang="pl-PL" sz="1600" dirty="0" smtClean="0">
                <a:solidFill>
                  <a:schemeClr val="bg1">
                    <a:lumMod val="50000"/>
                  </a:schemeClr>
                </a:solidFill>
              </a:rPr>
              <a:t>tworzenie map, monitorowanie stanu drzew i upraw</a:t>
            </a:r>
          </a:p>
          <a:p>
            <a:pPr marL="285750" indent="-285750">
              <a:buFont typeface="Arial" pitchFamily="34" charset="0"/>
              <a:buChar char="•"/>
            </a:pPr>
            <a:endParaRPr lang="pl-PL" sz="1600" dirty="0" smtClean="0">
              <a:solidFill>
                <a:schemeClr val="bg1">
                  <a:lumMod val="50000"/>
                </a:schemeClr>
              </a:solidFill>
            </a:endParaRPr>
          </a:p>
          <a:p>
            <a:r>
              <a:rPr lang="pl-PL" sz="1600" b="1" dirty="0" smtClean="0">
                <a:solidFill>
                  <a:schemeClr val="bg1">
                    <a:lumMod val="50000"/>
                  </a:schemeClr>
                </a:solidFill>
              </a:rPr>
              <a:t>Zarządzanie kryzysowe:</a:t>
            </a:r>
            <a:r>
              <a:rPr lang="pl-PL" sz="1600" dirty="0" smtClean="0">
                <a:solidFill>
                  <a:schemeClr val="bg1">
                    <a:lumMod val="50000"/>
                  </a:schemeClr>
                </a:solidFill>
              </a:rPr>
              <a:t> kontrola stanów cieków rzecznych, wparcie w przypadku klęsk żywiołowych</a:t>
            </a:r>
          </a:p>
          <a:p>
            <a:endParaRPr lang="pl-PL" sz="1600" dirty="0" smtClean="0">
              <a:solidFill>
                <a:schemeClr val="bg1">
                  <a:lumMod val="50000"/>
                </a:schemeClr>
              </a:solidFill>
            </a:endParaRPr>
          </a:p>
          <a:p>
            <a:r>
              <a:rPr lang="pl-PL" sz="1600" b="1" dirty="0" smtClean="0">
                <a:solidFill>
                  <a:schemeClr val="bg1">
                    <a:lumMod val="50000"/>
                  </a:schemeClr>
                </a:solidFill>
              </a:rPr>
              <a:t>TOPR/GOPR</a:t>
            </a:r>
            <a:r>
              <a:rPr lang="pl-PL" sz="1600" dirty="0" smtClean="0">
                <a:solidFill>
                  <a:schemeClr val="bg1">
                    <a:lumMod val="50000"/>
                  </a:schemeClr>
                </a:solidFill>
              </a:rPr>
              <a:t>: patrolowanie szlaków turystycznych, monitorowanie terenów o wysokim zagrożeniu lawinowym, poszukiwania</a:t>
            </a:r>
          </a:p>
          <a:p>
            <a:endParaRPr lang="pl-PL" sz="1600" dirty="0" smtClean="0">
              <a:solidFill>
                <a:schemeClr val="bg1">
                  <a:lumMod val="50000"/>
                </a:schemeClr>
              </a:solidFill>
            </a:endParaRPr>
          </a:p>
          <a:p>
            <a:r>
              <a:rPr lang="pl-PL" sz="1600" b="1" dirty="0" smtClean="0">
                <a:solidFill>
                  <a:schemeClr val="bg1">
                    <a:lumMod val="50000"/>
                  </a:schemeClr>
                </a:solidFill>
              </a:rPr>
              <a:t>Przemysł naftowy, gazowy, elektryczny: </a:t>
            </a:r>
            <a:r>
              <a:rPr lang="pl-PL" sz="1600" dirty="0" smtClean="0">
                <a:solidFill>
                  <a:schemeClr val="bg1">
                    <a:lumMod val="50000"/>
                  </a:schemeClr>
                </a:solidFill>
              </a:rPr>
              <a:t>patrolowanie rurociągów, gazociągów, sieci przesyłowych </a:t>
            </a:r>
          </a:p>
          <a:p>
            <a:pPr>
              <a:defRPr/>
            </a:pPr>
            <a:endParaRPr lang="pl-PL" sz="1600" dirty="0" smtClean="0">
              <a:solidFill>
                <a:schemeClr val="bg1">
                  <a:lumMod val="50000"/>
                </a:schemeClr>
              </a:solidFill>
            </a:endParaRPr>
          </a:p>
          <a:p>
            <a:pPr>
              <a:defRPr/>
            </a:pPr>
            <a:r>
              <a:rPr lang="pl-PL" sz="1600" b="1" dirty="0" smtClean="0">
                <a:solidFill>
                  <a:schemeClr val="bg1">
                    <a:lumMod val="50000"/>
                  </a:schemeClr>
                </a:solidFill>
              </a:rPr>
              <a:t>Policja/Straż Pożarna/ Straż Graniczna:</a:t>
            </a:r>
            <a:r>
              <a:rPr lang="pl-PL" sz="1600" dirty="0" smtClean="0">
                <a:solidFill>
                  <a:schemeClr val="bg1">
                    <a:lumMod val="50000"/>
                  </a:schemeClr>
                </a:solidFill>
              </a:rPr>
              <a:t> zabezpieczenie imprez, monitoring, wsparcie operacji, poszukiwania</a:t>
            </a:r>
          </a:p>
          <a:p>
            <a:pPr>
              <a:defRPr/>
            </a:pPr>
            <a:endParaRPr lang="pl-PL" sz="1600" dirty="0" smtClean="0">
              <a:solidFill>
                <a:schemeClr val="bg1">
                  <a:lumMod val="50000"/>
                </a:schemeClr>
              </a:solidFill>
            </a:endParaRPr>
          </a:p>
          <a:p>
            <a:pPr>
              <a:defRPr/>
            </a:pPr>
            <a:r>
              <a:rPr lang="pl-PL" sz="1600" b="1" dirty="0" smtClean="0">
                <a:solidFill>
                  <a:schemeClr val="bg1">
                    <a:lumMod val="50000"/>
                  </a:schemeClr>
                </a:solidFill>
              </a:rPr>
              <a:t>Sport i rekreacja…</a:t>
            </a:r>
          </a:p>
          <a:p>
            <a:pPr>
              <a:defRPr/>
            </a:pPr>
            <a:endParaRPr lang="pl-PL" sz="2400" b="1" dirty="0" smtClean="0">
              <a:solidFill>
                <a:schemeClr val="bg1">
                  <a:lumMod val="50000"/>
                </a:schemeClr>
              </a:solidFill>
            </a:endParaRPr>
          </a:p>
          <a:p>
            <a:pPr>
              <a:defRPr/>
            </a:pPr>
            <a:endParaRPr lang="pl-PL" sz="2400" b="1" dirty="0" smtClean="0">
              <a:solidFill>
                <a:schemeClr val="bg1">
                  <a:lumMod val="50000"/>
                </a:schemeClr>
              </a:solidFill>
            </a:endParaRPr>
          </a:p>
          <a:p>
            <a:pPr>
              <a:defRPr/>
            </a:pPr>
            <a:endParaRPr lang="pl-PL" sz="2400" b="1" dirty="0" smtClean="0">
              <a:solidFill>
                <a:schemeClr val="bg1">
                  <a:lumMod val="50000"/>
                </a:schemeClr>
              </a:solidFill>
              <a:cs typeface="Arial" pitchFamily="34" charset="0"/>
            </a:endParaRPr>
          </a:p>
          <a:p>
            <a:pPr>
              <a:buFont typeface="Arial" pitchFamily="34" charset="0"/>
              <a:buChar char="•"/>
              <a:defRPr/>
            </a:pPr>
            <a:endParaRPr lang="pl-PL" sz="2400" b="1" dirty="0" smtClean="0">
              <a:solidFill>
                <a:schemeClr val="bg1">
                  <a:lumMod val="50000"/>
                </a:schemeClr>
              </a:solidFill>
              <a:cs typeface="Arial" pitchFamily="34" charset="0"/>
            </a:endParaRPr>
          </a:p>
          <a:p>
            <a:pPr>
              <a:buFont typeface="Arial" pitchFamily="34" charset="0"/>
              <a:buChar char="•"/>
              <a:defRPr/>
            </a:pPr>
            <a:endParaRPr lang="pl-PL" sz="2400" b="1" dirty="0" smtClean="0">
              <a:solidFill>
                <a:schemeClr val="bg1">
                  <a:lumMod val="50000"/>
                </a:schemeClr>
              </a:solidFill>
              <a:cs typeface="Arial" pitchFamily="34" charset="0"/>
            </a:endParaRPr>
          </a:p>
          <a:p>
            <a:pPr>
              <a:buFont typeface="Arial" pitchFamily="34" charset="0"/>
              <a:buChar char="•"/>
              <a:defRPr/>
            </a:pPr>
            <a:endParaRPr lang="pl-PL" sz="2400" b="1" dirty="0" smtClean="0">
              <a:solidFill>
                <a:schemeClr val="bg1">
                  <a:lumMod val="50000"/>
                </a:schemeClr>
              </a:solidFill>
              <a:cs typeface="Arial" pitchFamily="34" charset="0"/>
            </a:endParaRP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Najczęściej wykorzystywane maszyny</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396080" y="1772816"/>
            <a:ext cx="8747919" cy="1938992"/>
          </a:xfrm>
          <a:prstGeom prst="rect">
            <a:avLst/>
          </a:prstGeom>
          <a:noFill/>
          <a:ln w="9525">
            <a:noFill/>
            <a:miter lim="800000"/>
            <a:headEnd/>
            <a:tailEnd/>
          </a:ln>
        </p:spPr>
        <p:txBody>
          <a:bodyPr wrap="square">
            <a:spAutoFit/>
          </a:bodyPr>
          <a:lstStyle/>
          <a:p>
            <a:pPr>
              <a:defRPr/>
            </a:pPr>
            <a:r>
              <a:rPr lang="pl-PL" sz="2400" b="1" dirty="0" smtClean="0">
                <a:solidFill>
                  <a:schemeClr val="bg1">
                    <a:lumMod val="50000"/>
                  </a:schemeClr>
                </a:solidFill>
              </a:rPr>
              <a:t>Fotografia, wideo, monitoring, wsparcie policji i straży pożarnej itp.</a:t>
            </a:r>
            <a:endParaRPr lang="pl-PL" sz="1600" b="1" dirty="0" smtClean="0">
              <a:solidFill>
                <a:schemeClr val="bg1">
                  <a:lumMod val="50000"/>
                </a:schemeClr>
              </a:solidFill>
            </a:endParaRPr>
          </a:p>
          <a:p>
            <a:pPr>
              <a:defRPr/>
            </a:pPr>
            <a:endParaRPr lang="pl-PL" sz="1600" b="1" dirty="0" smtClean="0">
              <a:solidFill>
                <a:schemeClr val="bg1">
                  <a:lumMod val="50000"/>
                </a:schemeClr>
              </a:solidFill>
            </a:endParaRPr>
          </a:p>
          <a:p>
            <a:pPr>
              <a:defRPr/>
            </a:pPr>
            <a:r>
              <a:rPr lang="pl-PL" sz="1600" b="1" dirty="0" smtClean="0">
                <a:solidFill>
                  <a:schemeClr val="bg1">
                    <a:lumMod val="50000"/>
                  </a:schemeClr>
                </a:solidFill>
              </a:rPr>
              <a:t>wielowirnikowe platformy pionowego startu i lądowania</a:t>
            </a:r>
          </a:p>
          <a:p>
            <a:pPr>
              <a:defRPr/>
            </a:pPr>
            <a:r>
              <a:rPr lang="pl-PL" sz="1600" b="1" dirty="0" smtClean="0">
                <a:solidFill>
                  <a:schemeClr val="bg1">
                    <a:lumMod val="50000"/>
                  </a:schemeClr>
                </a:solidFill>
              </a:rPr>
              <a:t>napęd: elektryczny</a:t>
            </a:r>
          </a:p>
          <a:p>
            <a:pPr>
              <a:defRPr/>
            </a:pPr>
            <a:r>
              <a:rPr lang="pl-PL" sz="1600" b="1" dirty="0" smtClean="0">
                <a:solidFill>
                  <a:schemeClr val="bg1">
                    <a:lumMod val="50000"/>
                  </a:schemeClr>
                </a:solidFill>
              </a:rPr>
              <a:t>masa: najczęściej od kilku do kilkunastu, a nawet kilkudziesięciu kilogramów</a:t>
            </a:r>
          </a:p>
          <a:p>
            <a:pPr>
              <a:defRPr/>
            </a:pPr>
            <a:r>
              <a:rPr lang="pl-PL" sz="1600" b="1" dirty="0" smtClean="0">
                <a:solidFill>
                  <a:schemeClr val="bg1">
                    <a:lumMod val="50000"/>
                  </a:schemeClr>
                </a:solidFill>
              </a:rPr>
              <a:t>czas lotu: od kilkunastu do kilkudziesięciu minut/loty zwykle w zasięgu wzroku</a:t>
            </a:r>
          </a:p>
          <a:p>
            <a:pPr>
              <a:defRPr/>
            </a:pPr>
            <a:r>
              <a:rPr lang="pl-PL" sz="1600" b="1" dirty="0" smtClean="0">
                <a:solidFill>
                  <a:schemeClr val="bg1">
                    <a:lumMod val="50000"/>
                  </a:schemeClr>
                </a:solidFill>
              </a:rPr>
              <a:t>doskonale w terenie zabudowanym, sterowanie manualne, stabilizowane elektronicznie</a:t>
            </a: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pic>
        <p:nvPicPr>
          <p:cNvPr id="18" name="Obraz 17" descr="S1000-7_lg.png"/>
          <p:cNvPicPr>
            <a:picLocks noChangeAspect="1"/>
          </p:cNvPicPr>
          <p:nvPr/>
        </p:nvPicPr>
        <p:blipFill>
          <a:blip r:embed="rId3" cstate="print"/>
          <a:stretch>
            <a:fillRect/>
          </a:stretch>
        </p:blipFill>
        <p:spPr>
          <a:xfrm>
            <a:off x="467544" y="3861048"/>
            <a:ext cx="3816424" cy="2544282"/>
          </a:xfrm>
          <a:prstGeom prst="rect">
            <a:avLst/>
          </a:prstGeom>
        </p:spPr>
      </p:pic>
      <p:pic>
        <p:nvPicPr>
          <p:cNvPr id="10" name="Obraz 9" descr="S1000-6_lg.png"/>
          <p:cNvPicPr>
            <a:picLocks noChangeAspect="1"/>
          </p:cNvPicPr>
          <p:nvPr/>
        </p:nvPicPr>
        <p:blipFill>
          <a:blip r:embed="rId4" cstate="print"/>
          <a:stretch>
            <a:fillRect/>
          </a:stretch>
        </p:blipFill>
        <p:spPr>
          <a:xfrm>
            <a:off x="4860032" y="3861048"/>
            <a:ext cx="3816424" cy="25202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Najczęściej wykorzystywane maszyny</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396080" y="1772816"/>
            <a:ext cx="8747919" cy="1938992"/>
          </a:xfrm>
          <a:prstGeom prst="rect">
            <a:avLst/>
          </a:prstGeom>
          <a:noFill/>
          <a:ln w="9525">
            <a:noFill/>
            <a:miter lim="800000"/>
            <a:headEnd/>
            <a:tailEnd/>
          </a:ln>
        </p:spPr>
        <p:txBody>
          <a:bodyPr wrap="square">
            <a:spAutoFit/>
          </a:bodyPr>
          <a:lstStyle/>
          <a:p>
            <a:pPr>
              <a:defRPr/>
            </a:pPr>
            <a:r>
              <a:rPr lang="pl-PL" sz="2400" b="1" dirty="0" smtClean="0">
                <a:solidFill>
                  <a:schemeClr val="bg1">
                    <a:lumMod val="50000"/>
                  </a:schemeClr>
                </a:solidFill>
              </a:rPr>
              <a:t>Fotogrametria, geodezja itp.</a:t>
            </a:r>
            <a:endParaRPr lang="pl-PL" sz="1600" b="1" dirty="0" smtClean="0">
              <a:solidFill>
                <a:schemeClr val="bg1">
                  <a:lumMod val="50000"/>
                </a:schemeClr>
              </a:solidFill>
            </a:endParaRPr>
          </a:p>
          <a:p>
            <a:pPr>
              <a:defRPr/>
            </a:pPr>
            <a:endParaRPr lang="pl-PL" sz="1600" b="1" dirty="0" smtClean="0">
              <a:solidFill>
                <a:schemeClr val="bg1">
                  <a:lumMod val="50000"/>
                </a:schemeClr>
              </a:solidFill>
            </a:endParaRPr>
          </a:p>
          <a:p>
            <a:pPr>
              <a:defRPr/>
            </a:pPr>
            <a:r>
              <a:rPr lang="pl-PL" sz="1600" b="1" dirty="0" smtClean="0">
                <a:solidFill>
                  <a:schemeClr val="bg1">
                    <a:lumMod val="50000"/>
                  </a:schemeClr>
                </a:solidFill>
              </a:rPr>
              <a:t>samoloty  </a:t>
            </a:r>
          </a:p>
          <a:p>
            <a:pPr>
              <a:defRPr/>
            </a:pPr>
            <a:r>
              <a:rPr lang="pl-PL" sz="1600" b="1" dirty="0" smtClean="0">
                <a:solidFill>
                  <a:schemeClr val="bg1">
                    <a:lumMod val="50000"/>
                  </a:schemeClr>
                </a:solidFill>
              </a:rPr>
              <a:t>napęd: elektryczny</a:t>
            </a:r>
          </a:p>
          <a:p>
            <a:pPr>
              <a:defRPr/>
            </a:pPr>
            <a:r>
              <a:rPr lang="pl-PL" sz="1600" b="1" dirty="0" smtClean="0">
                <a:solidFill>
                  <a:schemeClr val="bg1">
                    <a:lumMod val="50000"/>
                  </a:schemeClr>
                </a:solidFill>
              </a:rPr>
              <a:t>masa: najczęściej do kilku kilogramów</a:t>
            </a:r>
          </a:p>
          <a:p>
            <a:pPr>
              <a:defRPr/>
            </a:pPr>
            <a:r>
              <a:rPr lang="pl-PL" sz="1600" b="1" dirty="0" smtClean="0">
                <a:solidFill>
                  <a:schemeClr val="bg1">
                    <a:lumMod val="50000"/>
                  </a:schemeClr>
                </a:solidFill>
              </a:rPr>
              <a:t>czas lotu: do kilkudziesięciu minut</a:t>
            </a:r>
          </a:p>
          <a:p>
            <a:pPr>
              <a:defRPr/>
            </a:pPr>
            <a:r>
              <a:rPr lang="pl-PL" sz="1600" b="1" dirty="0" smtClean="0">
                <a:solidFill>
                  <a:schemeClr val="bg1">
                    <a:lumMod val="50000"/>
                  </a:schemeClr>
                </a:solidFill>
              </a:rPr>
              <a:t>lekkie, półautomatyczne lub automatyczne, start często realizowany z ręki operatora</a:t>
            </a: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pic>
        <p:nvPicPr>
          <p:cNvPr id="11" name="Obraz 10" descr="130617_trimble.jpg"/>
          <p:cNvPicPr>
            <a:picLocks noChangeAspect="1"/>
          </p:cNvPicPr>
          <p:nvPr/>
        </p:nvPicPr>
        <p:blipFill>
          <a:blip r:embed="rId3" cstate="print"/>
          <a:stretch>
            <a:fillRect/>
          </a:stretch>
        </p:blipFill>
        <p:spPr>
          <a:xfrm>
            <a:off x="2519312" y="4005064"/>
            <a:ext cx="4105376" cy="237626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descr="wb3.jpg"/>
          <p:cNvPicPr>
            <a:picLocks noChangeAspect="1"/>
          </p:cNvPicPr>
          <p:nvPr/>
        </p:nvPicPr>
        <p:blipFill>
          <a:blip r:embed="rId2" cstate="print"/>
          <a:stretch>
            <a:fillRect/>
          </a:stretch>
        </p:blipFill>
        <p:spPr>
          <a:xfrm>
            <a:off x="4888604" y="3861048"/>
            <a:ext cx="4003876" cy="2664296"/>
          </a:xfrm>
          <a:prstGeom prst="rect">
            <a:avLst/>
          </a:prstGeom>
        </p:spPr>
      </p:pic>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Najczęściej wykorzystywane maszyny</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396080" y="1772816"/>
            <a:ext cx="8747919" cy="1938992"/>
          </a:xfrm>
          <a:prstGeom prst="rect">
            <a:avLst/>
          </a:prstGeom>
          <a:noFill/>
          <a:ln w="9525">
            <a:noFill/>
            <a:miter lim="800000"/>
            <a:headEnd/>
            <a:tailEnd/>
          </a:ln>
        </p:spPr>
        <p:txBody>
          <a:bodyPr wrap="square">
            <a:spAutoFit/>
          </a:bodyPr>
          <a:lstStyle/>
          <a:p>
            <a:pPr>
              <a:defRPr/>
            </a:pPr>
            <a:r>
              <a:rPr lang="pl-PL" sz="2400" b="1" dirty="0" smtClean="0">
                <a:solidFill>
                  <a:schemeClr val="bg1">
                    <a:lumMod val="50000"/>
                  </a:schemeClr>
                </a:solidFill>
              </a:rPr>
              <a:t>Straż graniczna i innego rodzaju służby</a:t>
            </a:r>
            <a:endParaRPr lang="pl-PL" sz="1600" b="1" dirty="0" smtClean="0">
              <a:solidFill>
                <a:schemeClr val="bg1">
                  <a:lumMod val="50000"/>
                </a:schemeClr>
              </a:solidFill>
            </a:endParaRPr>
          </a:p>
          <a:p>
            <a:pPr>
              <a:defRPr/>
            </a:pPr>
            <a:endParaRPr lang="pl-PL" sz="1600" b="1" dirty="0" smtClean="0">
              <a:solidFill>
                <a:schemeClr val="bg1">
                  <a:lumMod val="50000"/>
                </a:schemeClr>
              </a:solidFill>
            </a:endParaRPr>
          </a:p>
          <a:p>
            <a:pPr>
              <a:defRPr/>
            </a:pPr>
            <a:r>
              <a:rPr lang="pl-PL" sz="1600" b="1" dirty="0" smtClean="0">
                <a:solidFill>
                  <a:schemeClr val="bg1">
                    <a:lumMod val="50000"/>
                  </a:schemeClr>
                </a:solidFill>
              </a:rPr>
              <a:t>samoloty  </a:t>
            </a:r>
          </a:p>
          <a:p>
            <a:pPr>
              <a:defRPr/>
            </a:pPr>
            <a:r>
              <a:rPr lang="pl-PL" sz="1600" b="1" dirty="0" smtClean="0">
                <a:solidFill>
                  <a:schemeClr val="bg1">
                    <a:lumMod val="50000"/>
                  </a:schemeClr>
                </a:solidFill>
              </a:rPr>
              <a:t>napęd: elektryczny lub spalinowy</a:t>
            </a:r>
          </a:p>
          <a:p>
            <a:pPr>
              <a:defRPr/>
            </a:pPr>
            <a:r>
              <a:rPr lang="pl-PL" sz="1600" b="1" dirty="0" smtClean="0">
                <a:solidFill>
                  <a:schemeClr val="bg1">
                    <a:lumMod val="50000"/>
                  </a:schemeClr>
                </a:solidFill>
              </a:rPr>
              <a:t>masa: od kilku do kilkudziesięciu kilogramów</a:t>
            </a:r>
          </a:p>
          <a:p>
            <a:pPr>
              <a:defRPr/>
            </a:pPr>
            <a:r>
              <a:rPr lang="pl-PL" sz="1600" b="1" dirty="0" smtClean="0">
                <a:solidFill>
                  <a:schemeClr val="bg1">
                    <a:lumMod val="50000"/>
                  </a:schemeClr>
                </a:solidFill>
              </a:rPr>
              <a:t>czas lotu: do kilku godzin</a:t>
            </a:r>
          </a:p>
          <a:p>
            <a:pPr>
              <a:defRPr/>
            </a:pPr>
            <a:r>
              <a:rPr lang="pl-PL" sz="1600" b="1" dirty="0" smtClean="0">
                <a:solidFill>
                  <a:schemeClr val="bg1">
                    <a:lumMod val="50000"/>
                  </a:schemeClr>
                </a:solidFill>
              </a:rPr>
              <a:t>najczęściej półautomatyczne lub automatyczne</a:t>
            </a:r>
          </a:p>
        </p:txBody>
      </p:sp>
      <p:pic>
        <p:nvPicPr>
          <p:cNvPr id="17" name="Obraz 16" descr="Logo ULC.gif"/>
          <p:cNvPicPr>
            <a:picLocks noChangeAspect="1"/>
          </p:cNvPicPr>
          <p:nvPr/>
        </p:nvPicPr>
        <p:blipFill>
          <a:blip r:embed="rId3" cstate="print"/>
          <a:stretch>
            <a:fillRect/>
          </a:stretch>
        </p:blipFill>
        <p:spPr>
          <a:xfrm>
            <a:off x="323528" y="476672"/>
            <a:ext cx="1008112" cy="947905"/>
          </a:xfrm>
          <a:prstGeom prst="rect">
            <a:avLst/>
          </a:prstGeom>
        </p:spPr>
      </p:pic>
      <p:pic>
        <p:nvPicPr>
          <p:cNvPr id="15" name="Obraz 14" descr="407464_m630.jpg"/>
          <p:cNvPicPr>
            <a:picLocks noChangeAspect="1"/>
          </p:cNvPicPr>
          <p:nvPr/>
        </p:nvPicPr>
        <p:blipFill>
          <a:blip r:embed="rId4" cstate="print"/>
          <a:srcRect t="9211"/>
          <a:stretch>
            <a:fillRect/>
          </a:stretch>
        </p:blipFill>
        <p:spPr>
          <a:xfrm>
            <a:off x="323528" y="3861048"/>
            <a:ext cx="4680520" cy="2664296"/>
          </a:xfrm>
          <a:prstGeom prst="rect">
            <a:avLst/>
          </a:prstGeom>
        </p:spPr>
      </p:pic>
      <p:sp>
        <p:nvSpPr>
          <p:cNvPr id="16" name="pole tekstowe 15"/>
          <p:cNvSpPr txBox="1"/>
          <p:nvPr/>
        </p:nvSpPr>
        <p:spPr>
          <a:xfrm>
            <a:off x="395536" y="6237312"/>
            <a:ext cx="1170513" cy="230832"/>
          </a:xfrm>
          <a:prstGeom prst="rect">
            <a:avLst/>
          </a:prstGeom>
          <a:noFill/>
        </p:spPr>
        <p:txBody>
          <a:bodyPr wrap="none" rtlCol="0">
            <a:spAutoFit/>
          </a:bodyPr>
          <a:lstStyle/>
          <a:p>
            <a:r>
              <a:rPr lang="pl-PL" sz="900" dirty="0" smtClean="0">
                <a:solidFill>
                  <a:schemeClr val="bg1"/>
                </a:solidFill>
              </a:rPr>
              <a:t>Foto: Andrzej Grygiel</a:t>
            </a:r>
            <a:endParaRPr lang="pl-PL" sz="9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Najczęściej wykorzystywane maszyny</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396081" y="1772816"/>
            <a:ext cx="7992343" cy="1938992"/>
          </a:xfrm>
          <a:prstGeom prst="rect">
            <a:avLst/>
          </a:prstGeom>
          <a:noFill/>
          <a:ln w="9525">
            <a:noFill/>
            <a:miter lim="800000"/>
            <a:headEnd/>
            <a:tailEnd/>
          </a:ln>
        </p:spPr>
        <p:txBody>
          <a:bodyPr wrap="square">
            <a:spAutoFit/>
          </a:bodyPr>
          <a:lstStyle/>
          <a:p>
            <a:pPr>
              <a:defRPr/>
            </a:pPr>
            <a:r>
              <a:rPr lang="pl-PL" sz="2400" b="1" dirty="0" smtClean="0">
                <a:solidFill>
                  <a:schemeClr val="bg1">
                    <a:lumMod val="50000"/>
                  </a:schemeClr>
                </a:solidFill>
              </a:rPr>
              <a:t>Sport i rekreacja</a:t>
            </a:r>
            <a:endParaRPr lang="pl-PL" sz="1600" b="1" dirty="0" smtClean="0">
              <a:solidFill>
                <a:schemeClr val="bg1">
                  <a:lumMod val="50000"/>
                </a:schemeClr>
              </a:solidFill>
            </a:endParaRPr>
          </a:p>
          <a:p>
            <a:pPr>
              <a:defRPr/>
            </a:pPr>
            <a:endParaRPr lang="pl-PL" sz="1600" b="1" dirty="0" smtClean="0">
              <a:solidFill>
                <a:schemeClr val="bg1">
                  <a:lumMod val="50000"/>
                </a:schemeClr>
              </a:solidFill>
            </a:endParaRPr>
          </a:p>
          <a:p>
            <a:pPr>
              <a:defRPr/>
            </a:pPr>
            <a:r>
              <a:rPr lang="pl-PL" sz="1600" b="1" dirty="0" smtClean="0">
                <a:solidFill>
                  <a:schemeClr val="bg1">
                    <a:lumMod val="50000"/>
                  </a:schemeClr>
                </a:solidFill>
              </a:rPr>
              <a:t>samoloty/</a:t>
            </a:r>
            <a:r>
              <a:rPr lang="pl-PL" sz="1600" b="1" dirty="0" err="1" smtClean="0">
                <a:solidFill>
                  <a:schemeClr val="bg1">
                    <a:lumMod val="50000"/>
                  </a:schemeClr>
                </a:solidFill>
              </a:rPr>
              <a:t>wielowirnikowce</a:t>
            </a:r>
            <a:r>
              <a:rPr lang="pl-PL" sz="1600" b="1" dirty="0" smtClean="0">
                <a:solidFill>
                  <a:schemeClr val="bg1">
                    <a:lumMod val="50000"/>
                  </a:schemeClr>
                </a:solidFill>
              </a:rPr>
              <a:t>/śmigłowce i inne  </a:t>
            </a:r>
          </a:p>
          <a:p>
            <a:pPr>
              <a:defRPr/>
            </a:pPr>
            <a:r>
              <a:rPr lang="pl-PL" sz="1600" b="1" dirty="0" smtClean="0">
                <a:solidFill>
                  <a:schemeClr val="bg1">
                    <a:lumMod val="50000"/>
                  </a:schemeClr>
                </a:solidFill>
              </a:rPr>
              <a:t>napęd: najczęściej elektryczny</a:t>
            </a:r>
          </a:p>
          <a:p>
            <a:pPr>
              <a:defRPr/>
            </a:pPr>
            <a:r>
              <a:rPr lang="pl-PL" sz="1600" b="1" dirty="0" smtClean="0">
                <a:solidFill>
                  <a:schemeClr val="bg1">
                    <a:lumMod val="50000"/>
                  </a:schemeClr>
                </a:solidFill>
              </a:rPr>
              <a:t>masa: najczęściej do kilkunastu  kilogramów</a:t>
            </a:r>
          </a:p>
          <a:p>
            <a:pPr>
              <a:defRPr/>
            </a:pPr>
            <a:r>
              <a:rPr lang="pl-PL" sz="1600" b="1" dirty="0" smtClean="0">
                <a:solidFill>
                  <a:schemeClr val="bg1">
                    <a:lumMod val="50000"/>
                  </a:schemeClr>
                </a:solidFill>
              </a:rPr>
              <a:t>czas lotu: od kilkunastu minut do kilku godzin/ zasięg od kilkuset metrów do </a:t>
            </a:r>
            <a:r>
              <a:rPr lang="pl-PL" sz="1600" b="1" dirty="0" smtClean="0">
                <a:solidFill>
                  <a:srgbClr val="FF0000"/>
                </a:solidFill>
              </a:rPr>
              <a:t>NAWET 100 km</a:t>
            </a:r>
          </a:p>
          <a:p>
            <a:pPr>
              <a:defRPr/>
            </a:pPr>
            <a:r>
              <a:rPr lang="pl-PL" sz="1600" b="1" dirty="0" smtClean="0">
                <a:solidFill>
                  <a:schemeClr val="bg1">
                    <a:lumMod val="50000"/>
                  </a:schemeClr>
                </a:solidFill>
              </a:rPr>
              <a:t>wyposażone w system do przekazywania obrazu na ziemię w czasie rzeczywistym</a:t>
            </a: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pic>
        <p:nvPicPr>
          <p:cNvPr id="13" name="Obraz 12" descr="Phantom2Vision-Kit-600.jpg"/>
          <p:cNvPicPr>
            <a:picLocks noChangeAspect="1"/>
          </p:cNvPicPr>
          <p:nvPr/>
        </p:nvPicPr>
        <p:blipFill>
          <a:blip r:embed="rId3" cstate="print"/>
          <a:stretch>
            <a:fillRect/>
          </a:stretch>
        </p:blipFill>
        <p:spPr>
          <a:xfrm>
            <a:off x="467544" y="3789040"/>
            <a:ext cx="3233936" cy="2635658"/>
          </a:xfrm>
          <a:prstGeom prst="rect">
            <a:avLst/>
          </a:prstGeom>
        </p:spPr>
      </p:pic>
      <p:pic>
        <p:nvPicPr>
          <p:cNvPr id="18" name="Obraz 17" descr="x8-21-jpg_1366670103.jpg"/>
          <p:cNvPicPr>
            <a:picLocks noChangeAspect="1"/>
          </p:cNvPicPr>
          <p:nvPr/>
        </p:nvPicPr>
        <p:blipFill>
          <a:blip r:embed="rId4" cstate="print"/>
          <a:stretch>
            <a:fillRect/>
          </a:stretch>
        </p:blipFill>
        <p:spPr>
          <a:xfrm>
            <a:off x="3923928" y="3789040"/>
            <a:ext cx="4766915" cy="26841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a 16"/>
          <p:cNvGrpSpPr/>
          <p:nvPr/>
        </p:nvGrpSpPr>
        <p:grpSpPr>
          <a:xfrm>
            <a:off x="-108520" y="332656"/>
            <a:ext cx="9361040" cy="1296144"/>
            <a:chOff x="-108520" y="188640"/>
            <a:chExt cx="9361040" cy="1656184"/>
          </a:xfrm>
        </p:grpSpPr>
        <p:sp>
          <p:nvSpPr>
            <p:cNvPr id="8" name="Prostokąt 7"/>
            <p:cNvSpPr/>
            <p:nvPr/>
          </p:nvSpPr>
          <p:spPr>
            <a:xfrm>
              <a:off x="0" y="188640"/>
              <a:ext cx="9144000" cy="1656184"/>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sp>
          <p:nvSpPr>
            <p:cNvPr id="9" name="Prostokąt 8"/>
            <p:cNvSpPr/>
            <p:nvPr/>
          </p:nvSpPr>
          <p:spPr>
            <a:xfrm>
              <a:off x="-108520" y="1772816"/>
              <a:ext cx="9361040" cy="7200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rgbClr val="FFC000"/>
                </a:solidFill>
              </a:endParaRPr>
            </a:p>
          </p:txBody>
        </p:sp>
      </p:grpSp>
      <p:sp>
        <p:nvSpPr>
          <p:cNvPr id="2" name="Tytuł 1"/>
          <p:cNvSpPr>
            <a:spLocks noGrp="1"/>
          </p:cNvSpPr>
          <p:nvPr>
            <p:ph type="ctrTitle"/>
          </p:nvPr>
        </p:nvSpPr>
        <p:spPr>
          <a:xfrm>
            <a:off x="1619672" y="260648"/>
            <a:ext cx="8064896" cy="1512168"/>
          </a:xfrm>
        </p:spPr>
        <p:txBody>
          <a:bodyPr>
            <a:normAutofit/>
          </a:bodyPr>
          <a:lstStyle/>
          <a:p>
            <a:pPr algn="l">
              <a:spcBef>
                <a:spcPts val="1200"/>
              </a:spcBef>
              <a:spcAft>
                <a:spcPts val="1200"/>
              </a:spcAft>
            </a:pPr>
            <a:r>
              <a:rPr lang="pl-PL" sz="2000" dirty="0" smtClean="0">
                <a:solidFill>
                  <a:schemeClr val="bg1"/>
                </a:solidFill>
                <a:effectLst>
                  <a:outerShdw blurRad="38100" dist="38100" dir="2700000" algn="tl">
                    <a:srgbClr val="000000">
                      <a:alpha val="43137"/>
                    </a:srgbClr>
                  </a:outerShdw>
                </a:effectLst>
                <a:latin typeface="+mn-lt"/>
                <a:cs typeface="Times New Roman" pitchFamily="18" charset="0"/>
              </a:rPr>
              <a:t>Bezzałogowe statki powietrzne</a:t>
            </a: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
            </a:r>
            <a:b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br>
            <a:r>
              <a:rPr lang="pl-PL" sz="2800" dirty="0" smtClean="0">
                <a:solidFill>
                  <a:schemeClr val="bg1"/>
                </a:solidFill>
                <a:effectLst>
                  <a:outerShdw blurRad="38100" dist="38100" dir="2700000" algn="tl">
                    <a:srgbClr val="000000">
                      <a:alpha val="43137"/>
                    </a:srgbClr>
                  </a:outerShdw>
                </a:effectLst>
                <a:latin typeface="+mn-lt"/>
                <a:cs typeface="Times New Roman" pitchFamily="18" charset="0"/>
              </a:rPr>
              <a:t>Najczęściej wykorzystywane maszyny</a:t>
            </a:r>
            <a:endParaRPr lang="pl-PL" sz="2800" dirty="0">
              <a:solidFill>
                <a:schemeClr val="bg1"/>
              </a:solidFill>
              <a:effectLst>
                <a:outerShdw blurRad="38100" dist="38100" dir="2700000" algn="tl">
                  <a:srgbClr val="000000">
                    <a:alpha val="43137"/>
                  </a:srgbClr>
                </a:outerShdw>
              </a:effectLst>
              <a:latin typeface="+mn-lt"/>
              <a:cs typeface="Times New Roman" pitchFamily="18" charset="0"/>
            </a:endParaRPr>
          </a:p>
        </p:txBody>
      </p:sp>
      <p:sp>
        <p:nvSpPr>
          <p:cNvPr id="14" name="pole tekstowe 2"/>
          <p:cNvSpPr txBox="1">
            <a:spLocks noChangeArrowheads="1"/>
          </p:cNvSpPr>
          <p:nvPr/>
        </p:nvSpPr>
        <p:spPr bwMode="auto">
          <a:xfrm>
            <a:off x="396081" y="1772816"/>
            <a:ext cx="7776319" cy="1692771"/>
          </a:xfrm>
          <a:prstGeom prst="rect">
            <a:avLst/>
          </a:prstGeom>
          <a:noFill/>
          <a:ln w="9525">
            <a:noFill/>
            <a:miter lim="800000"/>
            <a:headEnd/>
            <a:tailEnd/>
          </a:ln>
        </p:spPr>
        <p:txBody>
          <a:bodyPr wrap="square">
            <a:spAutoFit/>
          </a:bodyPr>
          <a:lstStyle/>
          <a:p>
            <a:pPr algn="just">
              <a:defRPr/>
            </a:pPr>
            <a:r>
              <a:rPr lang="pl-PL" sz="2400" b="1" dirty="0" smtClean="0">
                <a:solidFill>
                  <a:schemeClr val="bg1">
                    <a:lumMod val="50000"/>
                  </a:schemeClr>
                </a:solidFill>
              </a:rPr>
              <a:t>Sport i rekreacja</a:t>
            </a:r>
          </a:p>
          <a:p>
            <a:pPr algn="just">
              <a:defRPr/>
            </a:pPr>
            <a:endParaRPr lang="pl-PL" sz="1600" b="1" dirty="0" smtClean="0">
              <a:solidFill>
                <a:schemeClr val="bg1">
                  <a:lumMod val="50000"/>
                </a:schemeClr>
              </a:solidFill>
            </a:endParaRPr>
          </a:p>
          <a:p>
            <a:pPr algn="just">
              <a:defRPr/>
            </a:pPr>
            <a:r>
              <a:rPr lang="pl-PL" sz="1600" b="1" dirty="0" smtClean="0">
                <a:solidFill>
                  <a:schemeClr val="bg1">
                    <a:lumMod val="50000"/>
                  </a:schemeClr>
                </a:solidFill>
              </a:rPr>
              <a:t>rozwój i dostępność odpowiedniej elektroniki udostępnia ogromne możliwości zupełnie amatorsko budowanym konstrukcjom</a:t>
            </a:r>
          </a:p>
          <a:p>
            <a:pPr algn="just">
              <a:defRPr/>
            </a:pPr>
            <a:r>
              <a:rPr lang="pl-PL" sz="1600" b="1" dirty="0" smtClean="0">
                <a:solidFill>
                  <a:schemeClr val="bg1">
                    <a:lumMod val="50000"/>
                  </a:schemeClr>
                </a:solidFill>
              </a:rPr>
              <a:t>loty na odległość kilku czy kilkudziesięciu kilometrów  dostępne są obecnie dla każdego przy bardzo niskich nakładach finansowych</a:t>
            </a:r>
          </a:p>
        </p:txBody>
      </p:sp>
      <p:pic>
        <p:nvPicPr>
          <p:cNvPr id="17" name="Obraz 16" descr="Logo ULC.gif"/>
          <p:cNvPicPr>
            <a:picLocks noChangeAspect="1"/>
          </p:cNvPicPr>
          <p:nvPr/>
        </p:nvPicPr>
        <p:blipFill>
          <a:blip r:embed="rId2" cstate="print"/>
          <a:stretch>
            <a:fillRect/>
          </a:stretch>
        </p:blipFill>
        <p:spPr>
          <a:xfrm>
            <a:off x="323528" y="476672"/>
            <a:ext cx="1008112" cy="947905"/>
          </a:xfrm>
          <a:prstGeom prst="rect">
            <a:avLst/>
          </a:prstGeom>
        </p:spPr>
      </p:pic>
      <p:pic>
        <p:nvPicPr>
          <p:cNvPr id="10" name="Obraz 9" descr="x8-16-jpg_1366670133.jpg"/>
          <p:cNvPicPr>
            <a:picLocks noChangeAspect="1"/>
          </p:cNvPicPr>
          <p:nvPr/>
        </p:nvPicPr>
        <p:blipFill>
          <a:blip r:embed="rId3" cstate="print"/>
          <a:srcRect r="10874"/>
          <a:stretch>
            <a:fillRect/>
          </a:stretch>
        </p:blipFill>
        <p:spPr>
          <a:xfrm>
            <a:off x="539552" y="3579760"/>
            <a:ext cx="4320480" cy="2729560"/>
          </a:xfrm>
          <a:prstGeom prst="rect">
            <a:avLst/>
          </a:prstGeom>
        </p:spPr>
      </p:pic>
      <p:pic>
        <p:nvPicPr>
          <p:cNvPr id="12" name="Obraz 11" descr="hqdefault.jpg"/>
          <p:cNvPicPr>
            <a:picLocks noChangeAspect="1"/>
          </p:cNvPicPr>
          <p:nvPr/>
        </p:nvPicPr>
        <p:blipFill>
          <a:blip r:embed="rId4" cstate="print"/>
          <a:srcRect l="3922" r="3922"/>
          <a:stretch>
            <a:fillRect/>
          </a:stretch>
        </p:blipFill>
        <p:spPr>
          <a:xfrm>
            <a:off x="5004048" y="3573016"/>
            <a:ext cx="3384376" cy="275430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2217</TotalTime>
  <Words>537</Words>
  <Application>Microsoft Office PowerPoint</Application>
  <PresentationFormat>Pokaz na ekranie (4:3)</PresentationFormat>
  <Paragraphs>121</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Bezzałogowe statki powietrzne  - aspekty bezpieczeństwa</vt:lpstr>
      <vt:lpstr>Konferencja Bezpieczeństwa w Lotnictwie Cywilnym 17 czerwca 2014 r. </vt:lpstr>
      <vt:lpstr>Bezzałogowe statki powietrzne Różnorodne technologie – różne możliwości</vt:lpstr>
      <vt:lpstr>Bezzałogowe statki powietrzne Zastosowania</vt:lpstr>
      <vt:lpstr>Bezzałogowe statki powietrzne Najczęściej wykorzystywane maszyny</vt:lpstr>
      <vt:lpstr>Bezzałogowe statki powietrzne Najczęściej wykorzystywane maszyny</vt:lpstr>
      <vt:lpstr>Bezzałogowe statki powietrzne Najczęściej wykorzystywane maszyny</vt:lpstr>
      <vt:lpstr>Bezzałogowe statki powietrzne Najczęściej wykorzystywane maszyny</vt:lpstr>
      <vt:lpstr>Bezzałogowe statki powietrzne Najczęściej wykorzystywane maszyny</vt:lpstr>
      <vt:lpstr>Bezzałogowe statki powietrzne Potencjalne zagrożenia</vt:lpstr>
      <vt:lpstr>Bezzałogowe statki powietrzne Potencjalne zagrożenia</vt:lpstr>
      <vt:lpstr>Bezzałogowe statki powietrzne Potencjalne zagrożenia – przestrzeń powietrzna</vt:lpstr>
      <vt:lpstr>Bezzałogowe statki powietrzne Potencjalne zagrożenia – przestrzeń powietrzna</vt:lpstr>
      <vt:lpstr>Bezzałogowe statki powietrzne Potencjalne zagrożenia – przestrzeń powietrzna</vt:lpstr>
      <vt:lpstr>Bezzałogowe statki powietrzne Potencjalne zagrożenia – przestrzeń powietrzna</vt:lpstr>
      <vt:lpstr>Bezzałogowe statki powietrzne Potencjalne zagrożenia – przestrzeń powietrzna</vt:lpstr>
      <vt:lpstr>Bezzałogowe statki powietrzne Potencjalne zagrożenia – przestrzeń powietrzna</vt:lpstr>
      <vt:lpstr>Bezzałogowe statki powietrzne Potencjalne zagrożenia – ludzie na ziemi</vt:lpstr>
      <vt:lpstr>Zespół ds. bezzałogowych statków powietrznych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Bezzałogowe statki powietrzne w polskim prawie lotniczym</dc:title>
  <dc:creator>Paweł</dc:creator>
  <cp:lastModifiedBy>Paweł</cp:lastModifiedBy>
  <cp:revision>242</cp:revision>
  <dcterms:created xsi:type="dcterms:W3CDTF">2013-03-14T21:25:49Z</dcterms:created>
  <dcterms:modified xsi:type="dcterms:W3CDTF">2014-06-17T06:57:47Z</dcterms:modified>
</cp:coreProperties>
</file>