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9" r:id="rId3"/>
    <p:sldId id="260" r:id="rId4"/>
    <p:sldId id="261" r:id="rId5"/>
    <p:sldId id="264" r:id="rId6"/>
    <p:sldId id="263" r:id="rId7"/>
    <p:sldId id="273" r:id="rId8"/>
    <p:sldId id="310" r:id="rId9"/>
    <p:sldId id="368" r:id="rId10"/>
    <p:sldId id="371" r:id="rId11"/>
    <p:sldId id="374" r:id="rId12"/>
    <p:sldId id="369" r:id="rId13"/>
    <p:sldId id="370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385" r:id="rId25"/>
    <p:sldId id="386" r:id="rId26"/>
    <p:sldId id="387" r:id="rId27"/>
    <p:sldId id="359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FF1126-52D2-4186-8694-EDC89840BE02}" type="datetimeFigureOut">
              <a:rPr lang="pl-PL"/>
              <a:pPr>
                <a:defRPr/>
              </a:pPr>
              <a:t>2014-06-17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l-P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C19FD1C-EBC9-4620-96E4-AF715BF4E71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254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01675" indent="-269875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081088" indent="-2159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512888" indent="-2159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1944688" indent="-2159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401888" indent="-215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859088" indent="-215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316288" indent="-215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773488" indent="-215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9BC34B-AABA-4FA7-A2B7-52AC0F103C1B}" type="slidenum">
              <a:rPr lang="en-US" altLang="pl-PL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pl-PL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68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pl-PL" b="1" smtClean="0"/>
              <a:t>This slide shows the growth in reported bird strikes over a 20 year period.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C9131-2260-41AD-9EF7-62AD9108773F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EDF8A-86F0-40E4-908E-FADCAB8E8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64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CB19D-7572-470B-BD47-AB491CABDA12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5A657-006F-441B-8E85-369719F64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78271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AD79D-C9BE-47B7-AE7D-9E659D43B0A1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559DF-4976-4F45-8124-954628D1A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53502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DC4F7-1D8D-4E4B-803F-68ECE011A399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CFDC7-56BF-4AE4-9FBE-6AB98D26E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06163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D4C17-3318-49A2-939C-FF77FAB41EFE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6A331-FC9D-4472-91D9-FB6017BFA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28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FD052-7207-40B1-803B-E29295F754F2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5DB51-83C0-4AA4-BD62-8DCA439BB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95453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7CC4E-C745-4F38-BCCC-C2DF2355EBB7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D11E1-624A-45B9-B2C4-5F8319DD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90901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F41D7-FEAE-4B96-9EDA-BDCE74E24ACB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8890C-52E5-40D1-858A-CEFC5467C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14963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92F5D-1BE8-446C-AFCA-C32366348C96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54E56-7533-430C-9551-482DF6493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05692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3D80-6E8F-4ACB-AA92-6BE8D0DEB474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B24A-2DA1-480E-9004-CD4982069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28579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F2325-C078-4E3B-BD14-469D696BE41A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D5C61-7B13-48D8-8C36-B34113F73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56825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Click to edit Master text styles</a:t>
            </a:r>
          </a:p>
          <a:p>
            <a:pPr lvl="1"/>
            <a:r>
              <a:rPr lang="en-US" altLang="pl-PL" smtClean="0"/>
              <a:t>Second level</a:t>
            </a:r>
          </a:p>
          <a:p>
            <a:pPr lvl="2"/>
            <a:r>
              <a:rPr lang="en-US" altLang="pl-PL" smtClean="0"/>
              <a:t>Third level</a:t>
            </a:r>
          </a:p>
          <a:p>
            <a:pPr lvl="3"/>
            <a:r>
              <a:rPr lang="en-US" altLang="pl-PL" smtClean="0"/>
              <a:t>Fourth level</a:t>
            </a:r>
          </a:p>
          <a:p>
            <a:pPr lvl="4"/>
            <a:r>
              <a:rPr lang="en-US" altLang="pl-PL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47E5AC-F8D0-4CE2-888F-3AA713339482}" type="datetimeFigureOut">
              <a:rPr lang="en-US"/>
              <a:pPr>
                <a:defRPr/>
              </a:pPr>
              <a:t>6/17/2014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E0D1D0-C5D4-4F7F-9826-62CF19B88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</p:sldLayoutIdLst>
  <p:transition>
    <p:cut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215064" cy="234543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 smtClean="0">
                <a:effectLst/>
              </a:rPr>
              <a:t>Odpowiedzialność za zderzenie statku powietrznego z ptakami (BS)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313" y="4149725"/>
            <a:ext cx="8351837" cy="2519363"/>
          </a:xfrm>
        </p:spPr>
        <p:txBody>
          <a:bodyPr>
            <a:normAutofit/>
          </a:bodyPr>
          <a:lstStyle/>
          <a:p>
            <a:pPr marR="0" algn="l"/>
            <a:r>
              <a:rPr lang="pl-PL" altLang="pl-PL" sz="2000" b="1" smtClean="0">
                <a:effectLst>
                  <a:outerShdw blurRad="38100" dist="38100" dir="2700000" algn="tl">
                    <a:srgbClr val="04617B"/>
                  </a:outerShdw>
                </a:effectLst>
                <a:latin typeface="Calibri" pitchFamily="34" charset="0"/>
              </a:rPr>
              <a:t>Dr Anna Konert </a:t>
            </a:r>
          </a:p>
          <a:p>
            <a:pPr marR="0" algn="l"/>
            <a:r>
              <a:rPr lang="pl-PL" altLang="pl-PL" sz="2000" smtClean="0">
                <a:latin typeface="Calibri" pitchFamily="34" charset="0"/>
              </a:rPr>
              <a:t>Instytut Transportu Lotniczego </a:t>
            </a:r>
          </a:p>
          <a:p>
            <a:pPr marR="0" algn="l"/>
            <a:r>
              <a:rPr lang="pl-PL" altLang="pl-PL" sz="2000" smtClean="0">
                <a:latin typeface="Calibri" pitchFamily="34" charset="0"/>
              </a:rPr>
              <a:t>Uczelnia Łazarskiego </a:t>
            </a:r>
          </a:p>
          <a:p>
            <a:pPr marR="0" algn="l"/>
            <a:r>
              <a:rPr lang="pl-PL" altLang="pl-PL" sz="2000" b="1" smtClean="0">
                <a:effectLst>
                  <a:outerShdw blurRad="38100" dist="38100" dir="2700000" algn="tl">
                    <a:srgbClr val="04617B"/>
                  </a:outerShdw>
                </a:effectLst>
                <a:latin typeface="Calibri" pitchFamily="34" charset="0"/>
              </a:rPr>
              <a:t>Mgr Katarzyna Jaworek</a:t>
            </a:r>
          </a:p>
          <a:p>
            <a:pPr marR="0" algn="l"/>
            <a:r>
              <a:rPr lang="pl-PL" altLang="pl-PL" sz="2000" smtClean="0">
                <a:latin typeface="Calibri" pitchFamily="34" charset="0"/>
              </a:rPr>
              <a:t>Instytut Transportu Lotniczego Uczelnia Łazarskiego</a:t>
            </a:r>
          </a:p>
          <a:p>
            <a:pPr marR="0" algn="l"/>
            <a:r>
              <a:rPr lang="pl-PL" altLang="pl-PL" sz="2000" smtClean="0">
                <a:latin typeface="Calibri" pitchFamily="34" charset="0"/>
              </a:rPr>
              <a:t>Wydział Prawa i Administracji Uniwersytetu Śląskiego</a:t>
            </a:r>
          </a:p>
        </p:txBody>
      </p:sp>
      <p:pic>
        <p:nvPicPr>
          <p:cNvPr id="6148" name="Obraz 6" descr="LOGO UCZELN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716338"/>
            <a:ext cx="19812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Narażenie GA na </a:t>
            </a:r>
            <a:r>
              <a:rPr lang="pl-PL" dirty="0" err="1" smtClean="0"/>
              <a:t>bird</a:t>
            </a:r>
            <a:r>
              <a:rPr lang="pl-PL" dirty="0" smtClean="0"/>
              <a:t> </a:t>
            </a:r>
            <a:r>
              <a:rPr lang="pl-PL" dirty="0" err="1" smtClean="0"/>
              <a:t>strike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W przypadku statków powietrznych operujących w ramach </a:t>
            </a:r>
            <a:r>
              <a:rPr lang="pl-PL" i="1" dirty="0" err="1" smtClean="0"/>
              <a:t>general</a:t>
            </a:r>
            <a:r>
              <a:rPr lang="pl-PL" i="1" dirty="0" smtClean="0"/>
              <a:t> </a:t>
            </a:r>
            <a:r>
              <a:rPr lang="pl-PL" i="1" dirty="0" err="1" smtClean="0"/>
              <a:t>aviation</a:t>
            </a:r>
            <a:r>
              <a:rPr lang="pl-PL" i="1" dirty="0" smtClean="0"/>
              <a:t> </a:t>
            </a:r>
            <a:r>
              <a:rPr lang="pl-PL" dirty="0" smtClean="0"/>
              <a:t>wskazuje się na mniejszą ich odporność na zderzenia statków powietrznych z ptakami. Niewątpliwie wpływ na to ma ich wielkość.</a:t>
            </a:r>
          </a:p>
          <a:p>
            <a:endParaRPr lang="pl-PL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789040"/>
            <a:ext cx="4176464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14999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Zakres podmiotowy odpowiedzialności</a:t>
            </a:r>
            <a:br>
              <a:rPr lang="pl-PL" sz="4000" dirty="0" smtClean="0"/>
            </a:br>
            <a:r>
              <a:rPr lang="pl-PL" sz="4000" dirty="0" smtClean="0"/>
              <a:t>za </a:t>
            </a:r>
            <a:r>
              <a:rPr lang="pl-PL" sz="4000" dirty="0" err="1" smtClean="0"/>
              <a:t>bird</a:t>
            </a:r>
            <a:r>
              <a:rPr lang="pl-PL" sz="4000" dirty="0" smtClean="0"/>
              <a:t> </a:t>
            </a:r>
            <a:r>
              <a:rPr lang="pl-PL" sz="4000" dirty="0" err="1" smtClean="0"/>
              <a:t>strike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Zarządzający portem lotniczym/lotniskiem</a:t>
            </a:r>
          </a:p>
          <a:p>
            <a:r>
              <a:rPr lang="pl-PL" dirty="0" smtClean="0"/>
              <a:t>Służby kontroli ruchu lotniczego</a:t>
            </a:r>
          </a:p>
          <a:p>
            <a:r>
              <a:rPr lang="pl-PL" dirty="0" smtClean="0"/>
              <a:t>Przewoźnik lotniczy lub eksploatujący statek powietrzny</a:t>
            </a:r>
          </a:p>
          <a:p>
            <a:r>
              <a:rPr lang="pl-PL" dirty="0" smtClean="0"/>
              <a:t>Producent urządzeń/sprzętu lotniczego</a:t>
            </a:r>
          </a:p>
          <a:p>
            <a:r>
              <a:rPr lang="pl-PL" dirty="0" smtClean="0"/>
              <a:t>SP</a:t>
            </a:r>
          </a:p>
        </p:txBody>
      </p:sp>
    </p:spTree>
    <p:extLst>
      <p:ext uri="{BB962C8B-B14F-4D97-AF65-F5344CB8AC3E}">
        <p14:creationId xmlns:p14="http://schemas.microsoft.com/office/powerpoint/2010/main" val="11474439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4000" dirty="0" smtClean="0"/>
              <a:t>Zarządzający portem lotniczym/lotniskiem</a:t>
            </a:r>
            <a:endParaRPr lang="en-US" altLang="pl-PL" sz="4000" dirty="0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altLang="pl-PL" dirty="0" smtClean="0"/>
              <a:t>Podmiotami, które najczęściej pociągane są do odpowiedzialności za zderzenia statków powietrznych z ptakami, są zarządzający portami lotniczymi, czy też lotniskami. Jest to bowiem ta grupa podmiotów, która jest </a:t>
            </a:r>
            <a:r>
              <a:rPr lang="pl-PL" alt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odpowiedzialna za zapewnienie bezpieczeństwa użytkownikom zarządzanej przez nich infrastruktury</a:t>
            </a:r>
            <a:r>
              <a:rPr lang="pl-PL" altLang="pl-PL" dirty="0" smtClean="0"/>
              <a:t>, które może zostać zachwiane właśnie przez nieoczekiwane spotkanie zwierzęcia ze statkiem powietrznym. </a:t>
            </a:r>
            <a:endParaRPr lang="en-US" altLang="pl-PL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l-PL" smtClean="0"/>
              <a:t>Ustawa Prawo lotnicze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/>
              <a:buChar char="à"/>
              <a:defRPr/>
            </a:pPr>
            <a:r>
              <a:rPr lang="pl-PL" sz="2400" dirty="0"/>
              <a:t>Artykuł </a:t>
            </a:r>
            <a:r>
              <a:rPr lang="en-US" sz="2400" dirty="0"/>
              <a:t>68 </a:t>
            </a:r>
            <a:r>
              <a:rPr lang="pl-PL" sz="2400" dirty="0"/>
              <a:t>§</a:t>
            </a:r>
            <a:r>
              <a:rPr lang="pl-PL" sz="2400" dirty="0" smtClean="0"/>
              <a:t> </a:t>
            </a:r>
            <a:r>
              <a:rPr lang="en-US" sz="2400" dirty="0"/>
              <a:t>2, </a:t>
            </a:r>
            <a:r>
              <a:rPr lang="pl-PL" sz="2400" dirty="0" smtClean="0"/>
              <a:t>pkt </a:t>
            </a:r>
            <a:r>
              <a:rPr lang="en-US" sz="2400" dirty="0" smtClean="0"/>
              <a:t>2</a:t>
            </a:r>
            <a:r>
              <a:rPr lang="pl-PL" sz="2400" dirty="0" smtClean="0"/>
              <a:t> Prawa lotniczego</a:t>
            </a:r>
            <a:r>
              <a:rPr lang="en-US" sz="2400" dirty="0" smtClean="0"/>
              <a:t>,</a:t>
            </a:r>
            <a:r>
              <a:rPr lang="pl-PL" sz="2400" dirty="0" smtClean="0"/>
              <a:t> </a:t>
            </a:r>
            <a:r>
              <a:rPr lang="pl-PL" sz="2400" dirty="0"/>
              <a:t>stwierdza, że </a:t>
            </a:r>
            <a:r>
              <a:rPr lang="en-US" sz="2400" dirty="0"/>
              <a:t> </a:t>
            </a:r>
            <a:r>
              <a:rPr lang="pl-PL" sz="2400" dirty="0"/>
              <a:t>operatorzy lotniska powinni nim zarządzać w taki sposób, </a:t>
            </a:r>
            <a:r>
              <a:rPr lang="pl-PL" sz="2400" dirty="0" smtClean="0"/>
              <a:t>ażeby </a:t>
            </a:r>
            <a:r>
              <a:rPr lang="pl-PL" sz="2400" dirty="0"/>
              <a:t>zapewnić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maksymalne bezpieczeństwo lotów </a:t>
            </a:r>
            <a:r>
              <a:rPr lang="pl-PL" sz="2400" dirty="0"/>
              <a:t>oraz optymalne zarządzanie zasobami lotniska dla wszystkich </a:t>
            </a:r>
            <a:r>
              <a:rPr lang="pl-PL" sz="2400" dirty="0" smtClean="0"/>
              <a:t>użytkowników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/>
              <a:buChar char="à"/>
              <a:defRPr/>
            </a:pPr>
            <a:endParaRPr lang="pl-PL" sz="2400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/>
              <a:buChar char="à"/>
              <a:defRPr/>
            </a:pPr>
            <a:r>
              <a:rPr lang="pl-PL" sz="2400" dirty="0"/>
              <a:t>Art. </a:t>
            </a:r>
            <a:r>
              <a:rPr lang="en-US" sz="2400" dirty="0"/>
              <a:t>80 </a:t>
            </a:r>
            <a:r>
              <a:rPr lang="pl-PL" sz="2400" dirty="0"/>
              <a:t>Prawa </a:t>
            </a:r>
            <a:r>
              <a:rPr lang="pl-PL" sz="2400" dirty="0" smtClean="0"/>
              <a:t>lotniczego</a:t>
            </a:r>
            <a:r>
              <a:rPr lang="en-US" sz="2400" dirty="0"/>
              <a:t>, </a:t>
            </a:r>
            <a:r>
              <a:rPr lang="pl-PL" sz="2400" dirty="0"/>
              <a:t>stwierdza że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operator lotniska jest w pełni odpowiedzialny za bezpieczeństwo na nim</a:t>
            </a:r>
            <a:r>
              <a:rPr lang="en-US" sz="2400" dirty="0"/>
              <a:t>. </a:t>
            </a:r>
            <a:r>
              <a:rPr lang="pl-PL" sz="2400" dirty="0"/>
              <a:t>Dotyczy to w szczególności ochrony SP przed zagrożeniami płynącymi ze strony BS </a:t>
            </a:r>
            <a:r>
              <a:rPr lang="en-US" sz="2400" dirty="0"/>
              <a:t>.</a:t>
            </a:r>
            <a:endParaRPr lang="pl-PL" sz="2400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Ustawa Prawo lotnicze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200" dirty="0" smtClean="0"/>
              <a:t>Zwrócić należy również uwagę na art. 82 pkt 6 Prawa lotniczego, który stanowi o tym, że w celu zapewnienia bezpiecznej eksploatacji lotniska zarządzający nim </a:t>
            </a:r>
            <a:r>
              <a:rPr lang="pl-PL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wnioskuje o dokonanie redukcyjnego odstrzału zwierzyny</a:t>
            </a:r>
            <a:r>
              <a:rPr lang="pl-PL" sz="2200" dirty="0"/>
              <a:t>, stosownie do przepisów p</a:t>
            </a:r>
            <a:r>
              <a:rPr lang="pl-PL" sz="2200" dirty="0" smtClean="0"/>
              <a:t>rawa </a:t>
            </a:r>
            <a:r>
              <a:rPr lang="pl-PL" sz="2200" dirty="0"/>
              <a:t>łowieckiego, w przypadku zagrożenia bezpieczeństwa operacji lotniczych przez zwierzynę, gdy </a:t>
            </a:r>
            <a:r>
              <a:rPr lang="pl-PL" sz="2200" u="sng" dirty="0"/>
              <a:t>inne metody ochrony </a:t>
            </a:r>
            <a:r>
              <a:rPr lang="pl-PL" sz="2200" dirty="0"/>
              <a:t>okazały się </a:t>
            </a:r>
            <a:r>
              <a:rPr lang="pl-PL" sz="2200" dirty="0" smtClean="0"/>
              <a:t>nieskuteczne.</a:t>
            </a:r>
          </a:p>
          <a:p>
            <a:pPr marL="0" indent="0">
              <a:buNone/>
            </a:pPr>
            <a:endParaRPr lang="pl-PL" sz="2000" dirty="0" smtClean="0"/>
          </a:p>
          <a:p>
            <a:pPr>
              <a:buFontTx/>
              <a:buChar char="-"/>
            </a:pPr>
            <a:r>
              <a:rPr lang="pl-PL" sz="2000" dirty="0" smtClean="0"/>
              <a:t>Sokolnik</a:t>
            </a:r>
          </a:p>
          <a:p>
            <a:pPr>
              <a:buFontTx/>
              <a:buChar char="-"/>
            </a:pPr>
            <a:r>
              <a:rPr lang="pl-PL" sz="2000" dirty="0" smtClean="0"/>
              <a:t>Urządzenia odstraszające, płoszące ptaki</a:t>
            </a:r>
          </a:p>
          <a:p>
            <a:pPr>
              <a:buFontTx/>
              <a:buChar char="-"/>
            </a:pPr>
            <a:r>
              <a:rPr lang="pl-PL" sz="2000" dirty="0" smtClean="0"/>
              <a:t>Podcinanie trawy na odpowiednią wysokość</a:t>
            </a:r>
          </a:p>
          <a:p>
            <a:pPr>
              <a:buFontTx/>
              <a:buChar char="-"/>
            </a:pPr>
            <a:r>
              <a:rPr lang="pl-PL" sz="2000" dirty="0" smtClean="0"/>
              <a:t>Urządzenia służące do wykrywania ptaków, np. radar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5" name="Strzałka w dół 4"/>
          <p:cNvSpPr/>
          <p:nvPr/>
        </p:nvSpPr>
        <p:spPr>
          <a:xfrm>
            <a:off x="4716016" y="4149080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11009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Służby kontroli ruchu lotniczego (ATC)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Podmioty służby kontroli ruchu lotniczego mogą ponosić odpowiedzialność za zderzenia statków powietrznych z ptakami z uwagi na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obowiązki </a:t>
            </a:r>
            <a:b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zakresie monitorowania</a:t>
            </a:r>
            <a:r>
              <a:rPr lang="pl-PL" dirty="0" smtClean="0"/>
              <a:t>:</a:t>
            </a:r>
          </a:p>
          <a:p>
            <a:pPr lvl="1"/>
            <a:r>
              <a:rPr lang="pl-PL" dirty="0" smtClean="0"/>
              <a:t>przestrzeni powietrznej, </a:t>
            </a:r>
          </a:p>
          <a:p>
            <a:pPr lvl="1"/>
            <a:r>
              <a:rPr lang="pl-PL" dirty="0" smtClean="0"/>
              <a:t>portów lotniczych</a:t>
            </a:r>
          </a:p>
          <a:p>
            <a:pPr marL="393700" lvl="1" indent="0">
              <a:buNone/>
            </a:pPr>
            <a:r>
              <a:rPr lang="pl-PL" sz="2600" dirty="0"/>
              <a:t>o</a:t>
            </a:r>
            <a:r>
              <a:rPr lang="pl-PL" sz="2600" dirty="0" smtClean="0"/>
              <a:t>raz </a:t>
            </a:r>
            <a:r>
              <a:rPr lang="pl-PL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informowania użytkowników </a:t>
            </a:r>
            <a:r>
              <a:rPr lang="pl-PL" sz="2600" dirty="0" smtClean="0"/>
              <a:t>przestrzeni powietrznej </a:t>
            </a:r>
            <a:r>
              <a:rPr lang="pl-PL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możliwych zagrożeniach</a:t>
            </a:r>
            <a:r>
              <a:rPr lang="pl-PL" sz="2600" dirty="0" smtClean="0"/>
              <a:t>, w tym także o możliwości obecności ptaków.</a:t>
            </a:r>
          </a:p>
        </p:txBody>
      </p:sp>
    </p:spTree>
    <p:extLst>
      <p:ext uri="{BB962C8B-B14F-4D97-AF65-F5344CB8AC3E}">
        <p14:creationId xmlns:p14="http://schemas.microsoft.com/office/powerpoint/2010/main" val="102457394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Służba kontroli ruchu lotniczego (ATC)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200" dirty="0" smtClean="0"/>
              <a:t>Zapewnia kontrolę ruchu lotniczego w odniesieniu do:</a:t>
            </a:r>
          </a:p>
          <a:p>
            <a:pPr>
              <a:buFontTx/>
              <a:buChar char="-"/>
            </a:pP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lotów kontrolowanych na drogach lotniczych </a:t>
            </a:r>
            <a:r>
              <a:rPr lang="pl-PL" sz="2200" dirty="0" smtClean="0"/>
              <a:t>(AWY), tj. takich na które wymagane jest uzyskanie zezwolenia kontroli ruchu lotniczego (służba kontroli obszaru, ang. </a:t>
            </a:r>
            <a:r>
              <a:rPr lang="pl-PL" sz="2200" i="1" dirty="0" err="1" smtClean="0"/>
              <a:t>Area</a:t>
            </a:r>
            <a:r>
              <a:rPr lang="pl-PL" sz="2200" i="1" dirty="0" smtClean="0"/>
              <a:t> Control Centre, </a:t>
            </a:r>
            <a:r>
              <a:rPr lang="pl-PL" sz="2200" dirty="0" smtClean="0"/>
              <a:t>ACC),</a:t>
            </a:r>
          </a:p>
          <a:p>
            <a:pPr>
              <a:buFontTx/>
              <a:buChar char="-"/>
            </a:pP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części lotów kontrolowanych związanych z przylotem i odlotem </a:t>
            </a:r>
            <a:r>
              <a:rPr lang="pl-PL" sz="2200" dirty="0" smtClean="0"/>
              <a:t>(służba kontroli zbliżania, ang. </a:t>
            </a:r>
            <a:r>
              <a:rPr lang="pl-PL" sz="2200" i="1" dirty="0" err="1" smtClean="0"/>
              <a:t>Approach</a:t>
            </a:r>
            <a:r>
              <a:rPr lang="pl-PL" sz="2200" i="1" dirty="0" smtClean="0"/>
              <a:t> Control</a:t>
            </a:r>
            <a:r>
              <a:rPr lang="pl-PL" sz="2200" dirty="0" smtClean="0"/>
              <a:t>, APP),</a:t>
            </a:r>
          </a:p>
          <a:p>
            <a:pPr>
              <a:buFontTx/>
              <a:buChar char="-"/>
            </a:pP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ruchu lotniskowego na lotniskach kontrolowanych</a:t>
            </a:r>
            <a:r>
              <a:rPr lang="pl-PL" sz="2200" dirty="0" smtClean="0"/>
              <a:t> (służba kontroli lotniska, ang. </a:t>
            </a:r>
            <a:r>
              <a:rPr lang="pl-PL" sz="2200" i="1" dirty="0" smtClean="0"/>
              <a:t>Tower</a:t>
            </a:r>
            <a:r>
              <a:rPr lang="pl-PL" sz="2200" dirty="0" smtClean="0"/>
              <a:t>, TWR).</a:t>
            </a:r>
          </a:p>
          <a:p>
            <a:pPr marL="0" indent="0" algn="just">
              <a:buNone/>
            </a:pPr>
            <a:r>
              <a:rPr lang="pl-PL" sz="2200" dirty="0" smtClean="0"/>
              <a:t>Wymienione obowiązki w zakresie zapewnienia części służb ruchu lotniczego wykonuje Państwowa Agencja Żeglugi Powietrznej, której obszarem działalności jest Rejon Informacji Powietrznej (FIR WARSZAWA).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753775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Służba kontroli ruchu lotniczego (ATC)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Art. 7 ust. 1 ustawy z dnia 8 grudnia 1996 r. o PAŻP stanowi, że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Skarb 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Państwa nie odpowiada za zobowiązania Agencji</a:t>
            </a:r>
            <a:r>
              <a:rPr lang="pl-PL" dirty="0"/>
              <a:t>, Agencja nie odpowiada za zobowiązania Skarbu Państwa</a:t>
            </a:r>
            <a:r>
              <a:rPr lang="pl-PL" dirty="0" smtClean="0"/>
              <a:t>.</a:t>
            </a:r>
          </a:p>
          <a:p>
            <a:r>
              <a:rPr lang="pl-PL" dirty="0" smtClean="0"/>
              <a:t>Koresponduje to z ogólnym przepisem zawartym w Kodeksie Cywilnym, tj. art. 40 § 1 K.C., zgodnie, z którym</a:t>
            </a:r>
            <a:r>
              <a:rPr lang="pl-PL" b="1" dirty="0"/>
              <a:t>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Skarb Państwa nie ponosi odpowiedzialności za zobowiązania państwowych osób prawnych</a:t>
            </a:r>
            <a:r>
              <a:rPr lang="pl-PL" dirty="0" smtClean="0"/>
              <a:t>, chyba że przepis odrębny stanowi inaczej.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938866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dirty="0" smtClean="0"/>
              <a:t>Przewoźnik lotniczy - odpowiedzialność w stosunku do pasażera statku powietrznego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Odpowiedzialność przewoźnika lotniczego w przypadku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śmierci, uszkodzenia ciała lub rozstroju zdrowia pasażera</a:t>
            </a:r>
            <a:r>
              <a:rPr lang="pl-PL" sz="2400" dirty="0" smtClean="0"/>
              <a:t> na szczeblu</a:t>
            </a:r>
          </a:p>
          <a:p>
            <a:pPr marL="514350" indent="-514350">
              <a:buAutoNum type="arabicParenR"/>
            </a:pPr>
            <a:r>
              <a:rPr lang="pl-PL" sz="2400" u="sng" dirty="0" smtClean="0"/>
              <a:t>krajowym</a:t>
            </a:r>
            <a:r>
              <a:rPr lang="pl-PL" sz="2400" dirty="0" smtClean="0"/>
              <a:t>: art. 208 Prawa lotniczego – odpowiedzialność na zasadach określonych w ratyfikowanych przez RP umowach międzynarodowych – Konwencja Montrealska</a:t>
            </a:r>
          </a:p>
          <a:p>
            <a:pPr marL="514350" indent="-514350">
              <a:buAutoNum type="arabicParenR"/>
            </a:pPr>
            <a:r>
              <a:rPr lang="pl-PL" sz="2400" u="sng" dirty="0" smtClean="0"/>
              <a:t>europejskim</a:t>
            </a:r>
            <a:r>
              <a:rPr lang="pl-PL" sz="2400" dirty="0" smtClean="0"/>
              <a:t>: </a:t>
            </a:r>
            <a:r>
              <a:rPr lang="pl-PL" sz="2400" dirty="0" err="1" smtClean="0"/>
              <a:t>rozp</a:t>
            </a:r>
            <a:r>
              <a:rPr lang="pl-PL" sz="2400" dirty="0" smtClean="0"/>
              <a:t>. nr 889/2002 – odp. wspólnotowego przewoźnika podlega postanowieniom Konwencji Montrealskiej</a:t>
            </a:r>
          </a:p>
          <a:p>
            <a:pPr marL="514350" indent="-514350">
              <a:buAutoNum type="arabicParenR"/>
            </a:pPr>
            <a:r>
              <a:rPr lang="pl-PL" sz="2400" u="sng" dirty="0" smtClean="0"/>
              <a:t>międzynarodowym</a:t>
            </a:r>
            <a:r>
              <a:rPr lang="pl-PL" sz="2400" dirty="0" smtClean="0"/>
              <a:t>: tzw. system warszawsko-montrealski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4266231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Przesłanki odpowiedzialności z art. 17 Konwencji Montrealskiej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Szkoda</a:t>
            </a:r>
            <a:r>
              <a:rPr lang="pl-PL" sz="2400" dirty="0" smtClean="0"/>
              <a:t> wynikła w razie śmierci albo uszkodzenia ciała lub rozstroju zdrowia pasażera</a:t>
            </a:r>
          </a:p>
          <a:p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Wypadek</a:t>
            </a:r>
            <a:r>
              <a:rPr lang="pl-PL" sz="2400" dirty="0" smtClean="0"/>
              <a:t>, który spowodował śmierć albo uszkodzenie ciała lub rozstrój zdrowia</a:t>
            </a:r>
          </a:p>
          <a:p>
            <a:r>
              <a:rPr lang="pl-PL" sz="2400" dirty="0" smtClean="0"/>
              <a:t>Wypadek miał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miejsce</a:t>
            </a:r>
            <a:r>
              <a:rPr lang="pl-PL" sz="2400" dirty="0" smtClean="0"/>
              <a:t> na pokładzie statku powietrznego lub w trakcie jakichkolwiek czynności związanych z wysiadaniem i wsiadaniem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b="1" dirty="0" smtClean="0"/>
              <a:t>Wypadek – </a:t>
            </a:r>
            <a:r>
              <a:rPr lang="pl-PL" sz="2400" dirty="0" smtClean="0"/>
              <a:t>zdarzenie nadzwyczajne, niezwykłe, nieoczekiwane i zewnętrzne w stosunku do pasażera</a:t>
            </a:r>
          </a:p>
          <a:p>
            <a:pPr marL="0" indent="0" algn="ctr">
              <a:buNone/>
            </a:pP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ZDERZENIE Z PTAKIEM?     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01287308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altLang="pl-PL" smtClean="0"/>
          </a:p>
        </p:txBody>
      </p:sp>
      <p:pic>
        <p:nvPicPr>
          <p:cNvPr id="7171" name="Picture 17" descr="birdstrik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6988"/>
            <a:ext cx="9144000" cy="6858000"/>
          </a:xfr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Eksploatujący statek powietrzny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Odpowiedzialność za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szkody wyrządzone na powierzchni ziemi osobom trzecim</a:t>
            </a:r>
            <a:r>
              <a:rPr lang="pl-PL" dirty="0" smtClean="0"/>
              <a:t> ciąży na osobie eksploatującej statek powietrzny.</a:t>
            </a:r>
          </a:p>
          <a:p>
            <a:r>
              <a:rPr lang="pl-PL" dirty="0" smtClean="0"/>
              <a:t>Tzw. reżim rzymsko-montrealski </a:t>
            </a:r>
            <a:r>
              <a:rPr lang="pl-PL" dirty="0" smtClean="0">
                <a:sym typeface="Wingdings" panose="05000000000000000000" pitchFamily="2" charset="2"/>
              </a:rPr>
              <a:t> X  regulacje krajowe</a:t>
            </a:r>
          </a:p>
          <a:p>
            <a:pPr lvl="1"/>
            <a:r>
              <a:rPr lang="pl-PL" dirty="0" smtClean="0">
                <a:sym typeface="Wingdings" panose="05000000000000000000" pitchFamily="2" charset="2"/>
              </a:rPr>
              <a:t>Art. 206 i 207 Prawa lotniczego odsyłają do regulacji zawartych w </a:t>
            </a:r>
            <a:r>
              <a:rPr lang="pl-PL" dirty="0">
                <a:sym typeface="Wingdings" panose="05000000000000000000" pitchFamily="2" charset="2"/>
              </a:rPr>
              <a:t>K</a:t>
            </a:r>
            <a:r>
              <a:rPr lang="pl-PL" dirty="0" smtClean="0">
                <a:sym typeface="Wingdings" panose="05000000000000000000" pitchFamily="2" charset="2"/>
              </a:rPr>
              <a:t>odeksie cywilnym odnośnie odpowiedzialności za szkody wyrządzone przy posługiwaniu się mechanicznymi środkami komunikacji poruszanymi za pomocą sił przyrody.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767499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Producent urządzeń/sprzętu lotniczego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pl-PL" dirty="0" smtClean="0"/>
              <a:t>Odpowiedzialność producenta urządzeń mających na celu odstraszanie, czy też płoszenie ptaków</a:t>
            </a:r>
          </a:p>
          <a:p>
            <a:pPr marL="984250" lvl="2" indent="-342900">
              <a:buFontTx/>
              <a:buChar char="-"/>
            </a:pPr>
            <a:r>
              <a:rPr lang="pl-PL" dirty="0" smtClean="0"/>
              <a:t>Urządzenia </a:t>
            </a:r>
            <a:r>
              <a:rPr lang="pl-PL" dirty="0" err="1" smtClean="0"/>
              <a:t>bio</a:t>
            </a:r>
            <a:r>
              <a:rPr lang="pl-PL" dirty="0" smtClean="0"/>
              <a:t>-akustyczne, urządzenia hukowe, zielone lasery, elektroniczne systemy odstraszania,</a:t>
            </a:r>
          </a:p>
          <a:p>
            <a:pPr marL="984250" lvl="2" indent="-342900">
              <a:buFontTx/>
              <a:buChar char="-"/>
            </a:pPr>
            <a:r>
              <a:rPr lang="pl-PL" dirty="0" smtClean="0"/>
              <a:t>Rozróżnienie producenta urządzenia od jego dostawcy, czy podmiotu instalującego</a:t>
            </a:r>
          </a:p>
          <a:p>
            <a:pPr marL="984250" lvl="2" indent="-342900">
              <a:buFontTx/>
              <a:buChar char="-"/>
            </a:pPr>
            <a:r>
              <a:rPr lang="pl-PL" dirty="0" smtClean="0"/>
              <a:t>Odp. w zakresie niedziałania urządzenia na poziomie, na jakim zapewniał producent, wadliwe działanie urządzenia,</a:t>
            </a:r>
          </a:p>
          <a:p>
            <a:pPr marL="984250" lvl="2" indent="-342900">
              <a:buFontTx/>
              <a:buChar char="-"/>
            </a:pP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UWAGA! </a:t>
            </a:r>
            <a:r>
              <a:rPr lang="pl-PL" dirty="0" smtClean="0"/>
              <a:t>– zabezpieczanie się producentów urządzeń odstraszających ptaki od ponoszenia odpowiedzialności za pomocą specjalnych klauzul umownych.</a:t>
            </a:r>
          </a:p>
          <a:p>
            <a:pPr marL="984250" lvl="2" indent="-342900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01576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solidFill>
                  <a:srgbClr val="04617B"/>
                </a:solidFill>
              </a:rPr>
              <a:t>Producent urządzeń/sprzętu lotniczego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b) Producent statków powietrznych oraz ich podzespołów</a:t>
            </a:r>
          </a:p>
          <a:p>
            <a:pPr marL="709613" lvl="1" indent="-342900">
              <a:buFontTx/>
              <a:buChar char="-"/>
            </a:pPr>
            <a:r>
              <a:rPr lang="pl-PL" dirty="0" smtClean="0"/>
              <a:t>Ponoszenie odpowiedzialności za wadliwe ich działanie</a:t>
            </a:r>
          </a:p>
          <a:p>
            <a:pPr marL="709613" lvl="1" indent="-342900">
              <a:buFontTx/>
              <a:buChar char="-"/>
            </a:pPr>
            <a:r>
              <a:rPr lang="pl-PL" smtClean="0"/>
              <a:t>certyfikacja </a:t>
            </a:r>
            <a:r>
              <a:rPr lang="pl-PL" dirty="0" smtClean="0"/>
              <a:t>w ramach zdatności do lotu</a:t>
            </a:r>
          </a:p>
          <a:p>
            <a:pPr marL="709613" lvl="1" indent="-342900">
              <a:buFontTx/>
              <a:buChar char="-"/>
            </a:pPr>
            <a:r>
              <a:rPr lang="pl-PL" dirty="0" smtClean="0"/>
              <a:t>Rozwiązania prawne, w szczególności w zakresie </a:t>
            </a:r>
            <a:r>
              <a:rPr lang="pl-PL" dirty="0" err="1" smtClean="0"/>
              <a:t>bird</a:t>
            </a:r>
            <a:r>
              <a:rPr lang="pl-PL" dirty="0" smtClean="0"/>
              <a:t> </a:t>
            </a:r>
            <a:r>
              <a:rPr lang="pl-PL" dirty="0" err="1" smtClean="0"/>
              <a:t>strików</a:t>
            </a:r>
            <a:r>
              <a:rPr lang="pl-PL" dirty="0" smtClean="0"/>
              <a:t>, w których uszkodzone zostały silniki – EASA, FAA</a:t>
            </a:r>
          </a:p>
          <a:p>
            <a:pPr marL="709613" lvl="1" indent="-342900">
              <a:buFontTx/>
              <a:buChar char="-"/>
            </a:pPr>
            <a:r>
              <a:rPr lang="pl-PL" dirty="0" smtClean="0"/>
              <a:t>Testy odnośnie wytrzymałości silników na ptaki w ramach procedur certyfikacyjnych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83937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Skarb Państwa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400" dirty="0" smtClean="0"/>
              <a:t>Art. 126 ustawy z dnia 16 kwietnia 2004 r. o ochronie przyrody – odpowiedzialność SP za szkody wyrządzone przez niektóre gatunki zwierząt objętych ochroną gatunkową:</a:t>
            </a:r>
          </a:p>
          <a:p>
            <a:pPr marL="0" indent="0">
              <a:buNone/>
            </a:pPr>
            <a:r>
              <a:rPr lang="pl-PL" sz="2400" b="1" dirty="0" smtClean="0"/>
              <a:t>OGRANICZENIA</a:t>
            </a:r>
            <a:r>
              <a:rPr lang="pl-PL" sz="2400" dirty="0" smtClean="0"/>
              <a:t>:</a:t>
            </a:r>
          </a:p>
          <a:p>
            <a:pPr marL="984250" lvl="2" indent="-342900">
              <a:buFontTx/>
              <a:buChar char="-"/>
            </a:pPr>
            <a:r>
              <a:rPr lang="pl-PL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Gatunki zwierząt</a:t>
            </a:r>
            <a:r>
              <a:rPr lang="pl-PL" sz="1900" dirty="0" smtClean="0"/>
              <a:t>: żubry, wilki, rysie, niedźwiedzie i bobry, </a:t>
            </a:r>
            <a:br>
              <a:rPr lang="pl-PL" sz="1900" dirty="0" smtClean="0"/>
            </a:br>
            <a:r>
              <a:rPr lang="pl-PL" sz="1900" dirty="0" smtClean="0"/>
              <a:t>ale! RM może zmodyfikować w drodze rozporządzenia</a:t>
            </a:r>
          </a:p>
          <a:p>
            <a:pPr marL="984250" lvl="2" indent="-342900">
              <a:buFontTx/>
              <a:buChar char="-"/>
            </a:pPr>
            <a:r>
              <a:rPr lang="pl-PL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Rodzaj szkód</a:t>
            </a:r>
            <a:r>
              <a:rPr lang="pl-PL" sz="1900" dirty="0" smtClean="0"/>
              <a:t>: szkody w mieniu, które są wynikiem zwyczajów pokarmowych poszczególnych gatunków</a:t>
            </a:r>
          </a:p>
          <a:p>
            <a:pPr marL="984250" lvl="2" indent="-342900">
              <a:buFontTx/>
              <a:buChar char="-"/>
            </a:pPr>
            <a:r>
              <a:rPr lang="pl-PL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Wysokość odszkodowania</a:t>
            </a:r>
            <a:r>
              <a:rPr lang="pl-PL" sz="1900" dirty="0" smtClean="0"/>
              <a:t>: tylko tzw. szkody rzeczywiste (</a:t>
            </a:r>
            <a:r>
              <a:rPr lang="pl-PL" sz="1900" i="1" dirty="0" err="1" smtClean="0"/>
              <a:t>damnum</a:t>
            </a:r>
            <a:r>
              <a:rPr lang="pl-PL" sz="1900" i="1" dirty="0" smtClean="0"/>
              <a:t> </a:t>
            </a:r>
            <a:r>
              <a:rPr lang="pl-PL" sz="1900" i="1" dirty="0" err="1" smtClean="0"/>
              <a:t>amergens</a:t>
            </a:r>
            <a:r>
              <a:rPr lang="pl-PL" sz="1900" dirty="0" smtClean="0"/>
              <a:t>), a nie utracone korzyści (</a:t>
            </a:r>
            <a:r>
              <a:rPr lang="pl-PL" sz="1900" i="1" dirty="0" err="1" smtClean="0"/>
              <a:t>lucrum</a:t>
            </a:r>
            <a:r>
              <a:rPr lang="pl-PL" sz="1900" i="1" dirty="0" smtClean="0"/>
              <a:t> </a:t>
            </a:r>
            <a:r>
              <a:rPr lang="pl-PL" sz="1900" i="1" dirty="0" err="1" smtClean="0"/>
              <a:t>cessans</a:t>
            </a:r>
            <a:r>
              <a:rPr lang="pl-PL" sz="1900" dirty="0" smtClean="0"/>
              <a:t>)</a:t>
            </a:r>
          </a:p>
          <a:p>
            <a:pPr marL="0" lvl="0" indent="0">
              <a:buNone/>
            </a:pPr>
            <a:r>
              <a:rPr lang="pl-PL" sz="2400" dirty="0">
                <a:solidFill>
                  <a:prstClr val="black"/>
                </a:solidFill>
              </a:rPr>
              <a:t>Odp. SP na tej podst. odnośnie </a:t>
            </a:r>
            <a:r>
              <a:rPr lang="pl-PL" sz="2400" dirty="0" err="1">
                <a:solidFill>
                  <a:prstClr val="black"/>
                </a:solidFill>
              </a:rPr>
              <a:t>bird</a:t>
            </a:r>
            <a:r>
              <a:rPr lang="pl-PL" sz="2400" dirty="0">
                <a:solidFill>
                  <a:prstClr val="black"/>
                </a:solidFill>
              </a:rPr>
              <a:t> </a:t>
            </a:r>
            <a:r>
              <a:rPr lang="pl-PL" sz="2400" dirty="0" err="1">
                <a:solidFill>
                  <a:prstClr val="black"/>
                </a:solidFill>
              </a:rPr>
              <a:t>strike</a:t>
            </a:r>
            <a:r>
              <a:rPr lang="pl-PL" sz="2400" dirty="0">
                <a:solidFill>
                  <a:prstClr val="black"/>
                </a:solidFill>
              </a:rPr>
              <a:t> nie </a:t>
            </a:r>
            <a:r>
              <a:rPr lang="pl-PL" sz="2400" dirty="0" smtClean="0">
                <a:solidFill>
                  <a:prstClr val="black"/>
                </a:solidFill>
              </a:rPr>
              <a:t>istnieje, chyba że RM rozszerzy przepis o gatunki chronionych ptaków</a:t>
            </a:r>
            <a:endParaRPr lang="pl-PL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1668204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/>
              <a:t>Skarb Państwa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Art. 50 ustawy z dnia 13 października 1995 r. Prawo łowieckie – odpowiedzialność za określoną zwierzynę łowną.</a:t>
            </a:r>
          </a:p>
          <a:p>
            <a:pPr marL="0" indent="0">
              <a:buNone/>
            </a:pPr>
            <a:r>
              <a:rPr lang="pl-PL" sz="2400" b="1" dirty="0" smtClean="0"/>
              <a:t>OGRANICZENIA</a:t>
            </a:r>
          </a:p>
          <a:p>
            <a:pPr marL="984250" lvl="2" indent="-342900">
              <a:buFontTx/>
              <a:buChar char="-"/>
            </a:pPr>
            <a:r>
              <a:rPr lang="pl-PL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Gatunki zwierząt: </a:t>
            </a:r>
            <a:r>
              <a:rPr lang="pl-PL" sz="1900" dirty="0" smtClean="0"/>
              <a:t>zwierzęta łowne objęte całoroczną ochroną, tj. łosie, a także na obszarach nie wchodzących do obwodów łowieckich – dziki, jelenie, daniele i sarny</a:t>
            </a:r>
          </a:p>
          <a:p>
            <a:pPr marL="984250" lvl="2" indent="-342900">
              <a:buFontTx/>
              <a:buChar char="-"/>
            </a:pPr>
            <a:r>
              <a:rPr lang="pl-PL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Rodzaj szkód: </a:t>
            </a:r>
            <a:r>
              <a:rPr lang="pl-PL" sz="1900" dirty="0" smtClean="0"/>
              <a:t>szkody w mieniu w uprawach i płodach rolnych oraz szkody wyrządzone przy polowaniu</a:t>
            </a:r>
          </a:p>
          <a:p>
            <a:pPr marL="984250" lvl="2" indent="-342900">
              <a:buFontTx/>
              <a:buChar char="-"/>
            </a:pPr>
            <a:r>
              <a:rPr lang="pl-PL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Wysokość odszkodowania: </a:t>
            </a:r>
            <a:r>
              <a:rPr lang="pl-PL" sz="1900" dirty="0" smtClean="0"/>
              <a:t>tzw. szkody rzeczywiste (</a:t>
            </a:r>
            <a:r>
              <a:rPr lang="pl-PL" sz="1900" i="1" dirty="0" err="1" smtClean="0"/>
              <a:t>damnum</a:t>
            </a:r>
            <a:r>
              <a:rPr lang="pl-PL" sz="1900" i="1" dirty="0" smtClean="0"/>
              <a:t> </a:t>
            </a:r>
            <a:r>
              <a:rPr lang="pl-PL" sz="1900" i="1" dirty="0" err="1" smtClean="0"/>
              <a:t>emergens</a:t>
            </a:r>
            <a:r>
              <a:rPr lang="pl-PL" sz="1900" i="1" dirty="0" smtClean="0"/>
              <a:t>) </a:t>
            </a:r>
            <a:r>
              <a:rPr lang="pl-PL" sz="1900" dirty="0" smtClean="0"/>
              <a:t>oraz utracone korzyści (</a:t>
            </a:r>
            <a:r>
              <a:rPr lang="pl-PL" sz="1900" i="1" dirty="0" err="1" smtClean="0"/>
              <a:t>lucrum</a:t>
            </a:r>
            <a:r>
              <a:rPr lang="pl-PL" sz="1900" i="1" dirty="0" smtClean="0"/>
              <a:t> </a:t>
            </a:r>
            <a:r>
              <a:rPr lang="pl-PL" sz="1900" i="1" dirty="0" err="1" smtClean="0"/>
              <a:t>cessans</a:t>
            </a:r>
            <a:r>
              <a:rPr lang="pl-PL" sz="1900" dirty="0" smtClean="0"/>
              <a:t>).</a:t>
            </a:r>
          </a:p>
          <a:p>
            <a:pPr marL="0" indent="0">
              <a:buNone/>
            </a:pPr>
            <a:r>
              <a:rPr lang="pl-PL" dirty="0" smtClean="0"/>
              <a:t>Odp. SP na tej podst. odnośnie </a:t>
            </a:r>
            <a:r>
              <a:rPr lang="pl-PL" dirty="0" err="1" smtClean="0"/>
              <a:t>bird</a:t>
            </a:r>
            <a:r>
              <a:rPr lang="pl-PL" dirty="0" smtClean="0"/>
              <a:t> </a:t>
            </a:r>
            <a:r>
              <a:rPr lang="pl-PL" dirty="0" err="1" smtClean="0"/>
              <a:t>strike</a:t>
            </a:r>
            <a:r>
              <a:rPr lang="pl-PL" dirty="0" smtClean="0"/>
              <a:t> nie istnieje.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220306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pl-PL" sz="4000" dirty="0" smtClean="0"/>
              <a:t>Skarb Państwa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389437"/>
          </a:xfrm>
        </p:spPr>
        <p:txBody>
          <a:bodyPr/>
          <a:lstStyle/>
          <a:p>
            <a:r>
              <a:rPr lang="pl-PL" dirty="0" smtClean="0"/>
              <a:t>Odpowiedzialność na zasadach ogólnych, czyli art. 417 k.c. oraz 417 ze </a:t>
            </a:r>
            <a:r>
              <a:rPr lang="pl-PL" dirty="0" err="1" smtClean="0"/>
              <a:t>zn</a:t>
            </a:r>
            <a:r>
              <a:rPr lang="pl-PL" dirty="0" smtClean="0"/>
              <a:t>. 1 k.c.</a:t>
            </a:r>
          </a:p>
          <a:p>
            <a:pPr lvl="1"/>
            <a:r>
              <a:rPr lang="pl-PL" sz="2300" dirty="0" smtClean="0"/>
              <a:t>Podstawą tej odpowiedzialności, będącej odp. deliktową, jest:</a:t>
            </a:r>
          </a:p>
          <a:p>
            <a:pPr lvl="2"/>
            <a:r>
              <a:rPr lang="pl-PL" sz="1900" dirty="0" smtClean="0"/>
              <a:t>Bezprawność działania lub zaniechania podmiotu</a:t>
            </a:r>
          </a:p>
          <a:p>
            <a:pPr lvl="2"/>
            <a:r>
              <a:rPr lang="pl-PL" sz="1900" dirty="0" smtClean="0"/>
              <a:t>Szkoda</a:t>
            </a:r>
          </a:p>
          <a:p>
            <a:pPr lvl="2"/>
            <a:r>
              <a:rPr lang="pl-PL" sz="1900" dirty="0" smtClean="0"/>
              <a:t>Normalny związek przyczynowy pomiędzy nimi</a:t>
            </a:r>
          </a:p>
          <a:p>
            <a:pPr lvl="1"/>
            <a:r>
              <a:rPr lang="pl-PL" sz="2300" dirty="0" smtClean="0"/>
              <a:t>Do jej poniesienia przez SP częstokroć będzie wymagana określna przepisami aktywność ze strony podmiotu, któremu ze strony zwierzyny grozi wyrządzenie szkody</a:t>
            </a:r>
          </a:p>
          <a:p>
            <a:pPr lvl="2"/>
            <a:r>
              <a:rPr lang="pl-PL" sz="1900" dirty="0" smtClean="0"/>
              <a:t> np. złożenie wniosku na odstępstwa od zakazów mających zastosowanie do zwierząt objętych ochroną gatunkową</a:t>
            </a:r>
            <a:endParaRPr lang="pl-PL" sz="19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Odp. SP na tej podstawie jest możliwa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0950607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smtClean="0"/>
              <a:t>Ilość podmiotów, jakie mogą zostać pociągnięte do odpowiedzialności z uwagi na </a:t>
            </a:r>
            <a:r>
              <a:rPr lang="pl-PL" dirty="0" err="1" smtClean="0"/>
              <a:t>bird</a:t>
            </a:r>
            <a:r>
              <a:rPr lang="pl-PL" dirty="0" smtClean="0"/>
              <a:t> </a:t>
            </a:r>
            <a:r>
              <a:rPr lang="pl-PL" dirty="0" err="1" smtClean="0"/>
              <a:t>strike</a:t>
            </a:r>
            <a:r>
              <a:rPr lang="pl-PL" dirty="0" smtClean="0"/>
              <a:t>, pozwala cedować ją z jednego podmiotu na drugi, jeżeli oczywiście zajdą ku temu podstawy.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Należy zatem spodziewać się regresów pomiędzy podmiotami będącymi w kręgu podmiotów, których odpowiedzialność w zakresie zderzenia statków powietrznych ze zwierzętami nie została wykluczona.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60863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763688" y="1052736"/>
            <a:ext cx="7056784" cy="5244008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pl-PL" sz="4900" dirty="0" smtClean="0">
                <a:solidFill>
                  <a:srgbClr val="1C1783"/>
                </a:solidFill>
                <a:latin typeface="Arial" charset="0"/>
              </a:rPr>
              <a:t>Dziękujemy </a:t>
            </a:r>
            <a:r>
              <a:rPr lang="pl-PL" sz="4900" dirty="0">
                <a:solidFill>
                  <a:srgbClr val="1C1783"/>
                </a:solidFill>
                <a:latin typeface="Arial" charset="0"/>
              </a:rPr>
              <a:t>za </a:t>
            </a:r>
            <a:r>
              <a:rPr lang="pl-PL" sz="4900" dirty="0" smtClean="0">
                <a:solidFill>
                  <a:srgbClr val="1C1783"/>
                </a:solidFill>
                <a:latin typeface="Arial" charset="0"/>
              </a:rPr>
              <a:t>uwagę!</a:t>
            </a:r>
            <a:r>
              <a:rPr lang="pl-PL" sz="4900" dirty="0">
                <a:solidFill>
                  <a:srgbClr val="1C1783"/>
                </a:solidFill>
                <a:latin typeface="Arial" charset="0"/>
              </a:rPr>
              <a:t/>
            </a:r>
            <a:br>
              <a:rPr lang="pl-PL" sz="4900" dirty="0">
                <a:solidFill>
                  <a:srgbClr val="1C1783"/>
                </a:solidFill>
                <a:latin typeface="Arial" charset="0"/>
              </a:rPr>
            </a:br>
            <a:endParaRPr lang="pl-PL" dirty="0"/>
          </a:p>
        </p:txBody>
      </p:sp>
      <p:pic>
        <p:nvPicPr>
          <p:cNvPr id="27651" name="Obraz 6" descr="LOGO UCZELN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484313"/>
            <a:ext cx="1981200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altLang="pl-PL" smtClean="0"/>
          </a:p>
        </p:txBody>
      </p:sp>
      <p:pic>
        <p:nvPicPr>
          <p:cNvPr id="8195" name="Picture 9" descr="11308d1244416736-when-bats-roost-trees-0116091231_m_bird_strike_bitter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1750"/>
            <a:ext cx="9144000" cy="6861175"/>
          </a:xfr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altLang="pl-PL" smtClean="0"/>
          </a:p>
        </p:txBody>
      </p:sp>
      <p:pic>
        <p:nvPicPr>
          <p:cNvPr id="9219" name="Picture 9" descr="BirdStrike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4925"/>
            <a:ext cx="9144000" cy="6858000"/>
          </a:xfr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altLang="pl-PL" smtClean="0"/>
          </a:p>
        </p:txBody>
      </p:sp>
      <p:pic>
        <p:nvPicPr>
          <p:cNvPr id="10243" name="Picture 9" descr="Umwelt_Vogelschlag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940550"/>
          </a:xfr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altLang="pl-PL" smtClean="0"/>
          </a:p>
        </p:txBody>
      </p:sp>
      <p:pic>
        <p:nvPicPr>
          <p:cNvPr id="11267" name="Picture 10" descr="show-low-bird-strike2xx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350"/>
            <a:ext cx="9123363" cy="6851650"/>
          </a:xfr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4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11188" y="228600"/>
            <a:ext cx="8137525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BIRD STRIKE STAT</a:t>
            </a:r>
            <a:r>
              <a:rPr lang="pl-PL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YSTYKI - USA</a:t>
            </a:r>
            <a:endParaRPr lang="en-US" sz="4400" dirty="0">
              <a:latin typeface="+mj-lt"/>
              <a:cs typeface="+mn-cs"/>
            </a:endParaRPr>
          </a:p>
        </p:txBody>
      </p:sp>
      <p:pic>
        <p:nvPicPr>
          <p:cNvPr id="2150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295400"/>
            <a:ext cx="6629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Box 11"/>
          <p:cNvSpPr txBox="1">
            <a:spLocks noChangeArrowheads="1"/>
          </p:cNvSpPr>
          <p:nvPr/>
        </p:nvSpPr>
        <p:spPr bwMode="auto">
          <a:xfrm>
            <a:off x="7696200" y="2362200"/>
            <a:ext cx="1447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 smtClean="0">
                <a:latin typeface="+mj-lt"/>
                <a:cs typeface="+mn-cs"/>
              </a:rPr>
              <a:t>Ostatnie 20 lat – bardzo duży wzrost ilości BS</a:t>
            </a:r>
            <a:endParaRPr lang="en-US" dirty="0">
              <a:latin typeface="+mj-lt"/>
              <a:cs typeface="+mn-c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l-PL" smtClean="0"/>
              <a:t>Przykład BS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altLang="pl-PL" dirty="0" smtClean="0"/>
              <a:t>10 marca 1960 roku, zderzenie samolotu ze stadem szpaków w pobliżu lotniska w Bostonie spowodowało uszkodzenie trzech silników, czego skutkiem była śmierć 62 osób. Samolot spadł z 70 metrów. 25 sierpnia 2007 r. samolot B-737 odlatujący z Teksasu na lotnisku El Paso zderzył się ze stadem ptaków. Pilot zarządził awaryjne lądowanie. Nie było ofiar śmiertelnych, lecz naprawa samolotu kosztowała 144 000 dolarów.  </a:t>
            </a:r>
            <a:endParaRPr lang="en-US" altLang="pl-PL" dirty="0" smtClean="0"/>
          </a:p>
          <a:p>
            <a:endParaRPr lang="en-US" altLang="pl-PL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2041</TotalTime>
  <Words>1233</Words>
  <Application>Microsoft Office PowerPoint</Application>
  <PresentationFormat>Pokaz na ekranie (4:3)</PresentationFormat>
  <Paragraphs>110</Paragraphs>
  <Slides>27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28" baseType="lpstr">
      <vt:lpstr>Flow</vt:lpstr>
      <vt:lpstr>Odpowiedzialność za zderzenie statku powietrznego z ptakami (BS)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Przykład BS</vt:lpstr>
      <vt:lpstr>Narażenie GA na bird strike</vt:lpstr>
      <vt:lpstr>Zakres podmiotowy odpowiedzialności za bird strike</vt:lpstr>
      <vt:lpstr>Zarządzający portem lotniczym/lotniskiem</vt:lpstr>
      <vt:lpstr>Ustawa Prawo lotnicze</vt:lpstr>
      <vt:lpstr>Ustawa Prawo lotnicze</vt:lpstr>
      <vt:lpstr>Służby kontroli ruchu lotniczego (ATC)</vt:lpstr>
      <vt:lpstr>Służba kontroli ruchu lotniczego (ATC)</vt:lpstr>
      <vt:lpstr>Służba kontroli ruchu lotniczego (ATC)</vt:lpstr>
      <vt:lpstr>Przewoźnik lotniczy - odpowiedzialność w stosunku do pasażera statku powietrznego</vt:lpstr>
      <vt:lpstr>Przesłanki odpowiedzialności z art. 17 Konwencji Montrealskiej</vt:lpstr>
      <vt:lpstr>Eksploatujący statek powietrzny</vt:lpstr>
      <vt:lpstr>Producent urządzeń/sprzętu lotniczego</vt:lpstr>
      <vt:lpstr>Producent urządzeń/sprzętu lotniczego</vt:lpstr>
      <vt:lpstr>Skarb Państwa</vt:lpstr>
      <vt:lpstr>Skarb Państwa</vt:lpstr>
      <vt:lpstr>Skarb Państwa</vt:lpstr>
      <vt:lpstr>Podsumowanie</vt:lpstr>
      <vt:lpstr>Dziękujemy za uwagę!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Odpowiedzialność za zderzenia SP ze zwierzętami</dc:title>
  <dc:creator>Marcin</dc:creator>
  <cp:lastModifiedBy>olimpia</cp:lastModifiedBy>
  <cp:revision>152</cp:revision>
  <dcterms:created xsi:type="dcterms:W3CDTF">2013-04-18T19:06:04Z</dcterms:created>
  <dcterms:modified xsi:type="dcterms:W3CDTF">2014-06-17T12:29:02Z</dcterms:modified>
</cp:coreProperties>
</file>