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charts/chart2.xml" ContentType="application/vnd.openxmlformats-officedocument.drawingml.chart+xml"/>
  <Override PartName="/ppt/theme/themeOverride4.xml" ContentType="application/vnd.openxmlformats-officedocument.themeOverride+xml"/>
  <Override PartName="/ppt/charts/chart3.xml" ContentType="application/vnd.openxmlformats-officedocument.drawingml.chart+xml"/>
  <Override PartName="/ppt/theme/themeOverride5.xml" ContentType="application/vnd.openxmlformats-officedocument.themeOverride+xml"/>
  <Override PartName="/ppt/charts/chart4.xml" ContentType="application/vnd.openxmlformats-officedocument.drawingml.chart+xml"/>
  <Override PartName="/ppt/theme/themeOverride6.xml" ContentType="application/vnd.openxmlformats-officedocument.themeOverride+xml"/>
  <Override PartName="/ppt/charts/chart5.xml" ContentType="application/vnd.openxmlformats-officedocument.drawingml.chart+xml"/>
  <Override PartName="/ppt/theme/themeOverride7.xml" ContentType="application/vnd.openxmlformats-officedocument.themeOverride+xml"/>
  <Override PartName="/ppt/charts/chart6.xml" ContentType="application/vnd.openxmlformats-officedocument.drawingml.chart+xml"/>
  <Override PartName="/ppt/theme/themeOverride8.xml" ContentType="application/vnd.openxmlformats-officedocument.themeOverride+xml"/>
  <Override PartName="/ppt/charts/chart7.xml" ContentType="application/vnd.openxmlformats-officedocument.drawingml.chart+xml"/>
  <Override PartName="/ppt/theme/themeOverride9.xml" ContentType="application/vnd.openxmlformats-officedocument.themeOverr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ojek\Documents\Statystyka%202009_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ojek\Documents\Statystyka%202009_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ojek\Documents\Statystyka%202009_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ojek\Documents\Statystyka%202009_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lojek\Documents\Statystyka%202009_2013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lojek\Documents\Statystyka%202009_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Lotnictwo</a:t>
            </a:r>
            <a:r>
              <a:rPr lang="pl-PL" baseline="0"/>
              <a:t> ogólne</a:t>
            </a:r>
          </a:p>
          <a:p>
            <a:pPr>
              <a:defRPr/>
            </a:pPr>
            <a:r>
              <a:rPr lang="pl-PL" baseline="0"/>
              <a:t>zgłoszenia zdarzeń w poszczególnych latach</a:t>
            </a:r>
            <a:endParaRPr lang="pl-PL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2009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'2009'!$B$1:$E$1</c:f>
              <c:strCache>
                <c:ptCount val="4"/>
                <c:pt idx="0">
                  <c:v>W</c:v>
                </c:pt>
                <c:pt idx="1">
                  <c:v>PI</c:v>
                </c:pt>
                <c:pt idx="2">
                  <c:v>I</c:v>
                </c:pt>
                <c:pt idx="3">
                  <c:v>Z</c:v>
                </c:pt>
              </c:strCache>
            </c:strRef>
          </c:cat>
          <c:val>
            <c:numRef>
              <c:f>'2009'!$B$2:$E$2</c:f>
              <c:numCache>
                <c:formatCode>General</c:formatCode>
                <c:ptCount val="4"/>
                <c:pt idx="0">
                  <c:v>103</c:v>
                </c:pt>
                <c:pt idx="1">
                  <c:v>8</c:v>
                </c:pt>
                <c:pt idx="2">
                  <c:v>163</c:v>
                </c:pt>
                <c:pt idx="3">
                  <c:v>19</c:v>
                </c:pt>
              </c:numCache>
            </c:numRef>
          </c:val>
        </c:ser>
        <c:ser>
          <c:idx val="1"/>
          <c:order val="1"/>
          <c:tx>
            <c:v>2010</c:v>
          </c:tx>
          <c:spPr>
            <a:solidFill>
              <a:schemeClr val="accent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'2010'!$B$2:$E$2</c:f>
              <c:numCache>
                <c:formatCode>General</c:formatCode>
                <c:ptCount val="4"/>
                <c:pt idx="0">
                  <c:v>81</c:v>
                </c:pt>
                <c:pt idx="1">
                  <c:v>8</c:v>
                </c:pt>
                <c:pt idx="2">
                  <c:v>191</c:v>
                </c:pt>
                <c:pt idx="3">
                  <c:v>43</c:v>
                </c:pt>
              </c:numCache>
            </c:numRef>
          </c:val>
        </c:ser>
        <c:ser>
          <c:idx val="2"/>
          <c:order val="2"/>
          <c:tx>
            <c:v>2011</c:v>
          </c:tx>
          <c:spPr>
            <a:solidFill>
              <a:schemeClr val="bg2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'2011'!$B$2:$E$2</c:f>
              <c:numCache>
                <c:formatCode>General</c:formatCode>
                <c:ptCount val="4"/>
                <c:pt idx="0">
                  <c:v>110</c:v>
                </c:pt>
                <c:pt idx="1">
                  <c:v>7</c:v>
                </c:pt>
                <c:pt idx="2">
                  <c:v>206</c:v>
                </c:pt>
                <c:pt idx="3">
                  <c:v>72</c:v>
                </c:pt>
              </c:numCache>
            </c:numRef>
          </c:val>
        </c:ser>
        <c:ser>
          <c:idx val="3"/>
          <c:order val="3"/>
          <c:tx>
            <c:v>2012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'2012'!$B$2:$E$2</c:f>
              <c:numCache>
                <c:formatCode>General</c:formatCode>
                <c:ptCount val="4"/>
                <c:pt idx="0">
                  <c:v>87</c:v>
                </c:pt>
                <c:pt idx="1">
                  <c:v>15</c:v>
                </c:pt>
                <c:pt idx="2">
                  <c:v>211</c:v>
                </c:pt>
                <c:pt idx="3">
                  <c:v>69</c:v>
                </c:pt>
              </c:numCache>
            </c:numRef>
          </c:val>
        </c:ser>
        <c:ser>
          <c:idx val="4"/>
          <c:order val="4"/>
          <c:tx>
            <c:v>2013</c:v>
          </c:tx>
          <c:spPr>
            <a:solidFill>
              <a:srgbClr val="A942AC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'2013'!$B$2:$E$2</c:f>
              <c:numCache>
                <c:formatCode>General</c:formatCode>
                <c:ptCount val="4"/>
                <c:pt idx="0">
                  <c:v>99</c:v>
                </c:pt>
                <c:pt idx="1">
                  <c:v>10</c:v>
                </c:pt>
                <c:pt idx="2">
                  <c:v>243</c:v>
                </c:pt>
                <c:pt idx="3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61552896"/>
        <c:axId val="64491520"/>
      </c:barChart>
      <c:catAx>
        <c:axId val="61552896"/>
        <c:scaling>
          <c:orientation val="minMax"/>
        </c:scaling>
        <c:delete val="0"/>
        <c:axPos val="b"/>
        <c:majorTickMark val="out"/>
        <c:minorTickMark val="none"/>
        <c:tickLblPos val="nextTo"/>
        <c:crossAx val="64491520"/>
        <c:crosses val="autoZero"/>
        <c:auto val="1"/>
        <c:lblAlgn val="ctr"/>
        <c:lblOffset val="100"/>
        <c:noMultiLvlLbl val="0"/>
      </c:catAx>
      <c:valAx>
        <c:axId val="64491520"/>
        <c:scaling>
          <c:orientation val="minMax"/>
          <c:max val="2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1552896"/>
        <c:crosses val="autoZero"/>
        <c:crossBetween val="between"/>
        <c:majorUnit val="20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>
                <a:effectLst/>
              </a:rPr>
              <a:t>Lotnictwo komercyjne</a:t>
            </a:r>
            <a:endParaRPr lang="pl-PL">
              <a:effectLst/>
            </a:endParaRPr>
          </a:p>
          <a:p>
            <a:pPr>
              <a:defRPr/>
            </a:pPr>
            <a:r>
              <a:rPr lang="pl-PL" sz="1800" b="1" i="0" baseline="0">
                <a:effectLst/>
              </a:rPr>
              <a:t>zgłoszenia zdarzeń w poszczególnych latach</a:t>
            </a:r>
            <a:endParaRPr lang="pl-PL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2009</c:v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'2009'!$B$1:$E$1</c:f>
              <c:strCache>
                <c:ptCount val="4"/>
                <c:pt idx="0">
                  <c:v>W</c:v>
                </c:pt>
                <c:pt idx="1">
                  <c:v>PI</c:v>
                </c:pt>
                <c:pt idx="2">
                  <c:v>I</c:v>
                </c:pt>
                <c:pt idx="3">
                  <c:v>Z</c:v>
                </c:pt>
              </c:strCache>
            </c:strRef>
          </c:cat>
          <c:val>
            <c:numRef>
              <c:f>'2009'!$B$12:$E$12</c:f>
              <c:numCache>
                <c:formatCode>General</c:formatCode>
                <c:ptCount val="4"/>
                <c:pt idx="0">
                  <c:v>2</c:v>
                </c:pt>
                <c:pt idx="1">
                  <c:v>6</c:v>
                </c:pt>
                <c:pt idx="2">
                  <c:v>405</c:v>
                </c:pt>
                <c:pt idx="3">
                  <c:v>334</c:v>
                </c:pt>
              </c:numCache>
            </c:numRef>
          </c:val>
        </c:ser>
        <c:ser>
          <c:idx val="1"/>
          <c:order val="1"/>
          <c:tx>
            <c:v>2010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'2010'!$B$12:$E$12</c:f>
              <c:numCache>
                <c:formatCode>General</c:formatCode>
                <c:ptCount val="4"/>
                <c:pt idx="0">
                  <c:v>3</c:v>
                </c:pt>
                <c:pt idx="1">
                  <c:v>6</c:v>
                </c:pt>
                <c:pt idx="2">
                  <c:v>476</c:v>
                </c:pt>
                <c:pt idx="3">
                  <c:v>577</c:v>
                </c:pt>
              </c:numCache>
            </c:numRef>
          </c:val>
        </c:ser>
        <c:ser>
          <c:idx val="2"/>
          <c:order val="2"/>
          <c:tx>
            <c:v>2011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'2011'!$B$12:$E$12</c:f>
              <c:numCache>
                <c:formatCode>General</c:formatCode>
                <c:ptCount val="4"/>
                <c:pt idx="0">
                  <c:v>4</c:v>
                </c:pt>
                <c:pt idx="1">
                  <c:v>9</c:v>
                </c:pt>
                <c:pt idx="2">
                  <c:v>417</c:v>
                </c:pt>
                <c:pt idx="3">
                  <c:v>706</c:v>
                </c:pt>
              </c:numCache>
            </c:numRef>
          </c:val>
        </c:ser>
        <c:ser>
          <c:idx val="3"/>
          <c:order val="3"/>
          <c:tx>
            <c:v>2012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'2012'!$B$12:$E$12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447</c:v>
                </c:pt>
                <c:pt idx="3">
                  <c:v>851</c:v>
                </c:pt>
              </c:numCache>
            </c:numRef>
          </c:val>
        </c:ser>
        <c:ser>
          <c:idx val="4"/>
          <c:order val="4"/>
          <c:tx>
            <c:v>2013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'2013'!$B$12:$E$12</c:f>
              <c:numCache>
                <c:formatCode>General</c:formatCode>
                <c:ptCount val="4"/>
                <c:pt idx="0">
                  <c:v>6</c:v>
                </c:pt>
                <c:pt idx="1">
                  <c:v>3</c:v>
                </c:pt>
                <c:pt idx="2">
                  <c:v>646</c:v>
                </c:pt>
                <c:pt idx="3">
                  <c:v>875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6"/>
        <c:overlap val="-10"/>
        <c:axId val="48022272"/>
        <c:axId val="48625536"/>
      </c:barChart>
      <c:catAx>
        <c:axId val="48022272"/>
        <c:scaling>
          <c:orientation val="minMax"/>
        </c:scaling>
        <c:delete val="0"/>
        <c:axPos val="b"/>
        <c:majorTickMark val="out"/>
        <c:minorTickMark val="none"/>
        <c:tickLblPos val="nextTo"/>
        <c:crossAx val="48625536"/>
        <c:crosses val="autoZero"/>
        <c:auto val="1"/>
        <c:lblAlgn val="ctr"/>
        <c:lblOffset val="100"/>
        <c:noMultiLvlLbl val="0"/>
      </c:catAx>
      <c:valAx>
        <c:axId val="48625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80222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Lotnictwo ogólne - wypadki 2013 r.</a:t>
            </a:r>
          </a:p>
        </c:rich>
      </c:tx>
      <c:layout/>
      <c:overlay val="1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3"/>
              <c:layout>
                <c:manualLayout>
                  <c:x val="9.9100917495138371E-2"/>
                  <c:y val="-9.0335637558653301E-2"/>
                </c:manualLayout>
              </c:layout>
              <c:tx>
                <c:rich>
                  <a:bodyPr/>
                  <a:lstStyle/>
                  <a:p>
                    <a:r>
                      <a:rPr lang="pl-PL"/>
                      <a:t>para/</a:t>
                    </a:r>
                    <a:r>
                      <a:rPr lang="en-US"/>
                      <a:t>moto</a:t>
                    </a:r>
                    <a:r>
                      <a:rPr lang="pl-PL"/>
                      <a:t> </a:t>
                    </a:r>
                    <a:r>
                      <a:rPr lang="en-US"/>
                      <a:t>lotnie
21%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'2013'!$A$3:$A$9</c:f>
              <c:strCache>
                <c:ptCount val="7"/>
                <c:pt idx="0">
                  <c:v>samoloty</c:v>
                </c:pt>
                <c:pt idx="1">
                  <c:v>szybowce</c:v>
                </c:pt>
                <c:pt idx="2">
                  <c:v>spadochrony</c:v>
                </c:pt>
                <c:pt idx="3">
                  <c:v>motolotnie</c:v>
                </c:pt>
                <c:pt idx="4">
                  <c:v>ULM</c:v>
                </c:pt>
                <c:pt idx="5">
                  <c:v>śmigłowce</c:v>
                </c:pt>
                <c:pt idx="6">
                  <c:v>balony</c:v>
                </c:pt>
              </c:strCache>
            </c:strRef>
          </c:cat>
          <c:val>
            <c:numRef>
              <c:f>'2013'!$B$3:$B$9</c:f>
              <c:numCache>
                <c:formatCode>General</c:formatCode>
                <c:ptCount val="7"/>
                <c:pt idx="0">
                  <c:v>14</c:v>
                </c:pt>
                <c:pt idx="1">
                  <c:v>19</c:v>
                </c:pt>
                <c:pt idx="2">
                  <c:v>28</c:v>
                </c:pt>
                <c:pt idx="3">
                  <c:v>21</c:v>
                </c:pt>
                <c:pt idx="4">
                  <c:v>9</c:v>
                </c:pt>
                <c:pt idx="5">
                  <c:v>5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>
                <a:effectLst/>
              </a:rPr>
              <a:t>Lotnictwo ogólne - poważne incydenty 2013 r.</a:t>
            </a:r>
            <a:endParaRPr lang="pl-PL">
              <a:effectLst/>
            </a:endParaRPr>
          </a:p>
        </c:rich>
      </c:tx>
      <c:layout/>
      <c:overlay val="1"/>
    </c:title>
    <c:autoTitleDeleted val="0"/>
    <c:view3D>
      <c:rotX val="30"/>
      <c:rotY val="119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190150352611677E-2"/>
          <c:y val="0.10155152154097893"/>
          <c:w val="0.78328998012628615"/>
          <c:h val="0.8984484784590210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0"/>
          </c:dPt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pl-PL"/>
                      <a:t>para/</a:t>
                    </a:r>
                    <a:r>
                      <a:rPr lang="en-US"/>
                      <a:t>moto</a:t>
                    </a:r>
                    <a:r>
                      <a:rPr lang="pl-PL"/>
                      <a:t> </a:t>
                    </a:r>
                    <a:r>
                      <a:rPr lang="en-US"/>
                      <a:t>lotnie
10%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3.7001081733792858E-2"/>
                  <c:y val="-5.13539573243721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'2013'!$A$3:$A$9</c:f>
              <c:strCache>
                <c:ptCount val="7"/>
                <c:pt idx="0">
                  <c:v>samoloty</c:v>
                </c:pt>
                <c:pt idx="1">
                  <c:v>szybowce</c:v>
                </c:pt>
                <c:pt idx="2">
                  <c:v>spadochrony</c:v>
                </c:pt>
                <c:pt idx="3">
                  <c:v>motolotnie</c:v>
                </c:pt>
                <c:pt idx="4">
                  <c:v>ULM</c:v>
                </c:pt>
                <c:pt idx="5">
                  <c:v>śmigłowce</c:v>
                </c:pt>
                <c:pt idx="6">
                  <c:v>balony</c:v>
                </c:pt>
              </c:strCache>
            </c:strRef>
          </c:cat>
          <c:val>
            <c:numRef>
              <c:f>'2013'!$C$3:$C$9</c:f>
              <c:numCache>
                <c:formatCode>General</c:formatCode>
                <c:ptCount val="7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>
                <a:effectLst/>
              </a:rPr>
              <a:t>Lotnictwo ogólne - incydenty 2013 r.</a:t>
            </a:r>
            <a:endParaRPr lang="pl-PL">
              <a:effectLst/>
            </a:endParaRPr>
          </a:p>
        </c:rich>
      </c:tx>
      <c:layout/>
      <c:overlay val="1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pl-PL"/>
                      <a:t>para/</a:t>
                    </a:r>
                    <a:r>
                      <a:rPr lang="en-US"/>
                      <a:t>moto</a:t>
                    </a:r>
                    <a:r>
                      <a:rPr lang="pl-PL"/>
                      <a:t> </a:t>
                    </a:r>
                    <a:r>
                      <a:rPr lang="en-US"/>
                      <a:t>lotnie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'2013'!$A$3:$A$9</c:f>
              <c:strCache>
                <c:ptCount val="7"/>
                <c:pt idx="0">
                  <c:v>samoloty</c:v>
                </c:pt>
                <c:pt idx="1">
                  <c:v>szybowce</c:v>
                </c:pt>
                <c:pt idx="2">
                  <c:v>spadochrony</c:v>
                </c:pt>
                <c:pt idx="3">
                  <c:v>motolotnie</c:v>
                </c:pt>
                <c:pt idx="4">
                  <c:v>ULM</c:v>
                </c:pt>
                <c:pt idx="5">
                  <c:v>śmigłowce</c:v>
                </c:pt>
                <c:pt idx="6">
                  <c:v>balony</c:v>
                </c:pt>
              </c:strCache>
            </c:strRef>
          </c:cat>
          <c:val>
            <c:numRef>
              <c:f>'2013'!$D$3:$D$9</c:f>
              <c:numCache>
                <c:formatCode>General</c:formatCode>
                <c:ptCount val="7"/>
                <c:pt idx="0">
                  <c:v>98</c:v>
                </c:pt>
                <c:pt idx="1">
                  <c:v>34</c:v>
                </c:pt>
                <c:pt idx="2">
                  <c:v>62</c:v>
                </c:pt>
                <c:pt idx="3">
                  <c:v>16</c:v>
                </c:pt>
                <c:pt idx="4">
                  <c:v>16</c:v>
                </c:pt>
                <c:pt idx="5">
                  <c:v>14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baseline="0">
                <a:effectLst/>
              </a:rPr>
              <a:t>Lotnictwo ogólne - zdarzenia 2013 r.</a:t>
            </a:r>
            <a:endParaRPr lang="pl-PL">
              <a:effectLst/>
            </a:endParaRPr>
          </a:p>
        </c:rich>
      </c:tx>
      <c:layout/>
      <c:overlay val="1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059000612143931E-2"/>
          <c:y val="0.1516675139483333"/>
          <c:w val="0.82814184968093041"/>
          <c:h val="0.81369735215885686"/>
        </c:manualLayout>
      </c:layout>
      <c:pie3DChart>
        <c:varyColors val="1"/>
        <c:ser>
          <c:idx val="0"/>
          <c:order val="0"/>
          <c:explosion val="25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pl-PL"/>
                      <a:t>para/</a:t>
                    </a:r>
                    <a:r>
                      <a:rPr lang="en-US"/>
                      <a:t>moto</a:t>
                    </a:r>
                    <a:r>
                      <a:rPr lang="pl-PL"/>
                      <a:t> </a:t>
                    </a:r>
                    <a:r>
                      <a:rPr lang="en-US"/>
                      <a:t>lotnie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'2013'!$A$3:$A$9</c:f>
              <c:strCache>
                <c:ptCount val="7"/>
                <c:pt idx="0">
                  <c:v>samoloty</c:v>
                </c:pt>
                <c:pt idx="1">
                  <c:v>szybowce</c:v>
                </c:pt>
                <c:pt idx="2">
                  <c:v>spadochrony</c:v>
                </c:pt>
                <c:pt idx="3">
                  <c:v>motolotnie</c:v>
                </c:pt>
                <c:pt idx="4">
                  <c:v>ULM</c:v>
                </c:pt>
                <c:pt idx="5">
                  <c:v>śmigłowce</c:v>
                </c:pt>
                <c:pt idx="6">
                  <c:v>balony</c:v>
                </c:pt>
              </c:strCache>
            </c:strRef>
          </c:cat>
          <c:val>
            <c:numRef>
              <c:f>'2013'!$E$3:$E$9</c:f>
              <c:numCache>
                <c:formatCode>General</c:formatCode>
                <c:ptCount val="7"/>
                <c:pt idx="0">
                  <c:v>24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4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Lotnictwo ogólne:</a:t>
            </a:r>
            <a:r>
              <a:rPr lang="pl-PL" baseline="0"/>
              <a:t> r</a:t>
            </a:r>
            <a:r>
              <a:rPr lang="pl-PL"/>
              <a:t>odzaje statków powietrznych -</a:t>
            </a:r>
          </a:p>
          <a:p>
            <a:pPr>
              <a:defRPr/>
            </a:pPr>
            <a:r>
              <a:rPr lang="pl-PL"/>
              <a:t>procentowy udział w ilości wypadków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Samoloty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'2013'!$K$1:$O$1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'2013'!$K$3:$O$3</c:f>
              <c:numCache>
                <c:formatCode>0</c:formatCode>
                <c:ptCount val="5"/>
                <c:pt idx="0">
                  <c:v>21.359223300970871</c:v>
                </c:pt>
                <c:pt idx="1">
                  <c:v>18.518518518518519</c:v>
                </c:pt>
                <c:pt idx="2">
                  <c:v>22.727272727272727</c:v>
                </c:pt>
                <c:pt idx="3">
                  <c:v>13.793103448275861</c:v>
                </c:pt>
                <c:pt idx="4">
                  <c:v>14.14141414141414</c:v>
                </c:pt>
              </c:numCache>
            </c:numRef>
          </c:val>
          <c:smooth val="0"/>
        </c:ser>
        <c:ser>
          <c:idx val="1"/>
          <c:order val="1"/>
          <c:tx>
            <c:v>Szybowce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'2013'!$K$1:$O$1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'2013'!$K$4:$O$4</c:f>
              <c:numCache>
                <c:formatCode>0</c:formatCode>
                <c:ptCount val="5"/>
                <c:pt idx="0">
                  <c:v>21.359223300970871</c:v>
                </c:pt>
                <c:pt idx="1">
                  <c:v>22.222222222222221</c:v>
                </c:pt>
                <c:pt idx="2">
                  <c:v>19.090909090909093</c:v>
                </c:pt>
                <c:pt idx="3">
                  <c:v>18.390804597701148</c:v>
                </c:pt>
                <c:pt idx="4">
                  <c:v>19.19191919191919</c:v>
                </c:pt>
              </c:numCache>
            </c:numRef>
          </c:val>
          <c:smooth val="0"/>
        </c:ser>
        <c:ser>
          <c:idx val="2"/>
          <c:order val="2"/>
          <c:tx>
            <c:v>Spadochrony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'2013'!$K$5:$O$5</c:f>
              <c:numCache>
                <c:formatCode>0</c:formatCode>
                <c:ptCount val="5"/>
                <c:pt idx="0">
                  <c:v>29.126213592233007</c:v>
                </c:pt>
                <c:pt idx="1">
                  <c:v>18.518518518518519</c:v>
                </c:pt>
                <c:pt idx="2">
                  <c:v>20</c:v>
                </c:pt>
                <c:pt idx="3">
                  <c:v>21.839080459770116</c:v>
                </c:pt>
                <c:pt idx="4">
                  <c:v>28.28282828282828</c:v>
                </c:pt>
              </c:numCache>
            </c:numRef>
          </c:val>
          <c:smooth val="0"/>
        </c:ser>
        <c:ser>
          <c:idx val="3"/>
          <c:order val="3"/>
          <c:tx>
            <c:v>Para/moto lotnie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'2013'!$K$6:$O$6</c:f>
              <c:numCache>
                <c:formatCode>0</c:formatCode>
                <c:ptCount val="5"/>
                <c:pt idx="0">
                  <c:v>11.650485436893204</c:v>
                </c:pt>
                <c:pt idx="1">
                  <c:v>20.987654320987652</c:v>
                </c:pt>
                <c:pt idx="2">
                  <c:v>20.909090909090907</c:v>
                </c:pt>
                <c:pt idx="3">
                  <c:v>33.333333333333329</c:v>
                </c:pt>
                <c:pt idx="4">
                  <c:v>21.212121212121211</c:v>
                </c:pt>
              </c:numCache>
            </c:numRef>
          </c:val>
          <c:smooth val="0"/>
        </c:ser>
        <c:ser>
          <c:idx val="4"/>
          <c:order val="4"/>
          <c:tx>
            <c:v>ULM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'2013'!$K$7:$O$7</c:f>
              <c:numCache>
                <c:formatCode>0</c:formatCode>
                <c:ptCount val="5"/>
                <c:pt idx="0">
                  <c:v>12.621359223300971</c:v>
                </c:pt>
                <c:pt idx="1">
                  <c:v>14.814814814814813</c:v>
                </c:pt>
                <c:pt idx="2">
                  <c:v>13.636363636363635</c:v>
                </c:pt>
                <c:pt idx="3">
                  <c:v>5.7471264367816088</c:v>
                </c:pt>
                <c:pt idx="4">
                  <c:v>9.0909090909090917</c:v>
                </c:pt>
              </c:numCache>
            </c:numRef>
          </c:val>
          <c:smooth val="0"/>
        </c:ser>
        <c:ser>
          <c:idx val="5"/>
          <c:order val="5"/>
          <c:tx>
            <c:v>Śmigłowce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'2013'!$K$8:$O$8</c:f>
              <c:numCache>
                <c:formatCode>0</c:formatCode>
                <c:ptCount val="5"/>
                <c:pt idx="0">
                  <c:v>2.912621359223301</c:v>
                </c:pt>
                <c:pt idx="1">
                  <c:v>4.9382716049382713</c:v>
                </c:pt>
                <c:pt idx="2">
                  <c:v>3.6363636363636362</c:v>
                </c:pt>
                <c:pt idx="3">
                  <c:v>4.5977011494252871</c:v>
                </c:pt>
                <c:pt idx="4">
                  <c:v>5.0505050505050502</c:v>
                </c:pt>
              </c:numCache>
            </c:numRef>
          </c:val>
          <c:smooth val="0"/>
        </c:ser>
        <c:ser>
          <c:idx val="6"/>
          <c:order val="6"/>
          <c:tx>
            <c:v>Balony</c:v>
          </c:tx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'2013'!$K$9:$O$9</c:f>
              <c:numCache>
                <c:formatCode>0</c:formatCode>
                <c:ptCount val="5"/>
                <c:pt idx="0">
                  <c:v>0.97087378640776689</c:v>
                </c:pt>
                <c:pt idx="1">
                  <c:v>0</c:v>
                </c:pt>
                <c:pt idx="2">
                  <c:v>0</c:v>
                </c:pt>
                <c:pt idx="3">
                  <c:v>2.2988505747126435</c:v>
                </c:pt>
                <c:pt idx="4">
                  <c:v>3.0303030303030303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759040"/>
        <c:axId val="61396096"/>
      </c:lineChart>
      <c:catAx>
        <c:axId val="5875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1396096"/>
        <c:crosses val="autoZero"/>
        <c:auto val="1"/>
        <c:lblAlgn val="ctr"/>
        <c:lblOffset val="100"/>
        <c:noMultiLvlLbl val="0"/>
      </c:catAx>
      <c:valAx>
        <c:axId val="61396096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587590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sz="1800" b="1" i="0" u="none" strike="noStrike" baseline="0">
                <a:effectLst/>
              </a:rPr>
              <a:t>Lotnictwo ogólne: </a:t>
            </a:r>
            <a:r>
              <a:rPr lang="pl-PL" sz="1800" b="1" i="0" baseline="0">
                <a:effectLst/>
              </a:rPr>
              <a:t>rodzaje statków powietrznych -</a:t>
            </a:r>
          </a:p>
          <a:p>
            <a:pPr>
              <a:defRPr/>
            </a:pPr>
            <a:r>
              <a:rPr lang="pl-PL" sz="1800" b="1" i="0" baseline="0">
                <a:effectLst/>
              </a:rPr>
              <a:t>linie trendu procentowego udziału</a:t>
            </a:r>
          </a:p>
          <a:p>
            <a:pPr>
              <a:defRPr/>
            </a:pPr>
            <a:r>
              <a:rPr lang="pl-PL" sz="1800" b="1" i="0" baseline="0">
                <a:effectLst/>
              </a:rPr>
              <a:t>w ilości wypadków</a:t>
            </a:r>
            <a:endParaRPr lang="pl-PL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Samoloty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1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cat>
            <c:numRef>
              <c:f>'2013'!$K$1:$O$1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'2013'!$K$3:$O$3</c:f>
              <c:numCache>
                <c:formatCode>0</c:formatCode>
                <c:ptCount val="5"/>
                <c:pt idx="0">
                  <c:v>21.359223300970871</c:v>
                </c:pt>
                <c:pt idx="1">
                  <c:v>18.518518518518519</c:v>
                </c:pt>
                <c:pt idx="2">
                  <c:v>22.727272727272727</c:v>
                </c:pt>
                <c:pt idx="3">
                  <c:v>13.793103448275861</c:v>
                </c:pt>
                <c:pt idx="4">
                  <c:v>14.14141414141414</c:v>
                </c:pt>
              </c:numCache>
            </c:numRef>
          </c:val>
          <c:smooth val="0"/>
        </c:ser>
        <c:ser>
          <c:idx val="1"/>
          <c:order val="1"/>
          <c:tx>
            <c:v>Szybowce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2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cat>
            <c:numRef>
              <c:f>'2013'!$K$1:$O$1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'2013'!$K$4:$O$4</c:f>
              <c:numCache>
                <c:formatCode>0</c:formatCode>
                <c:ptCount val="5"/>
                <c:pt idx="0">
                  <c:v>21.359223300970871</c:v>
                </c:pt>
                <c:pt idx="1">
                  <c:v>22.222222222222221</c:v>
                </c:pt>
                <c:pt idx="2">
                  <c:v>19.090909090909093</c:v>
                </c:pt>
                <c:pt idx="3">
                  <c:v>18.390804597701148</c:v>
                </c:pt>
                <c:pt idx="4">
                  <c:v>19.19191919191919</c:v>
                </c:pt>
              </c:numCache>
            </c:numRef>
          </c:val>
          <c:smooth val="0"/>
        </c:ser>
        <c:ser>
          <c:idx val="2"/>
          <c:order val="2"/>
          <c:tx>
            <c:v>Spadochrony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3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val>
            <c:numRef>
              <c:f>'2013'!$K$5:$O$5</c:f>
              <c:numCache>
                <c:formatCode>0</c:formatCode>
                <c:ptCount val="5"/>
                <c:pt idx="0">
                  <c:v>29.126213592233007</c:v>
                </c:pt>
                <c:pt idx="1">
                  <c:v>18.518518518518519</c:v>
                </c:pt>
                <c:pt idx="2">
                  <c:v>20</c:v>
                </c:pt>
                <c:pt idx="3">
                  <c:v>21.839080459770116</c:v>
                </c:pt>
                <c:pt idx="4">
                  <c:v>28.28282828282828</c:v>
                </c:pt>
              </c:numCache>
            </c:numRef>
          </c:val>
          <c:smooth val="0"/>
        </c:ser>
        <c:ser>
          <c:idx val="3"/>
          <c:order val="3"/>
          <c:tx>
            <c:v>Para/moto lotnie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4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val>
            <c:numRef>
              <c:f>'2013'!$K$6:$O$6</c:f>
              <c:numCache>
                <c:formatCode>0</c:formatCode>
                <c:ptCount val="5"/>
                <c:pt idx="0">
                  <c:v>11.650485436893204</c:v>
                </c:pt>
                <c:pt idx="1">
                  <c:v>20.987654320987652</c:v>
                </c:pt>
                <c:pt idx="2">
                  <c:v>20.909090909090907</c:v>
                </c:pt>
                <c:pt idx="3">
                  <c:v>33.333333333333329</c:v>
                </c:pt>
                <c:pt idx="4">
                  <c:v>21.212121212121211</c:v>
                </c:pt>
              </c:numCache>
            </c:numRef>
          </c:val>
          <c:smooth val="0"/>
        </c:ser>
        <c:ser>
          <c:idx val="4"/>
          <c:order val="4"/>
          <c:tx>
            <c:v>ULM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rgbClr val="81C6FF"/>
                </a:solidFill>
              </a:ln>
            </c:spPr>
            <c:trendlineType val="linear"/>
            <c:dispRSqr val="0"/>
            <c:dispEq val="0"/>
          </c:trendline>
          <c:val>
            <c:numRef>
              <c:f>'2013'!$K$7:$O$7</c:f>
              <c:numCache>
                <c:formatCode>0</c:formatCode>
                <c:ptCount val="5"/>
                <c:pt idx="0">
                  <c:v>12.621359223300971</c:v>
                </c:pt>
                <c:pt idx="1">
                  <c:v>14.814814814814813</c:v>
                </c:pt>
                <c:pt idx="2">
                  <c:v>13.636363636363635</c:v>
                </c:pt>
                <c:pt idx="3">
                  <c:v>5.7471264367816088</c:v>
                </c:pt>
                <c:pt idx="4">
                  <c:v>9.0909090909090917</c:v>
                </c:pt>
              </c:numCache>
            </c:numRef>
          </c:val>
          <c:smooth val="0"/>
        </c:ser>
        <c:ser>
          <c:idx val="5"/>
          <c:order val="5"/>
          <c:tx>
            <c:v>Śmigłowce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6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val>
            <c:numRef>
              <c:f>'2013'!$K$8:$O$8</c:f>
              <c:numCache>
                <c:formatCode>0</c:formatCode>
                <c:ptCount val="5"/>
                <c:pt idx="0">
                  <c:v>2.912621359223301</c:v>
                </c:pt>
                <c:pt idx="1">
                  <c:v>4.9382716049382713</c:v>
                </c:pt>
                <c:pt idx="2">
                  <c:v>3.6363636363636362</c:v>
                </c:pt>
                <c:pt idx="3">
                  <c:v>4.5977011494252871</c:v>
                </c:pt>
                <c:pt idx="4">
                  <c:v>5.0505050505050502</c:v>
                </c:pt>
              </c:numCache>
            </c:numRef>
          </c:val>
          <c:smooth val="0"/>
        </c:ser>
        <c:ser>
          <c:idx val="6"/>
          <c:order val="6"/>
          <c:tx>
            <c:v>Balony</c:v>
          </c:tx>
          <c:spPr>
            <a:ln>
              <a:noFill/>
            </a:ln>
          </c:spPr>
          <c:marker>
            <c:symbol val="none"/>
          </c:marker>
          <c:trendline>
            <c:spPr>
              <a:ln w="28575">
                <a:solidFill>
                  <a:schemeClr val="accent5">
                    <a:lumMod val="75000"/>
                  </a:schemeClr>
                </a:solidFill>
              </a:ln>
            </c:spPr>
            <c:trendlineType val="linear"/>
            <c:dispRSqr val="0"/>
            <c:dispEq val="0"/>
          </c:trendline>
          <c:val>
            <c:numRef>
              <c:f>'2013'!$K$9:$O$9</c:f>
              <c:numCache>
                <c:formatCode>0</c:formatCode>
                <c:ptCount val="5"/>
                <c:pt idx="0">
                  <c:v>0.97087378640776689</c:v>
                </c:pt>
                <c:pt idx="1">
                  <c:v>0</c:v>
                </c:pt>
                <c:pt idx="2">
                  <c:v>0</c:v>
                </c:pt>
                <c:pt idx="3">
                  <c:v>2.2988505747126435</c:v>
                </c:pt>
                <c:pt idx="4">
                  <c:v>3.0303030303030303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097536"/>
        <c:axId val="70130688"/>
      </c:lineChart>
      <c:catAx>
        <c:axId val="70097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130688"/>
        <c:crosses val="autoZero"/>
        <c:auto val="1"/>
        <c:lblAlgn val="ctr"/>
        <c:lblOffset val="100"/>
        <c:noMultiLvlLbl val="0"/>
      </c:catAx>
      <c:valAx>
        <c:axId val="70130688"/>
        <c:scaling>
          <c:orientation val="minMax"/>
          <c:max val="30"/>
          <c:min val="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700975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0.82506</cdr:x>
      <cdr:y>0.23877</cdr:y>
    </cdr:from>
    <cdr:to>
      <cdr:x>0.94372</cdr:x>
      <cdr:y>0.30027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5446063" y="1032531"/>
          <a:ext cx="783287" cy="265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/>
            <a:t>Para/moto lotnie</a:t>
          </a:r>
        </a:p>
      </cdr:txBody>
    </cdr:sp>
  </cdr:relSizeAnchor>
  <cdr:relSizeAnchor xmlns:cdr="http://schemas.openxmlformats.org/drawingml/2006/chartDrawing">
    <cdr:from>
      <cdr:x>0.82506</cdr:x>
      <cdr:y>0.33344</cdr:y>
    </cdr:from>
    <cdr:to>
      <cdr:x>0.94372</cdr:x>
      <cdr:y>0.39494</cdr:y>
    </cdr:to>
    <cdr:sp macro="" textlink="">
      <cdr:nvSpPr>
        <cdr:cNvPr id="3" name="pole tekstowe 1"/>
        <cdr:cNvSpPr txBox="1"/>
      </cdr:nvSpPr>
      <cdr:spPr>
        <a:xfrm xmlns:a="http://schemas.openxmlformats.org/drawingml/2006/main">
          <a:off x="5446063" y="1441926"/>
          <a:ext cx="783287" cy="265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Spadochrony</a:t>
          </a:r>
        </a:p>
      </cdr:txBody>
    </cdr:sp>
  </cdr:relSizeAnchor>
  <cdr:relSizeAnchor xmlns:cdr="http://schemas.openxmlformats.org/drawingml/2006/chartDrawing">
    <cdr:from>
      <cdr:x>0.82506</cdr:x>
      <cdr:y>0.45293</cdr:y>
    </cdr:from>
    <cdr:to>
      <cdr:x>0.94372</cdr:x>
      <cdr:y>0.51443</cdr:y>
    </cdr:to>
    <cdr:sp macro="" textlink="">
      <cdr:nvSpPr>
        <cdr:cNvPr id="4" name="pole tekstowe 1"/>
        <cdr:cNvSpPr txBox="1"/>
      </cdr:nvSpPr>
      <cdr:spPr>
        <a:xfrm xmlns:a="http://schemas.openxmlformats.org/drawingml/2006/main">
          <a:off x="5446063" y="1958608"/>
          <a:ext cx="783287" cy="265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Szybowce</a:t>
          </a:r>
        </a:p>
      </cdr:txBody>
    </cdr:sp>
  </cdr:relSizeAnchor>
  <cdr:relSizeAnchor xmlns:cdr="http://schemas.openxmlformats.org/drawingml/2006/chartDrawing">
    <cdr:from>
      <cdr:x>0.82506</cdr:x>
      <cdr:y>0.54601</cdr:y>
    </cdr:from>
    <cdr:to>
      <cdr:x>0.94372</cdr:x>
      <cdr:y>0.60751</cdr:y>
    </cdr:to>
    <cdr:sp macro="" textlink="">
      <cdr:nvSpPr>
        <cdr:cNvPr id="5" name="pole tekstowe 1"/>
        <cdr:cNvSpPr txBox="1"/>
      </cdr:nvSpPr>
      <cdr:spPr>
        <a:xfrm xmlns:a="http://schemas.openxmlformats.org/drawingml/2006/main">
          <a:off x="5446063" y="2361118"/>
          <a:ext cx="783287" cy="265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Samoloty</a:t>
          </a:r>
        </a:p>
      </cdr:txBody>
    </cdr:sp>
  </cdr:relSizeAnchor>
  <cdr:relSizeAnchor xmlns:cdr="http://schemas.openxmlformats.org/drawingml/2006/chartDrawing">
    <cdr:from>
      <cdr:x>0.82506</cdr:x>
      <cdr:y>0.69137</cdr:y>
    </cdr:from>
    <cdr:to>
      <cdr:x>0.94372</cdr:x>
      <cdr:y>0.75287</cdr:y>
    </cdr:to>
    <cdr:sp macro="" textlink="">
      <cdr:nvSpPr>
        <cdr:cNvPr id="6" name="pole tekstowe 1"/>
        <cdr:cNvSpPr txBox="1"/>
      </cdr:nvSpPr>
      <cdr:spPr>
        <a:xfrm xmlns:a="http://schemas.openxmlformats.org/drawingml/2006/main">
          <a:off x="5446063" y="2989744"/>
          <a:ext cx="783287" cy="265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ULM</a:t>
          </a:r>
        </a:p>
      </cdr:txBody>
    </cdr:sp>
  </cdr:relSizeAnchor>
  <cdr:relSizeAnchor xmlns:cdr="http://schemas.openxmlformats.org/drawingml/2006/chartDrawing">
    <cdr:from>
      <cdr:x>0.82506</cdr:x>
      <cdr:y>0.7658</cdr:y>
    </cdr:from>
    <cdr:to>
      <cdr:x>0.94372</cdr:x>
      <cdr:y>0.8273</cdr:y>
    </cdr:to>
    <cdr:sp macro="" textlink="">
      <cdr:nvSpPr>
        <cdr:cNvPr id="7" name="pole tekstowe 1"/>
        <cdr:cNvSpPr txBox="1"/>
      </cdr:nvSpPr>
      <cdr:spPr>
        <a:xfrm xmlns:a="http://schemas.openxmlformats.org/drawingml/2006/main">
          <a:off x="5446063" y="3311603"/>
          <a:ext cx="783287" cy="265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Śmigłowce</a:t>
          </a:r>
        </a:p>
      </cdr:txBody>
    </cdr:sp>
  </cdr:relSizeAnchor>
  <cdr:relSizeAnchor xmlns:cdr="http://schemas.openxmlformats.org/drawingml/2006/chartDrawing">
    <cdr:from>
      <cdr:x>0.82506</cdr:x>
      <cdr:y>0.82173</cdr:y>
    </cdr:from>
    <cdr:to>
      <cdr:x>0.94372</cdr:x>
      <cdr:y>0.88323</cdr:y>
    </cdr:to>
    <cdr:sp macro="" textlink="">
      <cdr:nvSpPr>
        <cdr:cNvPr id="8" name="pole tekstowe 1"/>
        <cdr:cNvSpPr txBox="1"/>
      </cdr:nvSpPr>
      <cdr:spPr>
        <a:xfrm xmlns:a="http://schemas.openxmlformats.org/drawingml/2006/main">
          <a:off x="5446063" y="3553430"/>
          <a:ext cx="783287" cy="265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/>
            <a:t>Balony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23427-7CBA-4E19-8294-220443E71497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A586E-83DB-49B3-BAB4-E122EB8E21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363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60DF2D-9FD5-413B-9A9A-A520A37262EB}" type="datetimeFigureOut">
              <a:rPr lang="pl-PL" smtClean="0"/>
              <a:t>2014-06-16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201B55-D4CE-4ABA-8BFA-F39D7282AA2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586751" y="5052545"/>
            <a:ext cx="5637010" cy="882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l-PL" dirty="0" smtClean="0"/>
              <a:t>PKBWL</a:t>
            </a:r>
          </a:p>
          <a:p>
            <a:pPr algn="r"/>
            <a:r>
              <a:rPr lang="pl-PL" dirty="0" smtClean="0"/>
              <a:t>Warszawa, czerwiec 2014 r.</a:t>
            </a:r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971600" y="2276872"/>
            <a:ext cx="7175351" cy="237626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pl-PL" dirty="0" smtClean="0"/>
              <a:t>Statystyka</a:t>
            </a:r>
          </a:p>
          <a:p>
            <a:pPr marL="182880" indent="0" algn="ctr">
              <a:buFont typeface="Georgia" pitchFamily="18" charset="0"/>
              <a:buNone/>
            </a:pPr>
            <a:r>
              <a:rPr lang="pl-PL" dirty="0" smtClean="0"/>
              <a:t>zdarzeń lotniczych</a:t>
            </a:r>
            <a:endParaRPr lang="pl-PL" dirty="0"/>
          </a:p>
        </p:txBody>
      </p:sp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0404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895506"/>
              </p:ext>
            </p:extLst>
          </p:nvPr>
        </p:nvGraphicFramePr>
        <p:xfrm>
          <a:off x="781049" y="978692"/>
          <a:ext cx="8111431" cy="576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71261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971522"/>
              </p:ext>
            </p:extLst>
          </p:nvPr>
        </p:nvGraphicFramePr>
        <p:xfrm>
          <a:off x="1209674" y="973930"/>
          <a:ext cx="7826822" cy="576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28226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882938"/>
              </p:ext>
            </p:extLst>
          </p:nvPr>
        </p:nvGraphicFramePr>
        <p:xfrm>
          <a:off x="467544" y="1150142"/>
          <a:ext cx="8424936" cy="559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84340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209225"/>
              </p:ext>
            </p:extLst>
          </p:nvPr>
        </p:nvGraphicFramePr>
        <p:xfrm>
          <a:off x="1043608" y="1152524"/>
          <a:ext cx="7704855" cy="5516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243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6339554"/>
              </p:ext>
            </p:extLst>
          </p:nvPr>
        </p:nvGraphicFramePr>
        <p:xfrm>
          <a:off x="1109662" y="1154905"/>
          <a:ext cx="7926834" cy="570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884473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721100"/>
              </p:ext>
            </p:extLst>
          </p:nvPr>
        </p:nvGraphicFramePr>
        <p:xfrm>
          <a:off x="1331640" y="1052736"/>
          <a:ext cx="7229797" cy="559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19818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543736"/>
              </p:ext>
            </p:extLst>
          </p:nvPr>
        </p:nvGraphicFramePr>
        <p:xfrm>
          <a:off x="822896" y="805036"/>
          <a:ext cx="8321104" cy="5936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18607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pkbwl logo bluegrey"/>
          <p:cNvPicPr>
            <a:picLocks noChangeAspect="1" noChangeArrowheads="1"/>
          </p:cNvPicPr>
          <p:nvPr/>
        </p:nvPicPr>
        <p:blipFill>
          <a:blip r:embed="rId3" cstate="print"/>
          <a:srcRect l="1347" r="73994" b="65359"/>
          <a:stretch>
            <a:fillRect/>
          </a:stretch>
        </p:blipFill>
        <p:spPr bwMode="auto">
          <a:xfrm>
            <a:off x="35496" y="44624"/>
            <a:ext cx="157480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2999164"/>
              </p:ext>
            </p:extLst>
          </p:nvPr>
        </p:nvGraphicFramePr>
        <p:xfrm>
          <a:off x="822897" y="908720"/>
          <a:ext cx="8069584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2353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erodynamiczny">
  <a:themeElements>
    <a:clrScheme name="Niestandardowy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212745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2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3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4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5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6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7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8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ppt/theme/themeOverride9.xml><?xml version="1.0" encoding="utf-8"?>
<a:themeOverride xmlns:a="http://schemas.openxmlformats.org/drawingml/2006/main">
  <a:clrScheme name="Niestandardowy 1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21274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100</Words>
  <Application>Microsoft Office PowerPoint</Application>
  <PresentationFormat>Pokaz na ekranie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Aerodynamiczny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Edward Łojek</dc:creator>
  <cp:lastModifiedBy>Edward Łojek</cp:lastModifiedBy>
  <cp:revision>2</cp:revision>
  <dcterms:created xsi:type="dcterms:W3CDTF">2014-06-16T07:09:55Z</dcterms:created>
  <dcterms:modified xsi:type="dcterms:W3CDTF">2014-06-16T07:29:39Z</dcterms:modified>
</cp:coreProperties>
</file>