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4EADD0-05A0-474D-9FC6-69119CC7D446}" type="datetimeFigureOut">
              <a:rPr lang="pl-PL" smtClean="0"/>
              <a:t>2014-06-16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5C2667-A32B-40B6-9A0D-114A0CB5509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586751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/>
              <a:t>PKBWL</a:t>
            </a:r>
          </a:p>
          <a:p>
            <a:pPr algn="r"/>
            <a:r>
              <a:rPr lang="pl-PL" dirty="0" smtClean="0"/>
              <a:t>Warszawa, czerwiec 2014 r.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6062" y="1700808"/>
            <a:ext cx="7781552" cy="23762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pl-PL" dirty="0" smtClean="0"/>
              <a:t>Informacja o wybranych wypadkach lotniczych</a:t>
            </a:r>
            <a:endParaRPr lang="pl-PL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79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6695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Ustalenia Komisji</a:t>
            </a:r>
          </a:p>
          <a:p>
            <a:pPr marL="182880" indent="0" algn="ctr">
              <a:buNone/>
            </a:pPr>
            <a:endParaRPr lang="pl-PL" sz="2000" dirty="0" smtClean="0">
              <a:effectLst/>
            </a:endParaRPr>
          </a:p>
          <a:p>
            <a:pPr marL="182880" indent="0">
              <a:buNone/>
            </a:pPr>
            <a:endParaRPr lang="pl-PL" sz="2000" dirty="0" smtClean="0">
              <a:solidFill>
                <a:schemeClr val="tx1"/>
              </a:solidFill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51520" y="1565449"/>
            <a:ext cx="8568952" cy="504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Przednia </a:t>
            </a:r>
            <a:r>
              <a:rPr lang="pl-PL" dirty="0"/>
              <a:t>część kadłuba pochodzi ze śmigłowca R22 </a:t>
            </a:r>
            <a:r>
              <a:rPr lang="pl-PL" dirty="0" err="1"/>
              <a:t>Alpha</a:t>
            </a:r>
            <a:r>
              <a:rPr lang="pl-PL" dirty="0"/>
              <a:t> nr </a:t>
            </a:r>
            <a:r>
              <a:rPr lang="pl-PL" dirty="0" err="1"/>
              <a:t>fabr</a:t>
            </a:r>
            <a:r>
              <a:rPr lang="pl-PL" dirty="0"/>
              <a:t>. 494 (znaki </a:t>
            </a:r>
            <a:r>
              <a:rPr lang="pl-PL" dirty="0" err="1"/>
              <a:t>rozp</a:t>
            </a:r>
            <a:r>
              <a:rPr lang="pl-PL" dirty="0"/>
              <a:t>. N2241), zbudowanego w październiku 1990; 09 czerwca 1994 śmigłowiec ten został ciężko uszkodzony podczas twardego </a:t>
            </a:r>
            <a:r>
              <a:rPr lang="pl-PL" dirty="0" smtClean="0"/>
              <a:t>lądowania</a:t>
            </a:r>
            <a:r>
              <a:rPr lang="pl-PL" dirty="0" smtClean="0">
                <a:solidFill>
                  <a:schemeClr val="tx1"/>
                </a:solidFill>
                <a:effectLst/>
              </a:rPr>
              <a:t>.</a:t>
            </a:r>
            <a:endParaRPr lang="pl-PL" dirty="0" smtClean="0">
              <a:solidFill>
                <a:schemeClr val="tx1"/>
              </a:solidFill>
              <a:effectLst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Belka </a:t>
            </a:r>
            <a:r>
              <a:rPr lang="pl-PL" dirty="0"/>
              <a:t>ogonowa pochodzi </a:t>
            </a:r>
            <a:r>
              <a:rPr lang="pl-PL" dirty="0" smtClean="0"/>
              <a:t> ze  śmigłowca </a:t>
            </a:r>
            <a:r>
              <a:rPr lang="pl-PL" dirty="0"/>
              <a:t>R22 </a:t>
            </a:r>
            <a:r>
              <a:rPr lang="pl-PL" dirty="0" smtClean="0"/>
              <a:t> Beta </a:t>
            </a:r>
            <a:r>
              <a:rPr lang="pl-PL" dirty="0"/>
              <a:t>nr </a:t>
            </a:r>
            <a:r>
              <a:rPr lang="pl-PL" dirty="0" err="1"/>
              <a:t>fabr</a:t>
            </a:r>
            <a:r>
              <a:rPr lang="pl-PL" dirty="0"/>
              <a:t>. </a:t>
            </a:r>
            <a:r>
              <a:rPr lang="pl-PL" dirty="0" smtClean="0"/>
              <a:t> 1378 </a:t>
            </a:r>
            <a:r>
              <a:rPr lang="pl-PL" dirty="0"/>
              <a:t>(znaki </a:t>
            </a:r>
            <a:r>
              <a:rPr lang="pl-PL" dirty="0" err="1"/>
              <a:t>rozp</a:t>
            </a:r>
            <a:r>
              <a:rPr lang="pl-PL" dirty="0"/>
              <a:t>. </a:t>
            </a:r>
            <a:r>
              <a:rPr lang="pl-PL" dirty="0" smtClean="0"/>
              <a:t>G-OLRT</a:t>
            </a:r>
            <a:r>
              <a:rPr lang="pl-PL" dirty="0"/>
              <a:t>, przedtem N401R), zbudowanego w maju 1990; śmigłowiec niedawno oczekiwał w </a:t>
            </a:r>
            <a:r>
              <a:rPr lang="pl-PL" dirty="0" err="1"/>
              <a:t>W.Brytanii</a:t>
            </a:r>
            <a:r>
              <a:rPr lang="pl-PL" dirty="0"/>
              <a:t> na remont – jego właściciel sprzedał belkę ogonową (sam kupił nową</a:t>
            </a:r>
            <a:r>
              <a:rPr lang="pl-PL" dirty="0" smtClean="0"/>
              <a:t>).</a:t>
            </a:r>
            <a:endParaRPr lang="pl-PL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Łopaty </a:t>
            </a:r>
            <a:r>
              <a:rPr lang="pl-PL" dirty="0"/>
              <a:t>śmigła ogonowego o numerach </a:t>
            </a:r>
            <a:r>
              <a:rPr lang="pl-PL" dirty="0" err="1"/>
              <a:t>fabr</a:t>
            </a:r>
            <a:r>
              <a:rPr lang="pl-PL" dirty="0"/>
              <a:t>. 15221J i 15225H pochodzą ze śmigłowca R22 </a:t>
            </a:r>
            <a:r>
              <a:rPr lang="pl-PL" dirty="0" err="1"/>
              <a:t>Mariner</a:t>
            </a:r>
            <a:r>
              <a:rPr lang="pl-PL" dirty="0"/>
              <a:t> nr </a:t>
            </a:r>
            <a:r>
              <a:rPr lang="pl-PL" dirty="0" err="1"/>
              <a:t>fabr</a:t>
            </a:r>
            <a:r>
              <a:rPr lang="pl-PL" dirty="0"/>
              <a:t>. 2054M, zbudowanego w 1992 i noszącego znaki </a:t>
            </a:r>
            <a:r>
              <a:rPr lang="pl-PL" dirty="0" err="1"/>
              <a:t>rozp</a:t>
            </a:r>
            <a:r>
              <a:rPr lang="pl-PL" dirty="0"/>
              <a:t>. G-YMBO (przedtem OY-HFR, 1993-95); śmigłowiec ten został sprzedany do Kanady 18 grudnia 2012, ostatnio w Europie był zarejestrowany na firmę </a:t>
            </a:r>
            <a:r>
              <a:rPr lang="pl-PL" dirty="0" err="1"/>
              <a:t>Startrade</a:t>
            </a:r>
            <a:r>
              <a:rPr lang="pl-PL" dirty="0"/>
              <a:t> GmbH, Siegen, Niemcy; te same łopaty były także użytkowane na śmigłowcu R22 Beta nr </a:t>
            </a:r>
            <a:r>
              <a:rPr lang="pl-PL" dirty="0" err="1"/>
              <a:t>fabr</a:t>
            </a:r>
            <a:r>
              <a:rPr lang="pl-PL" dirty="0"/>
              <a:t> 3889, zbudowanym w 2005 (znaki </a:t>
            </a:r>
            <a:r>
              <a:rPr lang="pl-PL" dirty="0" err="1"/>
              <a:t>rozp</a:t>
            </a:r>
            <a:r>
              <a:rPr lang="pl-PL" dirty="0"/>
              <a:t>. G-DGOD, przedtem N29H), ten śmigłowiec został sprzedany do USA 15 stycznia 2013, ostatnio w Europie był zarejestrowany na firmę </a:t>
            </a:r>
            <a:r>
              <a:rPr lang="pl-PL" dirty="0" err="1"/>
              <a:t>Startrade</a:t>
            </a:r>
            <a:r>
              <a:rPr lang="pl-PL" dirty="0"/>
              <a:t> GmbH, Siegen, Niemcy</a:t>
            </a:r>
            <a:r>
              <a:rPr lang="pl-PL" dirty="0" smtClean="0"/>
              <a:t>.</a:t>
            </a:r>
            <a:endParaRPr lang="pl-PL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110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11881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Samolot An-2T</a:t>
            </a:r>
          </a:p>
          <a:p>
            <a:pPr marL="182880" indent="0" algn="ctr">
              <a:buNone/>
            </a:pPr>
            <a:r>
              <a:rPr lang="pl-PL" sz="1800" dirty="0" smtClean="0"/>
              <a:t>8 czerwca 2014 </a:t>
            </a:r>
            <a:r>
              <a:rPr lang="pl-PL" sz="1800" dirty="0"/>
              <a:t>r. </a:t>
            </a:r>
            <a:r>
              <a:rPr lang="pl-PL" sz="1800" dirty="0" smtClean="0"/>
              <a:t>Olsztyn - </a:t>
            </a:r>
            <a:r>
              <a:rPr lang="pl-PL" sz="1800" dirty="0" err="1" smtClean="0"/>
              <a:t>Dajtki</a:t>
            </a:r>
            <a:endParaRPr lang="pl-PL" sz="1800" dirty="0"/>
          </a:p>
          <a:p>
            <a:pPr marL="182880" indent="0" algn="ctr">
              <a:buNone/>
            </a:pPr>
            <a:endParaRPr lang="pl-PL" sz="4000" dirty="0" smtClean="0"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40827" cy="444998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74408" y="6118689"/>
            <a:ext cx="674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ORIENTACYJNA MAPA - KRĄŻENIE W LOCIE NA ZRZUT </a:t>
            </a:r>
            <a:r>
              <a:rPr lang="pl-PL" dirty="0" smtClean="0"/>
              <a:t>SKOCZKÓW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306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627784" y="5427799"/>
            <a:ext cx="5138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FOTOMAPA LOTNISKA EPOD, MIEJSCE WYPADKU, </a:t>
            </a:r>
            <a:endParaRPr lang="pl-PL" dirty="0" smtClean="0"/>
          </a:p>
          <a:p>
            <a:pPr algn="ctr"/>
            <a:r>
              <a:rPr lang="pl-PL" dirty="0" smtClean="0"/>
              <a:t>ZAZNACZONY </a:t>
            </a:r>
            <a:r>
              <a:rPr lang="pl-PL" dirty="0"/>
              <a:t>KIERUNEK PODEJŚCIA</a:t>
            </a:r>
          </a:p>
        </p:txBody>
      </p:sp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05036"/>
            <a:ext cx="6840759" cy="45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575629" y="5157192"/>
            <a:ext cx="610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FOTOMAPA NAJBLIŻSZEGO OTOCZENIA MIEJSCA WYPADKU</a:t>
            </a:r>
            <a:r>
              <a:rPr lang="pl-PL" dirty="0" smtClean="0"/>
              <a:t>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ZAZNACZONY KIERUNEK PODEJŚCIA</a:t>
            </a:r>
          </a:p>
        </p:txBody>
      </p:sp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741552" cy="37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2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979712" y="5013176"/>
            <a:ext cx="584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WIDOK NA MIEJSCE WYPADKU Z KIERUNKU </a:t>
            </a:r>
            <a:r>
              <a:rPr lang="pl-PL" dirty="0" smtClean="0"/>
              <a:t>ZBLIŻONEGO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DO KIERUNKU PODEJŚCIA</a:t>
            </a:r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895728" cy="35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0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051720" y="5523680"/>
            <a:ext cx="584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WIDOK NA MIEJSCE WYPADKU Z KIERUNKU </a:t>
            </a:r>
            <a:r>
              <a:rPr lang="pl-PL" dirty="0" smtClean="0"/>
              <a:t>ZBLIŻONEGO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DO KIERUNKU PODEJŚCIA - ZBLIŻENIE</a:t>
            </a:r>
          </a:p>
        </p:txBody>
      </p:sp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692696"/>
            <a:ext cx="64544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563888" y="5339014"/>
            <a:ext cx="329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WIDOK NA POŁAMANE DRZEWA</a:t>
            </a:r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2" y="805036"/>
            <a:ext cx="6884298" cy="45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650682" y="5334132"/>
            <a:ext cx="698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WIDOK ZAWORU CZTEROPOŁOŻENIOWEGO INSTALACJI PALIWOWEJ</a:t>
            </a:r>
          </a:p>
        </p:txBody>
      </p:sp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90" y="805036"/>
            <a:ext cx="6957258" cy="44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578995" y="5334131"/>
            <a:ext cx="680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ROZERWANIE INSTALACJI PALIWOWEJ NA PRAWEJ BURCIE </a:t>
            </a:r>
            <a:r>
              <a:rPr lang="pl-PL" dirty="0" smtClean="0"/>
              <a:t>KABINY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– MIEJSCE WYCIEKU PALIWA</a:t>
            </a:r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82" y="620688"/>
            <a:ext cx="6665734" cy="46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11881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Śmigłowiec Mi-2</a:t>
            </a:r>
          </a:p>
          <a:p>
            <a:pPr marL="182880" indent="0" algn="ctr">
              <a:buNone/>
            </a:pPr>
            <a:r>
              <a:rPr lang="pl-PL" sz="1800" dirty="0"/>
              <a:t>1 maja 2014 r. miejscowość Czysta, gm. Smołdzino, pow. słupski</a:t>
            </a:r>
          </a:p>
          <a:p>
            <a:pPr marL="182880" indent="0" algn="ctr">
              <a:buNone/>
            </a:pPr>
            <a:endParaRPr lang="pl-PL" sz="4000" dirty="0" smtClean="0"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905" r="5324" b="3621"/>
          <a:stretch>
            <a:fillRect/>
          </a:stretch>
        </p:blipFill>
        <p:spPr bwMode="auto">
          <a:xfrm>
            <a:off x="899593" y="1695183"/>
            <a:ext cx="7704855" cy="5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4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6695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Ustalenia Komisji</a:t>
            </a:r>
          </a:p>
          <a:p>
            <a:pPr marL="182880" indent="0" algn="ctr">
              <a:buNone/>
            </a:pPr>
            <a:endParaRPr lang="pl-PL" sz="2000" dirty="0" smtClean="0">
              <a:effectLst/>
            </a:endParaRPr>
          </a:p>
          <a:p>
            <a:pPr marL="182880" indent="0">
              <a:buNone/>
            </a:pPr>
            <a:endParaRPr lang="pl-PL" sz="2000" dirty="0" smtClean="0">
              <a:solidFill>
                <a:schemeClr val="tx1"/>
              </a:solidFill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51520" y="1844824"/>
            <a:ext cx="8640960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effectLst/>
              </a:rPr>
              <a:t>W dniu wypadku właściciel śmigłowca postanowił przebazować go z lądowiska  w Zegrzu Pomorskim, gdzie był przechowywany przez okres zimowy, na teren prywatnej posesji w miejscowości Witkowo gm. Smołdzino.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Znajomy </a:t>
            </a:r>
            <a:r>
              <a:rPr lang="pl-PL" dirty="0"/>
              <a:t>mechanik </a:t>
            </a:r>
            <a:r>
              <a:rPr lang="pl-PL" dirty="0" smtClean="0"/>
              <a:t>właściciela (brak dokumentów potwierdzających posiadane kwalifikacje) wykonał </a:t>
            </a:r>
            <a:r>
              <a:rPr lang="pl-PL" dirty="0"/>
              <a:t>przegląd śmigłowca i ocenił, że wszystko jest </a:t>
            </a:r>
            <a:r>
              <a:rPr lang="pl-PL" dirty="0" smtClean="0"/>
              <a:t>„w porządku”.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effectLst/>
              </a:rPr>
              <a:t>Znajomy pilot właściciela, który już wcześniej latał tym śmigłowcem również dokonał przeglądu śmigłowca i razem z mechanikiem przed startem zlali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odstoje</a:t>
            </a:r>
            <a:r>
              <a:rPr lang="pl-PL" dirty="0" smtClean="0">
                <a:solidFill>
                  <a:schemeClr val="tx1"/>
                </a:solidFill>
                <a:effectLst/>
              </a:rPr>
              <a:t> paliwa.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Przed lotem w dniu wypadku w zbiorniku śmigłowca pozostało około 500 litrów paliwa zatankowanego jesienią ubiegłego roku. Po zabraniu podróżnych na pokład, przed godziną 15:00 LMT śmigłowiec wystartował </a:t>
            </a:r>
            <a:r>
              <a:rPr lang="pl-PL" dirty="0" smtClean="0"/>
              <a:t>z lądowiska.</a:t>
            </a:r>
            <a:endParaRPr lang="pl-PL" dirty="0" smtClean="0">
              <a:solidFill>
                <a:schemeClr val="tx1"/>
              </a:solidFill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49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6695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Ustalenia Komisji</a:t>
            </a:r>
          </a:p>
          <a:p>
            <a:pPr marL="182880" indent="0" algn="ctr">
              <a:buNone/>
            </a:pPr>
            <a:endParaRPr lang="pl-PL" sz="2000" dirty="0" smtClean="0">
              <a:effectLst/>
            </a:endParaRPr>
          </a:p>
          <a:p>
            <a:pPr marL="182880" indent="0">
              <a:buNone/>
            </a:pPr>
            <a:endParaRPr lang="pl-PL" sz="2000" dirty="0" smtClean="0">
              <a:solidFill>
                <a:schemeClr val="tx1"/>
              </a:solidFill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51520" y="1844824"/>
            <a:ext cx="8568952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</a:t>
            </a:r>
            <a:r>
              <a:rPr lang="pl-PL" dirty="0" smtClean="0">
                <a:solidFill>
                  <a:schemeClr val="tx1"/>
                </a:solidFill>
                <a:effectLst/>
              </a:rPr>
              <a:t>ilot śmigłowca, który uległ wypadkowi posiada licencję Commercial Pilot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Certificate</a:t>
            </a:r>
            <a:r>
              <a:rPr lang="pl-PL" dirty="0" smtClean="0">
                <a:solidFill>
                  <a:schemeClr val="tx1"/>
                </a:solidFill>
                <a:effectLst/>
              </a:rPr>
              <a:t>, wydaną przez Federal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Aviation</a:t>
            </a:r>
            <a:r>
              <a:rPr lang="pl-PL" dirty="0" smtClean="0">
                <a:solidFill>
                  <a:schemeClr val="tx1"/>
                </a:solidFill>
                <a:effectLst/>
              </a:rPr>
              <a:t> Administration w dniu 15.02.1985 r. z uprawnieniami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Rotorcraft-Helicopter</a:t>
            </a:r>
            <a:r>
              <a:rPr lang="pl-PL" dirty="0" smtClean="0">
                <a:solidFill>
                  <a:schemeClr val="tx1"/>
                </a:solidFill>
                <a:effectLst/>
              </a:rPr>
              <a:t>, Instrument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Helicopter</a:t>
            </a:r>
            <a:r>
              <a:rPr lang="pl-PL" dirty="0" smtClean="0">
                <a:solidFill>
                  <a:schemeClr val="tx1"/>
                </a:solidFill>
                <a:effectLst/>
              </a:rPr>
              <a:t> lecz nie wystąpił do Urzędu Lotnictwa Cywilnego o jej uznanie. Ponadto pilot nie przedstawił ważnych badań lotniczo-lekarskich.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Pilot wykonywał lot z prawego fotela. Na lewym fotelu pilota siedział właściciel śmigłowca, na kanapie przodem do kierunku lotu siedziało dwóch nastolatków, natomiast na kanapie tylnej jedna osoba dorosła z dwójką dzieci.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effectLst/>
              </a:rPr>
              <a:t>Według relacji pilota lot był wykonywany na wysokości 250 m nad terenem. Po około 40 minutach lotu, w rejonie miejscowości Czysta, pilot usłyszał nieregularną pracę silników, które za moment zgasły. Przeszedł do lotu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autorotacyjnego</a:t>
            </a:r>
            <a:r>
              <a:rPr lang="pl-PL" dirty="0" smtClean="0">
                <a:solidFill>
                  <a:schemeClr val="tx1"/>
                </a:solidFill>
                <a:effectLst/>
              </a:rPr>
              <a:t> i będąc na wysokości około 100 m nad terenem wybrał pole przymusowego lądowania.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39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6695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Ustalenia Komisji</a:t>
            </a:r>
          </a:p>
          <a:p>
            <a:pPr marL="182880" indent="0" algn="ctr">
              <a:buNone/>
            </a:pPr>
            <a:endParaRPr lang="pl-PL" sz="2000" dirty="0" smtClean="0">
              <a:effectLst/>
            </a:endParaRPr>
          </a:p>
          <a:p>
            <a:pPr marL="182880" indent="0">
              <a:buNone/>
            </a:pPr>
            <a:endParaRPr lang="pl-PL" sz="2000" dirty="0" smtClean="0">
              <a:solidFill>
                <a:schemeClr val="tx1"/>
              </a:solidFill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51520" y="1844824"/>
            <a:ext cx="5976664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effectLst/>
              </a:rPr>
              <a:t>Śmigłowiec Mi-2 nr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fabr</a:t>
            </a:r>
            <a:r>
              <a:rPr lang="pl-PL" dirty="0" smtClean="0">
                <a:solidFill>
                  <a:schemeClr val="tx1"/>
                </a:solidFill>
                <a:effectLst/>
              </a:rPr>
              <a:t>. 5210441099 z napisami SP-SFC, który uległ wypadkowi został wyprodukowany w 1989 r. i </a:t>
            </a:r>
            <a:r>
              <a:rPr lang="pl-PL" dirty="0"/>
              <a:t>zarejestrowany</a:t>
            </a:r>
            <a:r>
              <a:rPr lang="pl-PL" dirty="0" smtClean="0">
                <a:solidFill>
                  <a:schemeClr val="tx1"/>
                </a:solidFill>
                <a:effectLst/>
              </a:rPr>
              <a:t> w dniu 20.03.1990 r. jako SP-SGT, natomiast śmigłowiec Mi-2, który miał przydzielone znaki rozpoznawcze SP-SFC posiadał nr </a:t>
            </a:r>
            <a:r>
              <a:rPr lang="pl-PL" dirty="0" err="1" smtClean="0">
                <a:solidFill>
                  <a:schemeClr val="tx1"/>
                </a:solidFill>
                <a:effectLst/>
              </a:rPr>
              <a:t>fabr</a:t>
            </a:r>
            <a:r>
              <a:rPr lang="pl-PL" dirty="0" smtClean="0">
                <a:solidFill>
                  <a:schemeClr val="tx1"/>
                </a:solidFill>
                <a:effectLst/>
              </a:rPr>
              <a:t>. 526506010, został wyprodukowany w 1980 r. i zarejestrowany w dniu 25.03.1980 r. Obydwa śmigłowce zostały skreślone z  Rejestru Cywilnych Statków Powietrznych ULC w dniu 11.03.2002 r.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dirty="0"/>
              <a:t>Śmigłowiec, który uległ wypadkowi nie posiadał żadnych dokumentów potwierdzających jego zdatność do lotu oraz obowiązkowego ubezpieczenia 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1"/>
              </a:solidFill>
              <a:effectLst/>
            </a:endParaRPr>
          </a:p>
          <a:p>
            <a:endParaRPr lang="pl-PL" dirty="0"/>
          </a:p>
        </p:txBody>
      </p:sp>
      <p:pic>
        <p:nvPicPr>
          <p:cNvPr id="2050" name="Picture 2" descr="P105023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-2145" r="10381"/>
          <a:stretch>
            <a:fillRect/>
          </a:stretch>
        </p:blipFill>
        <p:spPr bwMode="auto">
          <a:xfrm>
            <a:off x="6444208" y="1844824"/>
            <a:ext cx="2530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105023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2301"/>
          <a:stretch>
            <a:fillRect/>
          </a:stretch>
        </p:blipFill>
        <p:spPr bwMode="auto">
          <a:xfrm>
            <a:off x="6264126" y="4136711"/>
            <a:ext cx="2710557" cy="16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9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6695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Decyzja Komisji</a:t>
            </a:r>
          </a:p>
          <a:p>
            <a:pPr marL="182880" indent="0" algn="ctr">
              <a:buNone/>
            </a:pPr>
            <a:endParaRPr lang="pl-PL" sz="2000" dirty="0" smtClean="0">
              <a:effectLst/>
            </a:endParaRPr>
          </a:p>
          <a:p>
            <a:pPr marL="182880" indent="0">
              <a:buNone/>
            </a:pPr>
            <a:endParaRPr lang="pl-PL" sz="2000" dirty="0" smtClean="0">
              <a:solidFill>
                <a:schemeClr val="tx1"/>
              </a:solidFill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51520" y="2348880"/>
            <a:ext cx="8640960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l-PL" sz="2400" dirty="0" smtClean="0"/>
              <a:t>Odstąpienie od badania zdarzenia lotniczego na podstawie art. 135 ust. 6 pkt 1 i 3 ustawy z dnia 3 lipca 2002 r. Prawo lotnicze: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„ […] 1) statek powietrzny w chwili zdarzenia  był używany przez osobę nieuprawnioną, […]”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„ […] 3) statek powietrzny został zbudowany lub był używany niezgodnie z obowiązującymi przepisami, […]” </a:t>
            </a:r>
          </a:p>
        </p:txBody>
      </p:sp>
    </p:spTree>
    <p:extLst>
      <p:ext uri="{BB962C8B-B14F-4D97-AF65-F5344CB8AC3E}">
        <p14:creationId xmlns:p14="http://schemas.microsoft.com/office/powerpoint/2010/main" val="120739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865640" y="527188"/>
            <a:ext cx="7781552" cy="11881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Śmigłowiec R-22</a:t>
            </a:r>
          </a:p>
          <a:p>
            <a:pPr marL="182880" indent="0" algn="ctr">
              <a:buNone/>
            </a:pPr>
            <a:r>
              <a:rPr lang="pl-PL" sz="1800" dirty="0" smtClean="0"/>
              <a:t>19 </a:t>
            </a:r>
            <a:r>
              <a:rPr lang="pl-PL" sz="1800" dirty="0"/>
              <a:t>maja 2014 r. </a:t>
            </a:r>
            <a:r>
              <a:rPr lang="pl-PL" sz="1800" dirty="0" smtClean="0"/>
              <a:t>Tomaszów Bolesławiecki</a:t>
            </a:r>
            <a:endParaRPr lang="pl-PL" sz="1800" dirty="0"/>
          </a:p>
          <a:p>
            <a:pPr marL="182880" indent="0" algn="ctr">
              <a:buNone/>
            </a:pPr>
            <a:endParaRPr lang="pl-PL" sz="4000" dirty="0" smtClean="0">
              <a:effectLst/>
            </a:endParaRPr>
          </a:p>
          <a:p>
            <a:pPr marL="182880" indent="0" algn="ctr">
              <a:buNone/>
            </a:pPr>
            <a:endParaRPr lang="pl-PL" sz="4000" dirty="0"/>
          </a:p>
        </p:txBody>
      </p:sp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96" y="1579426"/>
            <a:ext cx="5854700" cy="429577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711840" y="5858871"/>
            <a:ext cx="565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OGÓLNY WIDOK NA KABINĘ ŚMIGŁOWCA PO </a:t>
            </a:r>
            <a:r>
              <a:rPr lang="pl-PL" dirty="0" smtClean="0"/>
              <a:t>WYPADKU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927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1620346" y="5900030"/>
            <a:ext cx="720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WIDOK NA GŁOWICĘ I SPOSÓB ZŁAMANIA ŁOPAT WIRNIKA GŁÓWNEGO</a:t>
            </a:r>
          </a:p>
        </p:txBody>
      </p:sp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05" y="833282"/>
            <a:ext cx="7163122" cy="49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pkbwl logo bluegrey"/>
          <p:cNvPicPr>
            <a:picLocks noChangeAspect="1" noChangeArrowheads="1"/>
          </p:cNvPicPr>
          <p:nvPr/>
        </p:nvPicPr>
        <p:blipFill>
          <a:blip r:embed="rId3" cstate="print"/>
          <a:srcRect l="1347" r="73994" b="65359"/>
          <a:stretch>
            <a:fillRect/>
          </a:stretch>
        </p:blipFill>
        <p:spPr bwMode="auto">
          <a:xfrm>
            <a:off x="35496" y="44624"/>
            <a:ext cx="1574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179512" y="2299643"/>
            <a:ext cx="2654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BELKA OGONOWA Z RESZTKAMI </a:t>
            </a:r>
            <a:r>
              <a:rPr lang="pl-PL" dirty="0" smtClean="0"/>
              <a:t>NAPISU</a:t>
            </a:r>
          </a:p>
          <a:p>
            <a:r>
              <a:rPr lang="pl-PL" dirty="0" smtClean="0"/>
              <a:t>„</a:t>
            </a:r>
            <a:r>
              <a:rPr lang="pl-PL" dirty="0"/>
              <a:t>G-OLRT”</a:t>
            </a:r>
          </a:p>
          <a:p>
            <a:r>
              <a:rPr lang="pl-PL" dirty="0"/>
              <a:t>TABLICZKA ZNAMIONOWA Z N-REM „494” NA PRZEDNIEJ CZĘŚCI KADŁUBA</a:t>
            </a:r>
          </a:p>
        </p:txBody>
      </p:sp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8" y="548680"/>
            <a:ext cx="5878830" cy="2905125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8" y="3453805"/>
            <a:ext cx="588835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212745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0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2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3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4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5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6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7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18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2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3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4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5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6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7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8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ppt/theme/themeOverride9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21274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624</Words>
  <Application>Microsoft Office PowerPoint</Application>
  <PresentationFormat>Pokaz na ekranie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Edward Łojek</dc:creator>
  <cp:lastModifiedBy>Edward Łojek</cp:lastModifiedBy>
  <cp:revision>9</cp:revision>
  <dcterms:created xsi:type="dcterms:W3CDTF">2014-06-16T07:52:50Z</dcterms:created>
  <dcterms:modified xsi:type="dcterms:W3CDTF">2014-06-16T12:41:13Z</dcterms:modified>
</cp:coreProperties>
</file>