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4">
  <p:sldMasterIdLst>
    <p:sldMasterId id="2147483648" r:id="rId1"/>
  </p:sldMasterIdLst>
  <p:notesMasterIdLst>
    <p:notesMasterId r:id="rId26"/>
  </p:notesMasterIdLst>
  <p:sldIdLst>
    <p:sldId id="284" r:id="rId2"/>
    <p:sldId id="468" r:id="rId3"/>
    <p:sldId id="458" r:id="rId4"/>
    <p:sldId id="474" r:id="rId5"/>
    <p:sldId id="475" r:id="rId6"/>
    <p:sldId id="459" r:id="rId7"/>
    <p:sldId id="435" r:id="rId8"/>
    <p:sldId id="443" r:id="rId9"/>
    <p:sldId id="446" r:id="rId10"/>
    <p:sldId id="463" r:id="rId11"/>
    <p:sldId id="448" r:id="rId12"/>
    <p:sldId id="465" r:id="rId13"/>
    <p:sldId id="403" r:id="rId14"/>
    <p:sldId id="449" r:id="rId15"/>
    <p:sldId id="453" r:id="rId16"/>
    <p:sldId id="464" r:id="rId17"/>
    <p:sldId id="422" r:id="rId18"/>
    <p:sldId id="472" r:id="rId19"/>
    <p:sldId id="455" r:id="rId20"/>
    <p:sldId id="439" r:id="rId21"/>
    <p:sldId id="451" r:id="rId22"/>
    <p:sldId id="467" r:id="rId23"/>
    <p:sldId id="471" r:id="rId24"/>
    <p:sldId id="370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10303"/>
    <a:srgbClr val="F6AD1A"/>
    <a:srgbClr val="B3310D"/>
    <a:srgbClr val="D0D8E8"/>
    <a:srgbClr val="33FF33"/>
    <a:srgbClr val="00FF00"/>
    <a:srgbClr val="F6E400"/>
    <a:srgbClr val="993300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8" autoAdjust="0"/>
    <p:restoredTop sz="94627" autoAdjust="0"/>
  </p:normalViewPr>
  <p:slideViewPr>
    <p:cSldViewPr>
      <p:cViewPr>
        <p:scale>
          <a:sx n="80" d="100"/>
          <a:sy n="80" d="100"/>
        </p:scale>
        <p:origin x="-240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3021-FE44-4997-AF4C-D8C3FC7C71AB}" type="datetimeFigureOut">
              <a:rPr lang="pl-PL" smtClean="0"/>
              <a:pPr/>
              <a:t>2014-06-17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1DA65-6BC5-470A-A155-581F6BDC96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2787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1DA65-6BC5-470A-A155-581F6BDC96F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1DA65-6BC5-470A-A155-581F6BDC96F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Spała 2014-05-06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Komitet ds. zderzeń statków powietrznych ze zwierzętami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0B7B0-F351-4FD7-AE9F-314671A69A2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microsoft.com/office/2007/relationships/hdphoto" Target="../media/hdphoto4.wdp"/><Relationship Id="rId10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LOTNISKO\ZDJECIA KOLIZJE\22_01_2013\c99-strik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0529" y="1879041"/>
            <a:ext cx="5042942" cy="37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06325" y="692696"/>
            <a:ext cx="760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l-PL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LOTNICTWO OGÓLNE – ZAGROŻENIA ZWIĄZANE ZE ZWIERZĘTAMI</a:t>
            </a:r>
          </a:p>
        </p:txBody>
      </p:sp>
      <p:sp>
        <p:nvSpPr>
          <p:cNvPr id="7" name="Prostokąt 6"/>
          <p:cNvSpPr/>
          <p:nvPr/>
        </p:nvSpPr>
        <p:spPr>
          <a:xfrm>
            <a:off x="5436096" y="5723964"/>
            <a:ext cx="1724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r">
              <a:defRPr/>
            </a:pPr>
            <a:r>
              <a:rPr lang="pl-PL" dirty="0" smtClean="0">
                <a:solidFill>
                  <a:srgbClr val="4BACC6">
                    <a:lumMod val="20000"/>
                    <a:lumOff val="80000"/>
                  </a:srgbClr>
                </a:solidFill>
                <a:cs typeface="Arial" charset="0"/>
              </a:rPr>
              <a:t>dr Michał </a:t>
            </a:r>
            <a:r>
              <a:rPr lang="pl-PL" dirty="0" err="1" smtClean="0">
                <a:solidFill>
                  <a:srgbClr val="4BACC6">
                    <a:lumMod val="20000"/>
                    <a:lumOff val="80000"/>
                  </a:srgbClr>
                </a:solidFill>
                <a:cs typeface="Arial" charset="0"/>
              </a:rPr>
              <a:t>Skakuj</a:t>
            </a:r>
            <a:endParaRPr lang="pl-PL" dirty="0">
              <a:solidFill>
                <a:srgbClr val="4BACC6">
                  <a:lumMod val="20000"/>
                  <a:lumOff val="80000"/>
                </a:srgbClr>
              </a:solidFill>
              <a:cs typeface="Arial" charset="0"/>
            </a:endParaRPr>
          </a:p>
        </p:txBody>
      </p:sp>
      <p:pic>
        <p:nvPicPr>
          <p:cNvPr id="9" name="Picture 3" descr="D:\Wymiana\Kopia_zapasowa_Wizytowka Ecographics Samolo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37312"/>
            <a:ext cx="863976" cy="4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400128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1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MS_PLIKI\ZDJECIA_2009_2012\ZDJĘCIA_2012\35_DRAPOLICZ_2012_10_17\20121017_DRAPOLICZ_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93" r="23097" b="3540"/>
          <a:stretch/>
        </p:blipFill>
        <p:spPr bwMode="auto">
          <a:xfrm>
            <a:off x="827585" y="1282810"/>
            <a:ext cx="213127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1680" y="5445224"/>
            <a:ext cx="6336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igracje                    okres lęgowy                      koncentracje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K:\MS_PLIKI\PTAKI_GATUNKI\HA_ALBICILLA\20090908_MS_G_PIRATOW_0024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76" t="741" r="36011" b="2476"/>
          <a:stretch/>
        </p:blipFill>
        <p:spPr bwMode="auto">
          <a:xfrm>
            <a:off x="3527885" y="1282811"/>
            <a:ext cx="213127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LOTNISKO\KOMITET_POLSKA\PUBLIKACJE\KONFERENCJE\BL_2014\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1" r="54721"/>
          <a:stretch/>
        </p:blipFill>
        <p:spPr bwMode="auto">
          <a:xfrm>
            <a:off x="6228163" y="1268760"/>
            <a:ext cx="2131272" cy="39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414443" y="692696"/>
            <a:ext cx="231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ZNAJOMOŚĆ RYZYKA - PTAKI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pic>
        <p:nvPicPr>
          <p:cNvPr id="4098" name="Picture 2" descr="D:\LOTNISKO\literatura\GA\gniazda\bird-nest-in-engine-91-fu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64" b="338"/>
          <a:stretch/>
        </p:blipFill>
        <p:spPr bwMode="auto">
          <a:xfrm>
            <a:off x="4283968" y="4293096"/>
            <a:ext cx="1548171" cy="106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16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504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67544" y="1196752"/>
            <a:ext cx="5715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ROZPORZĄDZENIE MINISTRA ŚRODOWISKA z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dnia 12 października 2011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r. </a:t>
            </a:r>
          </a:p>
          <a:p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 </a:t>
            </a:r>
            <a:r>
              <a:rPr lang="pl-PL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sprawie ochrony gatunkowej zwierząt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63688" y="1758097"/>
            <a:ext cx="69127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§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  <a:r>
              <a:rPr lang="pl-PL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7.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W stosunku do zwierząt należących do gatunków dziko występujących,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których mowa w § 2-4 i 6, wprowadza się następujące zakazy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:  (</a:t>
            </a:r>
            <a:r>
              <a:rPr lang="pl-PL" sz="1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wymieniono jedynie część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umyślnego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zabijania;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umyślnego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okaleczania i chwytania;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umyślnego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niszczenia ich jaj, postaci młodocianych i form rozwojowych;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niszczenia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ich gniazd;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umyślnego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płoszenia i niepokojenia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</a:p>
        </p:txBody>
      </p:sp>
      <p:sp>
        <p:nvSpPr>
          <p:cNvPr id="8" name="Prostokąt 7"/>
          <p:cNvSpPr/>
          <p:nvPr/>
        </p:nvSpPr>
        <p:spPr>
          <a:xfrm>
            <a:off x="1331640" y="5373216"/>
            <a:ext cx="6624736" cy="75600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Zezwolenie na odstępstwa od zakazów w stosunku do gatunków dziko występujących zwierząt objętych ochroną </a:t>
            </a:r>
            <a:endParaRPr lang="pl-PL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763688" y="41310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Artykuł 9 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Państwa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członkowskie mogą odstąpić od art. 5–8, jeśli nie ma innego zadowalającego rozwiązania, z następujących przyczyn: </a:t>
            </a:r>
            <a:endParaRPr lang="pl-PL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a) — </a:t>
            </a:r>
            <a:r>
              <a:rPr lang="pl-PL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 interesie bezpieczeństwa lotniczego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67544" y="3627021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DYREKTYWA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PARLAMENTU EUROPEJSKIEGO I RADY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2009/147/WE z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dnia 30 listopada 2009 r. </a:t>
            </a:r>
          </a:p>
          <a:p>
            <a:r>
              <a:rPr lang="pl-PL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 sprawie ochrony dzikiego ptactwa 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264280" y="672951"/>
            <a:ext cx="261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OCHRONA PRZYRODY - PRAWO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384249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6147" name="Picture 3" descr="D:\LOTNISKO\KOMITET_POLSKA\PUBLIKACJE\KONFERENCJE\BL_2014\wniosek_zezwolenie_ploszenie-1_edytowany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556" y="1125304"/>
            <a:ext cx="349688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264280" y="672951"/>
            <a:ext cx="261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OCHRONA PRZYRODY - PRAWO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" name="Prostokąt zaokrąglony 1"/>
          <p:cNvSpPr/>
          <p:nvPr/>
        </p:nvSpPr>
        <p:spPr>
          <a:xfrm rot="951158">
            <a:off x="2266134" y="4421294"/>
            <a:ext cx="5256584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ckwell Condensed" panose="02060603050405020104" pitchFamily="18" charset="0"/>
              </a:rPr>
              <a:t>Zbieranie, posiadanie i przetrzymywanie okazów </a:t>
            </a:r>
          </a:p>
        </p:txBody>
      </p:sp>
      <p:sp>
        <p:nvSpPr>
          <p:cNvPr id="11" name="Prostokąt zaokrąglony 10"/>
          <p:cNvSpPr/>
          <p:nvPr/>
        </p:nvSpPr>
        <p:spPr>
          <a:xfrm rot="19940652">
            <a:off x="890725" y="1928898"/>
            <a:ext cx="3748096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ckwell Condensed" panose="02060603050405020104" pitchFamily="18" charset="0"/>
              </a:rPr>
              <a:t>Umyślne płoszenie i niepokojenie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ckwell Condensed" panose="020606030504050201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315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OTNISKO\KOMITET_POLSKA\PUBLIKACJE\KONFERENCJE\SPALA_05_2014\PREZENTACJA\MAPY\mapa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10" b="94335" l="239" r="47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94" r="52916" b="2574"/>
          <a:stretch/>
        </p:blipFill>
        <p:spPr bwMode="auto">
          <a:xfrm>
            <a:off x="5580472" y="3117503"/>
            <a:ext cx="3240000" cy="31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17"/>
          <p:cNvSpPr/>
          <p:nvPr/>
        </p:nvSpPr>
        <p:spPr>
          <a:xfrm>
            <a:off x="6197766" y="1899573"/>
            <a:ext cx="221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0 – 500 (3000) </a:t>
            </a:r>
            <a:r>
              <a:rPr lang="pl-PL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 </a:t>
            </a:r>
            <a:r>
              <a:rPr lang="pl-PL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AGL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k</a:t>
            </a:r>
            <a:r>
              <a:rPr lang="pl-PL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wiecień - wrzesień</a:t>
            </a:r>
            <a:endParaRPr lang="pl-PL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3011845" y="692696"/>
            <a:ext cx="3120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GATUNKI CHRONIONE, </a:t>
            </a:r>
          </a:p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GATUNKI Z NAJWYŻSYCH GRUP RYZYKA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5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26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2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7171" name="Picture 3" descr="D:\LOTNISKO\KOMITET_POLSKA\PUBLIKACJE\KONFERENCJE\BL_2014\AQ_P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94557"/>
            <a:ext cx="3240000" cy="313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LOTNISKO\KOMITET_POLSKA\PUBLIKACJE\KONFERENCJE\BL_2014\HA_AL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37470"/>
            <a:ext cx="3240000" cy="313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LOTNISKO\KOMITET_POLSKA\PUBLIKACJE\KONFERENCJE\BL_2014\PREZENTACJA\ata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18"/>
          <a:stretch/>
        </p:blipFill>
        <p:spPr bwMode="auto">
          <a:xfrm>
            <a:off x="412342" y="1196752"/>
            <a:ext cx="2533893" cy="177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1907704" y="4884739"/>
            <a:ext cx="2188815" cy="1219719"/>
            <a:chOff x="1907704" y="4532587"/>
            <a:chExt cx="2188815" cy="1219719"/>
          </a:xfrm>
        </p:grpSpPr>
        <p:pic>
          <p:nvPicPr>
            <p:cNvPr id="1027" name="Picture 3" descr="D:\LOTNISKO\KOMITET_POLSKA\PUBLIKACJE\KONFERENCJE\BL_2014\PREZENTACJA\20121017_DRAPOLICZ_79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48" t="21740" r="21175" b="26434"/>
            <a:stretch/>
          </p:blipFill>
          <p:spPr bwMode="auto">
            <a:xfrm>
              <a:off x="1907704" y="4532587"/>
              <a:ext cx="2160000" cy="1200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Prostokąt 20"/>
            <p:cNvSpPr/>
            <p:nvPr/>
          </p:nvSpPr>
          <p:spPr>
            <a:xfrm>
              <a:off x="1933607" y="4532587"/>
              <a:ext cx="1495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2</a:t>
              </a:r>
              <a:r>
                <a:rPr lang="pl-PL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,5 m    6,9 kg</a:t>
              </a:r>
              <a:endParaRPr lang="pl-PL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3163250" y="5413752"/>
              <a:ext cx="933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1400 par</a:t>
              </a:r>
              <a:endParaRPr lang="pl-PL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3348104" y="2629024"/>
            <a:ext cx="2190491" cy="1211306"/>
            <a:chOff x="3348104" y="2417619"/>
            <a:chExt cx="2190491" cy="1211306"/>
          </a:xfrm>
        </p:grpSpPr>
        <p:pic>
          <p:nvPicPr>
            <p:cNvPr id="1026" name="Picture 2" descr="D:\Wymiana\P1060324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777" r="16193"/>
            <a:stretch/>
          </p:blipFill>
          <p:spPr bwMode="auto">
            <a:xfrm>
              <a:off x="3348104" y="2420888"/>
              <a:ext cx="2160000" cy="12080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Prostokąt 21"/>
            <p:cNvSpPr/>
            <p:nvPr/>
          </p:nvSpPr>
          <p:spPr>
            <a:xfrm>
              <a:off x="3364350" y="3259593"/>
              <a:ext cx="1495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1,6 m    2,0 kg</a:t>
              </a:r>
              <a:endParaRPr lang="pl-PL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9" name="Prostokąt 28"/>
            <p:cNvSpPr/>
            <p:nvPr/>
          </p:nvSpPr>
          <p:spPr>
            <a:xfrm>
              <a:off x="4605326" y="2417619"/>
              <a:ext cx="933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2</a:t>
              </a:r>
              <a:r>
                <a:rPr lang="pl-PL" sz="16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000 par</a:t>
              </a:r>
              <a:endParaRPr lang="pl-PL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4716016" y="4884739"/>
            <a:ext cx="2189591" cy="1207758"/>
            <a:chOff x="4716016" y="4532587"/>
            <a:chExt cx="2189591" cy="1207758"/>
          </a:xfrm>
        </p:grpSpPr>
        <p:pic>
          <p:nvPicPr>
            <p:cNvPr id="2" name="Picture 2" descr="K:\MS_PLIKI\PTAKI_GATUNKI\CI_CICONIA\20140505_BIEBRZA_018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4" t="-635" r="7569" b="23252"/>
            <a:stretch/>
          </p:blipFill>
          <p:spPr bwMode="auto">
            <a:xfrm>
              <a:off x="4716016" y="4532587"/>
              <a:ext cx="2160000" cy="120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Prostokąt 27"/>
            <p:cNvSpPr/>
            <p:nvPr/>
          </p:nvSpPr>
          <p:spPr>
            <a:xfrm>
              <a:off x="5380095" y="4551505"/>
              <a:ext cx="1495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2,2 m    3,9 kg</a:t>
              </a:r>
              <a:endParaRPr lang="pl-PL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" name="Prostokąt 29"/>
            <p:cNvSpPr/>
            <p:nvPr/>
          </p:nvSpPr>
          <p:spPr>
            <a:xfrm>
              <a:off x="5868144" y="5401791"/>
              <a:ext cx="10374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50000 par</a:t>
              </a:r>
              <a:endParaRPr lang="pl-PL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31" name="pole tekstowe 30"/>
          <p:cNvSpPr txBox="1"/>
          <p:nvPr/>
        </p:nvSpPr>
        <p:spPr>
          <a:xfrm>
            <a:off x="4355976" y="1692920"/>
            <a:ext cx="1128835" cy="27699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Orlik krzykliwy</a:t>
            </a:r>
            <a:endParaRPr lang="pl-PL" sz="1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907314" y="5471522"/>
            <a:ext cx="537327" cy="27699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ielik</a:t>
            </a:r>
            <a:endParaRPr lang="pl-PL" sz="1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7327913" y="2913274"/>
            <a:ext cx="960519" cy="27699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Bocian biały</a:t>
            </a:r>
            <a:endParaRPr lang="pl-PL" sz="1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8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4099" name="Picture 3" descr="D:\LOTNISKO\KOMITET_POLSKA\PUBLIKACJE\KONFERENCJE\BL_2014\06_06_2014_LOTNISKA_N2000 kop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5400000" cy="523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646722" y="672951"/>
            <a:ext cx="3734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„PTASIE”  OBSZARY CHRONIONE   NATURA 2000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521482" y="4869160"/>
            <a:ext cx="4140000" cy="1080000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W  Polsce odnotowano 453 gatunki ptaków,  prawie wszystkie są pod całkowita ochroną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15665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9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2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1027" name="Picture 3" descr="D:\LOTNISKO\KOMITET_POLSKA\PUBLIKACJE\KONFERENCJE\BL_2014\acrp_rpt_03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430" y="1269160"/>
            <a:ext cx="278181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LOTNISKO\KOMITET_POLSKA\PUBLIKACJE\KONFERENCJE\BL_2014\ILUSTRACJE\VFR+Guide+201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9160"/>
            <a:ext cx="256052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LOTNISKO\KOMITET_POLSKA\PUBLIKACJE\KONFERENCJE\BL_2014\ILUSTRACJE\CAA_VFR_GU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4291" y="2637312"/>
            <a:ext cx="2519677" cy="3600000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LOTNISKO\KOMITET_POLSKA\PUBLIKACJE\KONFERENCJE\BL_2014\EGAST_GA6-bird-strikes-final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7312"/>
            <a:ext cx="2313313" cy="3600000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3571891" y="672951"/>
            <a:ext cx="200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DOSTĘPNE INFORMACJE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28437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9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2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5123" name="Picture 3" descr="D:\LOTNISKO\KOMITET_POLSKA\EASA\MAPY\mapa_3_02 k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376" y="2015530"/>
            <a:ext cx="3960000" cy="3960000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LOTNISKO\KOMITET_POLSKA\EASA\MAPY\mapa_1_02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5224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571891" y="672951"/>
            <a:ext cx="200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DOSTĘPNE INFORMACJE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pic>
        <p:nvPicPr>
          <p:cNvPr id="1026" name="Picture 2" descr="D:\LOTNISKO\KOMITET_POLSKA\PUBLIKACJE\KONFERENCJE\BL_2014_GA\ILUSTRACJE\AIP POLS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2040" y="1124744"/>
            <a:ext cx="3600000" cy="100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836096" y="1825079"/>
            <a:ext cx="211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AIP    ENR 5.6   w  czerwcu</a:t>
            </a:r>
            <a:endParaRPr lang="pl-PL" sz="105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D:\LOTNISKO\KOMITET_POLSKA\PUBLIKACJE\KONFERENCJE\BL_2014\EGAST_GA6-bird-strikes-final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5872">
            <a:off x="4097582" y="2380019"/>
            <a:ext cx="2081982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25165" y="3335726"/>
            <a:ext cx="1512168" cy="4129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+mj-lt"/>
              </a:rPr>
              <a:t>Poland</a:t>
            </a:r>
            <a:endParaRPr lang="pl-PL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6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1322759"/>
            <a:ext cx="756084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Rozporządzenie Komisji (UE) nr 139/2014  z  dnia 12 lutego  2014</a:t>
            </a:r>
          </a:p>
          <a:p>
            <a:endParaRPr lang="pl-PL" sz="1600" i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Artykuł </a:t>
            </a:r>
            <a:r>
              <a:rPr lang="pl-PL" sz="16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10 </a:t>
            </a:r>
            <a:endParaRPr lang="pl-PL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l-PL" sz="1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Zarządzanie </a:t>
            </a:r>
            <a:r>
              <a:rPr lang="pl-PL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zagrożeniami związanymi z </a:t>
            </a:r>
            <a:r>
              <a:rPr lang="pl-PL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dziką zwierzyną </a:t>
            </a:r>
            <a:r>
              <a:rPr lang="pl-PL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(czytaj: zwierzętami)</a:t>
            </a:r>
            <a:endParaRPr lang="pl-PL" sz="16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pl-PL" sz="1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Państwa członkowskie zapewniają ocenę zagrożeń związanych z możliwością zderzenia z </a:t>
            </a:r>
            <a:r>
              <a:rPr lang="pl-PL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dziką zwierzyną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poprzez: </a:t>
            </a:r>
          </a:p>
          <a:p>
            <a:pPr lvl="0"/>
            <a:endParaRPr lang="pl-PL" sz="1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a) ustanowienie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krajowej procedury rejestracji i zgłaszania zderzeń </a:t>
            </a:r>
            <a:r>
              <a:rPr lang="pl-PL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dzikiej </a:t>
            </a:r>
            <a:r>
              <a:rPr lang="pl-PL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zwierzyny</a:t>
            </a:r>
          </a:p>
          <a:p>
            <a:pPr lvl="0"/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ze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statkami powietrznymi; </a:t>
            </a:r>
          </a:p>
          <a:p>
            <a:pPr lvl="0"/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0"/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b) gromadzenie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informacji od operatorów statków powietrznych, pracowników </a:t>
            </a:r>
            <a:endParaRPr lang="pl-PL" sz="1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lotnisk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 z innych źródeł  na temat obecności </a:t>
            </a:r>
            <a:r>
              <a:rPr lang="pl-PL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dzikiej zwierzyny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stwarzającej</a:t>
            </a:r>
          </a:p>
          <a:p>
            <a:pPr lvl="0"/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potencjalne zagrożenie dla operacji statków powietrznych; oraz </a:t>
            </a:r>
          </a:p>
          <a:p>
            <a:pPr lvl="0"/>
            <a:endParaRPr lang="pl-PL" sz="1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c) stałą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ocenę  zagrożenia związanego z </a:t>
            </a:r>
            <a:r>
              <a:rPr lang="pl-PL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dziką zwierzyną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wykonywaną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przez</a:t>
            </a:r>
          </a:p>
          <a:p>
            <a:pPr lvl="0"/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</a:t>
            </a:r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wykwalifikowanych pracowników.</a:t>
            </a:r>
          </a:p>
          <a:p>
            <a:r>
              <a:rPr lang="pl-PL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  <a:endParaRPr lang="pl-PL" sz="1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2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13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763233" y="672951"/>
            <a:ext cx="1617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REGULACJE UNIJNE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23677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10795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charset="0"/>
              </a:rPr>
              <a:t>Zgłaszanie zdarzeń:</a:t>
            </a:r>
            <a:br>
              <a:rPr lang="pl-PL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Arial" charset="0"/>
              </a:rPr>
              <a:t> Zgodnie z art.135a, ust. 1 Ustawy </a:t>
            </a:r>
            <a:br>
              <a:rPr lang="pl-PL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Arial" charset="0"/>
              </a:rPr>
              <a:t>Prawo lotnicze (Dz. U. z 2013, poz. 1393 z </a:t>
            </a:r>
            <a:r>
              <a:rPr lang="pl-PL" sz="1600" dirty="0" err="1" smtClean="0">
                <a:solidFill>
                  <a:schemeClr val="bg1"/>
                </a:solidFill>
                <a:latin typeface="Arial" charset="0"/>
              </a:rPr>
              <a:t>późn</a:t>
            </a:r>
            <a:r>
              <a:rPr lang="pl-PL" sz="1600" dirty="0" smtClean="0">
                <a:solidFill>
                  <a:schemeClr val="bg1"/>
                </a:solidFill>
                <a:latin typeface="Arial" charset="0"/>
              </a:rPr>
              <a:t>. zm.)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098978" y="672951"/>
            <a:ext cx="2946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PODSTAWOWE ŹRÓDŁO INFORMACJI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" name="Prostokąt 1"/>
          <p:cNvSpPr/>
          <p:nvPr/>
        </p:nvSpPr>
        <p:spPr>
          <a:xfrm>
            <a:off x="683568" y="2276872"/>
            <a:ext cx="748883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Zgłaszania </a:t>
            </a:r>
            <a:r>
              <a:rPr lang="pl-PL" sz="1600" dirty="0">
                <a:solidFill>
                  <a:schemeClr val="bg1"/>
                </a:solidFill>
              </a:rPr>
              <a:t>zdarzeń lotniczych w ramach krajowego systemu obowiązkowego zgłaszania pokonują następujące podmioty (</a:t>
            </a:r>
            <a:r>
              <a:rPr lang="pl-PL" sz="1600" i="1" dirty="0">
                <a:solidFill>
                  <a:schemeClr val="bg1"/>
                </a:solidFill>
              </a:rPr>
              <a:t>wymienione wyrywkowo</a:t>
            </a:r>
            <a:r>
              <a:rPr lang="pl-PL" sz="1600" dirty="0">
                <a:solidFill>
                  <a:schemeClr val="bg1"/>
                </a:solidFill>
              </a:rPr>
              <a:t>): </a:t>
            </a:r>
            <a:endParaRPr lang="pl-PL" sz="1600" dirty="0" smtClean="0">
              <a:solidFill>
                <a:schemeClr val="bg1"/>
              </a:solidFill>
            </a:endParaRPr>
          </a:p>
          <a:p>
            <a:endParaRPr lang="pl-PL" sz="1600" dirty="0" smtClean="0">
              <a:solidFill>
                <a:schemeClr val="bg1"/>
              </a:solidFill>
            </a:endParaRPr>
          </a:p>
          <a:p>
            <a:endParaRPr lang="pl-PL" sz="16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    użytkownik </a:t>
            </a:r>
            <a:r>
              <a:rPr lang="pl-PL" sz="1400" dirty="0">
                <a:solidFill>
                  <a:schemeClr val="bg1"/>
                </a:solidFill>
              </a:rPr>
              <a:t>lub dowódca statku powietrznego,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    instytucje </a:t>
            </a:r>
            <a:r>
              <a:rPr lang="pl-PL" sz="1400" dirty="0">
                <a:solidFill>
                  <a:schemeClr val="bg1"/>
                </a:solidFill>
              </a:rPr>
              <a:t>zapewniające służby żeglugi powietrznej;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    zarządzający </a:t>
            </a:r>
            <a:r>
              <a:rPr lang="pl-PL" sz="1400" dirty="0">
                <a:solidFill>
                  <a:schemeClr val="bg1"/>
                </a:solidFill>
              </a:rPr>
              <a:t>lotniskiem;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    podmiot </a:t>
            </a:r>
            <a:r>
              <a:rPr lang="pl-PL" sz="1400" dirty="0">
                <a:solidFill>
                  <a:schemeClr val="bg1"/>
                </a:solidFill>
              </a:rPr>
              <a:t>wykonujący obsługę naziemną statków powietrznych; </a:t>
            </a:r>
          </a:p>
          <a:p>
            <a:pPr>
              <a:buFont typeface="Arial" charset="0"/>
              <a:buNone/>
            </a:pPr>
            <a:endParaRPr lang="pl-PL" sz="14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pl-PL" sz="1400" dirty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pl-PL" sz="1400" dirty="0">
                <a:solidFill>
                  <a:schemeClr val="bg1"/>
                </a:solidFill>
              </a:rPr>
              <a:t>Zgłoszeniu podlega zaistnienie zdarzenia polegającego na przerwie w działaniu, wadzie, uszkodzeniu statku powietrznego lub jego elementu albo innej okoliczności, która miała lub mogła mieć wpływ na bezpieczeństwo lotu</a:t>
            </a:r>
            <a:r>
              <a:rPr lang="pl-PL" sz="1400" dirty="0" smtClean="0">
                <a:solidFill>
                  <a:schemeClr val="bg1"/>
                </a:solidFill>
              </a:rPr>
              <a:t>.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LOTNISKO\ZDJECIA KOLIZJE\22_01_2013\spa_birdstrike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7" t="10186" b="7176"/>
          <a:stretch/>
        </p:blipFill>
        <p:spPr bwMode="auto">
          <a:xfrm>
            <a:off x="6128480" y="2869453"/>
            <a:ext cx="2547976" cy="19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0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11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396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LOTNISKO\ZDJECIA KOLIZJE\22_01_2013\image3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114" y="1700808"/>
            <a:ext cx="5120038" cy="38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pic>
        <p:nvPicPr>
          <p:cNvPr id="8" name="Picture 3" descr="D:\LOTNISKO\KOMITET_POLSKA\PUBLIKACJE\PREZENTACJE_KOMITET\ZEBRANIE_IV_12_2013\ILUSTRACJE\PKBWL_ZGLOSZENIE_PTA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36096"/>
            <a:ext cx="3275902" cy="41105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" name="Picture 5" descr="D:\LOTNISKO\KOMITET_POLSKA\PUBLIKACJE\PREZENTACJE_KOMITET\ZEBRANIE_IV_12_2013\ILUSTRACJE\InkPen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6122">
            <a:off x="4182910" y="675980"/>
            <a:ext cx="2362356" cy="2915361"/>
          </a:xfrm>
          <a:prstGeom prst="rect">
            <a:avLst/>
          </a:prstGeom>
          <a:noFill/>
          <a:effectLst>
            <a:outerShdw blurRad="266700" dist="215900" dir="60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LOTNISKO\KOMITET_POLSKA\PUBLIKACJE\PREZENTACJE_KOMITET\ZEBRANIE_IV_12_2013\ILUSTRACJE\9137_ULC_22_10_2013_akt-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5200">
            <a:off x="702560" y="739860"/>
            <a:ext cx="2355199" cy="328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051626">
            <a:off x="4268622" y="1941603"/>
            <a:ext cx="2400752" cy="344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3630925" y="672951"/>
            <a:ext cx="1882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ZGŁASZANIE  ZDARZEŃ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" name="Prostokąt zaokrąglony 1"/>
          <p:cNvSpPr/>
          <p:nvPr/>
        </p:nvSpPr>
        <p:spPr>
          <a:xfrm rot="21319822">
            <a:off x="3666352" y="5043163"/>
            <a:ext cx="4608512" cy="936104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ZDJĘCIA  SZCZĄTKÓW  PTAKÓW</a:t>
            </a:r>
          </a:p>
          <a:p>
            <a:pPr algn="ctr"/>
            <a:r>
              <a:rPr lang="pl-PL" sz="2400" b="1" dirty="0" smtClean="0"/>
              <a:t>ZDJĘCIA  ZE  ŚLADAMI  KOLIZJI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914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3923928" y="3717032"/>
            <a:ext cx="467324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świadomość zagrożeń</a:t>
            </a:r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sz="1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defRPr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znajomość zagrożeń</a:t>
            </a:r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sz="1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defRPr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przemyślane działania</a:t>
            </a:r>
          </a:p>
          <a:p>
            <a:pPr algn="l">
              <a:defRPr/>
            </a:pPr>
            <a:endParaRPr lang="pl-PL" sz="1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defRPr/>
            </a:pPr>
            <a:r>
              <a:rPr lang="pl-PL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</a:t>
            </a: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nikanie nieakceptowalnego wzrostu ryzyka</a:t>
            </a:r>
          </a:p>
          <a:p>
            <a:pPr algn="l">
              <a:defRPr/>
            </a:pPr>
            <a:endParaRPr lang="pl-PL" sz="1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defRPr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unikanie kolizji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534698" y="692696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ZARZĄDZANIE  RYZYKIEM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" name="Prostokąt 1"/>
          <p:cNvSpPr/>
          <p:nvPr/>
        </p:nvSpPr>
        <p:spPr>
          <a:xfrm>
            <a:off x="1331639" y="1556792"/>
            <a:ext cx="38164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identyfikacja </a:t>
            </a:r>
            <a:r>
              <a:rPr lang="pl-PL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zagrożeń</a:t>
            </a:r>
            <a:endParaRPr lang="pl-PL" sz="2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pl-PL" sz="2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ocena ryzyka</a:t>
            </a:r>
          </a:p>
          <a:p>
            <a:pPr algn="r">
              <a:defRPr/>
            </a:pPr>
            <a:endParaRPr lang="pl-PL" sz="2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zarządzanie ryzykiem</a:t>
            </a:r>
          </a:p>
        </p:txBody>
      </p:sp>
      <p:pic>
        <p:nvPicPr>
          <p:cNvPr id="5123" name="Picture 3" descr="D:\LOTNISKO\ZDJECIA KOLIZJE\22_01_2013\spa_birdstrike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85"/>
          <a:stretch/>
        </p:blipFill>
        <p:spPr bwMode="auto">
          <a:xfrm>
            <a:off x="5354464" y="1413016"/>
            <a:ext cx="3240000" cy="23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OTNISKO\ZDJECIA KOLIZJE\22_01_2013\buzzard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85"/>
          <a:stretch/>
        </p:blipFill>
        <p:spPr bwMode="auto">
          <a:xfrm>
            <a:off x="539552" y="3573016"/>
            <a:ext cx="3240000" cy="23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5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OTNISKO\KOMITET_POLSKA\PUBLIKACJE\PREZENTACJE_KOMITET\ZEBRANIE_IV_12_2013\ILUSTRACJE\Procedury_25_02_201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8865"/>
            <a:ext cx="2978058" cy="4502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LOTNISKO\KOMITET_POLSKA\SZCZATKI ZWIRZAT\OSTATECZNE_05_03_2013\Załącznik 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958" y="2348880"/>
            <a:ext cx="2795154" cy="39396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LOTNISKO\KOMITET_POLSKA\SZCZATKI ZWIRZAT\OSTATECZNE_05_03_2013\Załącznik 2_0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33555">
            <a:off x="5052916" y="2659298"/>
            <a:ext cx="2136767" cy="35714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75656" y="1124744"/>
            <a:ext cx="6768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</a:t>
            </a:r>
            <a:r>
              <a:rPr lang="pl-P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artwe 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zwierzęta na </a:t>
            </a:r>
            <a:r>
              <a:rPr lang="pl-P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lotniskach = kolizja ze statkiem powietrznym </a:t>
            </a:r>
          </a:p>
          <a:p>
            <a:pPr algn="r"/>
            <a:endParaRPr lang="pl-PL" sz="14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pl-PL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jeśli nie ma  innych oczywistych powodów śmierci</a:t>
            </a:r>
          </a:p>
          <a:p>
            <a:pPr algn="r"/>
            <a:r>
              <a:rPr lang="pl-PL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(uderzenie  o szybę, kolizja z pojazdem, drapieżnictwo) </a:t>
            </a:r>
            <a:endParaRPr lang="pl-PL" sz="1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9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1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587644" y="672951"/>
            <a:ext cx="1968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ZGŁASZANIE  ZDARZEŃ 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25869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2102936" y="1052736"/>
            <a:ext cx="4850032" cy="540000"/>
            <a:chOff x="2421621" y="2996952"/>
            <a:chExt cx="4077682" cy="720000"/>
          </a:xfrm>
          <a:solidFill>
            <a:srgbClr val="F57E1B"/>
          </a:solidFill>
        </p:grpSpPr>
        <p:sp>
          <p:nvSpPr>
            <p:cNvPr id="5" name="Prostokąt 4"/>
            <p:cNvSpPr/>
            <p:nvPr/>
          </p:nvSpPr>
          <p:spPr>
            <a:xfrm>
              <a:off x="2421621" y="2996952"/>
              <a:ext cx="4077682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2421621" y="3053710"/>
              <a:ext cx="4077681" cy="60676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200" b="1" dirty="0" smtClean="0"/>
                <a:t>PROGRAMY OGRANICZANIA ZAGROŻEŃ</a:t>
              </a:r>
              <a:endParaRPr lang="pl-PL" sz="2200" b="1" dirty="0"/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2555776" y="3757170"/>
            <a:ext cx="3944352" cy="2408134"/>
            <a:chOff x="2195736" y="3645024"/>
            <a:chExt cx="4320480" cy="2667813"/>
          </a:xfrm>
        </p:grpSpPr>
        <p:sp>
          <p:nvSpPr>
            <p:cNvPr id="8" name="Prostokąt 7"/>
            <p:cNvSpPr/>
            <p:nvPr/>
          </p:nvSpPr>
          <p:spPr>
            <a:xfrm>
              <a:off x="2195736" y="3645024"/>
              <a:ext cx="4320480" cy="266781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sp>
          <p:nvSpPr>
            <p:cNvPr id="9" name="Elipsa 8"/>
            <p:cNvSpPr/>
            <p:nvPr/>
          </p:nvSpPr>
          <p:spPr>
            <a:xfrm>
              <a:off x="4333109" y="3731300"/>
              <a:ext cx="1913897" cy="115212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 dirty="0" smtClean="0">
                  <a:solidFill>
                    <a:schemeClr val="tx1"/>
                  </a:solidFill>
                </a:rPr>
                <a:t>KRAJOWA BAZA DANYCH O  PTAKACH NA LOTNISKACH</a:t>
              </a:r>
              <a:endParaRPr lang="pl-PL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Elipsa 9"/>
            <p:cNvSpPr/>
            <p:nvPr/>
          </p:nvSpPr>
          <p:spPr>
            <a:xfrm>
              <a:off x="2536698" y="3731300"/>
              <a:ext cx="1515958" cy="115212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 dirty="0" smtClean="0">
                  <a:solidFill>
                    <a:schemeClr val="tx1"/>
                  </a:solidFill>
                </a:rPr>
                <a:t>DANE O KOLIZJACH</a:t>
              </a:r>
              <a:endParaRPr lang="pl-PL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Elipsa 10"/>
            <p:cNvSpPr/>
            <p:nvPr/>
          </p:nvSpPr>
          <p:spPr>
            <a:xfrm>
              <a:off x="2459386" y="5023532"/>
              <a:ext cx="1670585" cy="115212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 dirty="0" smtClean="0">
                  <a:solidFill>
                    <a:schemeClr val="tx1"/>
                  </a:solidFill>
                </a:rPr>
                <a:t>TRENDY I LICZEBNOŚCI POPULACJI PTAKÓW</a:t>
              </a:r>
              <a:endParaRPr lang="pl-PL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Elipsa 11"/>
            <p:cNvSpPr/>
            <p:nvPr/>
          </p:nvSpPr>
          <p:spPr>
            <a:xfrm>
              <a:off x="4368355" y="5023532"/>
              <a:ext cx="1843405" cy="115212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 dirty="0" smtClean="0">
                  <a:solidFill>
                    <a:schemeClr val="tx1"/>
                  </a:solidFill>
                </a:rPr>
                <a:t>MIEJSCA KONCENTRACJI  MIGRACJE</a:t>
              </a:r>
              <a:endParaRPr lang="pl-PL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2123728" y="1863874"/>
            <a:ext cx="2340000" cy="720001"/>
            <a:chOff x="1835696" y="1844824"/>
            <a:chExt cx="2592000" cy="720001"/>
          </a:xfrm>
        </p:grpSpPr>
        <p:sp>
          <p:nvSpPr>
            <p:cNvPr id="21" name="Prostokąt 20"/>
            <p:cNvSpPr/>
            <p:nvPr/>
          </p:nvSpPr>
          <p:spPr>
            <a:xfrm>
              <a:off x="1835696" y="1844824"/>
              <a:ext cx="2591713" cy="72000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1835696" y="1854349"/>
              <a:ext cx="259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Calibri" pitchFamily="34" charset="0"/>
                </a:rPr>
                <a:t>Lotniska </a:t>
              </a:r>
              <a:r>
                <a:rPr lang="pl-PL" sz="1400" b="1" dirty="0" smtClean="0"/>
                <a:t>u</a:t>
              </a:r>
              <a:r>
                <a:rPr lang="pl-PL" sz="1400" b="1" dirty="0" smtClean="0">
                  <a:latin typeface="Calibri" pitchFamily="34" charset="0"/>
                </a:rPr>
                <a:t>żytku </a:t>
              </a:r>
              <a:r>
                <a:rPr lang="pl-PL" sz="1400" b="1" dirty="0" smtClean="0"/>
                <a:t>P</a:t>
              </a:r>
              <a:r>
                <a:rPr lang="pl-PL" sz="1400" b="1" dirty="0" smtClean="0">
                  <a:latin typeface="Calibri" pitchFamily="34" charset="0"/>
                </a:rPr>
                <a:t>ublicznego</a:t>
              </a:r>
            </a:p>
            <a:p>
              <a:pPr algn="ctr"/>
              <a:r>
                <a:rPr lang="pl-PL" sz="1400" b="1" dirty="0" smtClean="0"/>
                <a:t>pełna certyfikacja</a:t>
              </a:r>
            </a:p>
            <a:p>
              <a:pPr algn="ctr"/>
              <a:r>
                <a:rPr lang="pl-PL" sz="1200" b="1" dirty="0" smtClean="0"/>
                <a:t>art</a:t>
              </a:r>
              <a:r>
                <a:rPr lang="pl-PL" sz="1200" b="1" dirty="0"/>
                <a:t>. 59a ust. </a:t>
              </a:r>
              <a:r>
                <a:rPr lang="pl-PL" sz="1200" b="1" dirty="0" smtClean="0"/>
                <a:t>5 PL</a:t>
              </a:r>
              <a:endParaRPr lang="pl-PL" sz="1200" b="1" dirty="0"/>
            </a:p>
          </p:txBody>
        </p:sp>
      </p:grpSp>
      <p:sp>
        <p:nvSpPr>
          <p:cNvPr id="31" name="Strzałka zakrzywiona w lewo 23"/>
          <p:cNvSpPr/>
          <p:nvPr/>
        </p:nvSpPr>
        <p:spPr>
          <a:xfrm flipH="1" flipV="1">
            <a:off x="557704" y="1052736"/>
            <a:ext cx="1350000" cy="4119639"/>
          </a:xfrm>
          <a:prstGeom prst="curvedLeftArrow">
            <a:avLst>
              <a:gd name="adj1" fmla="val 12807"/>
              <a:gd name="adj2" fmla="val 34951"/>
              <a:gd name="adj3" fmla="val 2914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trzałka zakrzywiona w lewo 31"/>
          <p:cNvSpPr/>
          <p:nvPr/>
        </p:nvSpPr>
        <p:spPr>
          <a:xfrm>
            <a:off x="7162372" y="1203285"/>
            <a:ext cx="1350000" cy="4119639"/>
          </a:xfrm>
          <a:prstGeom prst="curvedLeftArrow">
            <a:avLst>
              <a:gd name="adj1" fmla="val 12807"/>
              <a:gd name="adj2" fmla="val 34951"/>
              <a:gd name="adj3" fmla="val 29140"/>
            </a:avLst>
          </a:prstGeom>
          <a:solidFill>
            <a:srgbClr val="F57E1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2225452" y="3669407"/>
            <a:ext cx="4613216" cy="1338379"/>
          </a:xfrm>
          <a:prstGeom prst="ellipse">
            <a:avLst/>
          </a:prstGeom>
          <a:noFill/>
          <a:ln w="1270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3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36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3663816" y="672951"/>
            <a:ext cx="1816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ANALIZA INFORMACJI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971600" y="2708920"/>
            <a:ext cx="2269004" cy="72000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Lotniska </a:t>
            </a:r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żytku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wyłącznego</a:t>
            </a:r>
          </a:p>
          <a:p>
            <a:pPr algn="ctr"/>
            <a:r>
              <a:rPr lang="pl-PL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art. 59a ust. 5 PL</a:t>
            </a:r>
          </a:p>
        </p:txBody>
      </p:sp>
      <p:grpSp>
        <p:nvGrpSpPr>
          <p:cNvPr id="40" name="Grupa 39"/>
          <p:cNvGrpSpPr/>
          <p:nvPr/>
        </p:nvGrpSpPr>
        <p:grpSpPr>
          <a:xfrm>
            <a:off x="4572000" y="1863874"/>
            <a:ext cx="2340000" cy="726936"/>
            <a:chOff x="1475656" y="1955918"/>
            <a:chExt cx="2700299" cy="726936"/>
          </a:xfrm>
        </p:grpSpPr>
        <p:sp>
          <p:nvSpPr>
            <p:cNvPr id="41" name="Prostokąt 40"/>
            <p:cNvSpPr/>
            <p:nvPr/>
          </p:nvSpPr>
          <p:spPr>
            <a:xfrm>
              <a:off x="1475657" y="1955918"/>
              <a:ext cx="2700000" cy="72000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42" name="pole tekstowe 41"/>
            <p:cNvSpPr txBox="1"/>
            <p:nvPr/>
          </p:nvSpPr>
          <p:spPr>
            <a:xfrm>
              <a:off x="1475656" y="1974968"/>
              <a:ext cx="2700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Calibri" pitchFamily="34" charset="0"/>
                </a:rPr>
                <a:t>Lotniska </a:t>
              </a:r>
              <a:r>
                <a:rPr lang="pl-PL" sz="1400" b="1" dirty="0" smtClean="0"/>
                <a:t>u</a:t>
              </a:r>
              <a:r>
                <a:rPr lang="pl-PL" sz="1400" b="1" dirty="0" smtClean="0">
                  <a:latin typeface="Calibri" pitchFamily="34" charset="0"/>
                </a:rPr>
                <a:t>żytku </a:t>
              </a:r>
              <a:r>
                <a:rPr lang="pl-PL" sz="1400" b="1" dirty="0" smtClean="0"/>
                <a:t>P</a:t>
              </a:r>
              <a:r>
                <a:rPr lang="pl-PL" sz="1400" b="1" dirty="0" smtClean="0">
                  <a:latin typeface="Calibri" pitchFamily="34" charset="0"/>
                </a:rPr>
                <a:t>ublicznego</a:t>
              </a:r>
            </a:p>
            <a:p>
              <a:pPr algn="ctr"/>
              <a:r>
                <a:rPr lang="pl-PL" sz="1400" b="1" dirty="0" smtClean="0"/>
                <a:t>certyfikat ograniczony </a:t>
              </a:r>
              <a:endParaRPr lang="pl-PL" sz="1400" b="1" dirty="0"/>
            </a:p>
            <a:p>
              <a:pPr algn="ctr"/>
              <a:r>
                <a:rPr lang="pl-PL" sz="1200" b="1" dirty="0" smtClean="0"/>
                <a:t>art</a:t>
              </a:r>
              <a:r>
                <a:rPr lang="pl-PL" sz="1200" b="1" dirty="0"/>
                <a:t>. 59a </a:t>
              </a:r>
              <a:r>
                <a:rPr lang="pl-PL" sz="1200" b="1" dirty="0" smtClean="0"/>
                <a:t>ust.6 PL</a:t>
              </a:r>
              <a:endParaRPr lang="pl-PL" sz="1200" b="1" dirty="0"/>
            </a:p>
          </p:txBody>
        </p:sp>
      </p:grpSp>
      <p:sp>
        <p:nvSpPr>
          <p:cNvPr id="43" name="Prostokąt 42"/>
          <p:cNvSpPr/>
          <p:nvPr/>
        </p:nvSpPr>
        <p:spPr>
          <a:xfrm>
            <a:off x="3365490" y="2708920"/>
            <a:ext cx="2269004" cy="72000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chemeClr val="tx1"/>
                </a:solidFill>
                <a:latin typeface="Calibri" pitchFamily="34" charset="0"/>
              </a:rPr>
              <a:t>Lotniska wojskowe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5759380" y="2708920"/>
            <a:ext cx="2269004" cy="72000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chemeClr val="tx1"/>
                </a:solidFill>
                <a:latin typeface="Calibri" pitchFamily="34" charset="0"/>
              </a:rPr>
              <a:t>Lądowiska</a:t>
            </a:r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6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34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3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67544" y="873007"/>
            <a:ext cx="799288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Komitet ds. zderzeń statków powietrznych ze zwierzętami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World </a:t>
            </a:r>
            <a:r>
              <a:rPr lang="pl-PL" sz="1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Birdstrike</a:t>
            </a: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1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Association</a:t>
            </a:r>
            <a:r>
              <a:rPr lang="pl-P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(WBA)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dawniej International Bird Strike </a:t>
            </a:r>
            <a:r>
              <a:rPr lang="pl-PL" sz="1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Committee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(IBSC)</a:t>
            </a:r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Cel:</a:t>
            </a:r>
          </a:p>
          <a:p>
            <a:endParaRPr lang="pl-PL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Identyfikowanie i monitorowanie zagrożeń związanych z obecnością zwierząt </a:t>
            </a:r>
          </a:p>
          <a:p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na i w otoczeniu lotnisk</a:t>
            </a:r>
          </a:p>
          <a:p>
            <a:endParaRPr lang="pl-PL" sz="1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Wypracowanie działań zmierzających do zmniejszania zagrożeń</a:t>
            </a:r>
          </a:p>
          <a:p>
            <a:pPr marL="285750" indent="-285750">
              <a:buFontTx/>
              <a:buChar char="-"/>
            </a:pP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1065" y="3068960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http://www.ulc.gov.pl/pl/lotniska/komitet-ds-zderzen-statkow-powietrznych-ze-zwierzetami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2946235" y="282134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pic>
        <p:nvPicPr>
          <p:cNvPr id="3074" name="Picture 2" descr="D:\LOTNISKO\KOMITET_POLSKA\PUBLIKACJE\PREZENTACJE_KOMITET\ZEBRANIE_V_KRAKOW\BOCIANY\WB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71" t="19599" r="20234" b="44883"/>
          <a:stretch/>
        </p:blipFill>
        <p:spPr bwMode="auto">
          <a:xfrm>
            <a:off x="4556772" y="1921547"/>
            <a:ext cx="332759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LOTNISKO\KOMITET_POLSKA\PUBLIKACJE\KONFERENCJE\BL_2014\PREZENTACJA\K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02" t="17179" r="15374" b="50821"/>
          <a:stretch/>
        </p:blipFill>
        <p:spPr bwMode="auto">
          <a:xfrm>
            <a:off x="955254" y="1916832"/>
            <a:ext cx="33275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445721" y="3068960"/>
            <a:ext cx="19656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http://worldbirdstrike.com/</a:t>
            </a:r>
          </a:p>
        </p:txBody>
      </p:sp>
    </p:spTree>
    <p:extLst>
      <p:ext uri="{BB962C8B-B14F-4D97-AF65-F5344CB8AC3E}">
        <p14:creationId xmlns:p14="http://schemas.microsoft.com/office/powerpoint/2010/main" xmlns="" val="12019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34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3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01688" y="1044600"/>
            <a:ext cx="814677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Działania Komitetu</a:t>
            </a:r>
          </a:p>
          <a:p>
            <a:pPr>
              <a:lnSpc>
                <a:spcPct val="150000"/>
              </a:lnSpc>
            </a:pPr>
            <a:endParaRPr lang="pl-PL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ublikacje , postery, prezentacje dotyczące zagrożeń i relacji lotnictwo/środowisko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race w kierunku standaryzacji metod gromadzenia danych i szacowania zagrożeń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rezentacje i postery dotyczące zdarzeń ze zwierzętami w lotnictwie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wprowadzenia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programu dotyczącego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identyfikacji </a:t>
            </a: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szczątków zwierząt </a:t>
            </a:r>
            <a:endParaRPr lang="pl-PL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prezentowanie i porównywanie doświadczeń i dobrych praktyk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rzygotowanie informacji o zagrożeniach ze strony ptaków do AIP ENR 5.6 (26 JUNE 2014)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roszura o zagrożeniach związanych z ptakami dla lotnictwa ogólnego (EASA EGAST)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współpraca z 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PKBWL, GDOŚ, </a:t>
            </a:r>
            <a:r>
              <a:rPr lang="pl-PL" sz="14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IMiGW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 Lotnictwem SZ, Portami Lotniczym, 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współpraca z naukowcami  (uniwersytety, politechniki, jednostki badawcze)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współpraca Komitetami (BSC, WSC), specjalistami z innych państw Europy, USA, NATO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</a:t>
            </a: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onsultacje projektów i aktów prawnych, w tym regulacji EASA dotyczących kolizji ze zwierzętami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propozycje zmiany regulacji dotyczących kwestii zagrożeń związanych ze zwierzętami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83668" y="5877272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http://www.ulc.gov.pl/pl/lotniska/komitet-ds-zderzen-statkow-powietrznych-ze-zwierzetami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2946235" y="282134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41156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603207" y="5003884"/>
            <a:ext cx="17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pl-PL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  <a:t>dr Michał </a:t>
            </a:r>
            <a:r>
              <a:rPr lang="pl-PL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  <a:t>Skakuj</a:t>
            </a:r>
            <a:endParaRPr lang="pl-PL" dirty="0">
              <a:solidFill>
                <a:schemeClr val="accent5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70293" y="1268760"/>
            <a:ext cx="4603414" cy="748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Dziękuj</a:t>
            </a: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ę</a:t>
            </a:r>
            <a:r>
              <a:rPr lang="en-GB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GB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</a:t>
            </a:r>
            <a:r>
              <a:rPr lang="en-GB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GB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uwagę</a:t>
            </a:r>
            <a:endParaRPr lang="en-GB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1313" indent="-341313" algn="ctr" defTabSz="449263">
              <a:spcBef>
                <a:spcPts val="8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571999" y="2924945"/>
            <a:ext cx="4193631" cy="314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472136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8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974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LOTNISKO\ARTYKUL\MAGAZYN LOTNISKO\bird_strike_plane.jpg"/>
          <p:cNvPicPr>
            <a:picLocks noChangeAspect="1" noChangeArrowheads="1"/>
          </p:cNvPicPr>
          <p:nvPr/>
        </p:nvPicPr>
        <p:blipFill>
          <a:blip r:embed="rId3" cstate="print"/>
          <a:srcRect l="10413"/>
          <a:stretch>
            <a:fillRect/>
          </a:stretch>
        </p:blipFill>
        <p:spPr bwMode="auto">
          <a:xfrm>
            <a:off x="468435" y="2344314"/>
            <a:ext cx="2477800" cy="15120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r="9424"/>
          <a:stretch>
            <a:fillRect/>
          </a:stretch>
        </p:blipFill>
        <p:spPr bwMode="auto">
          <a:xfrm>
            <a:off x="3059832" y="1475652"/>
            <a:ext cx="3024336" cy="173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2767038"/>
              </p:ext>
            </p:extLst>
          </p:nvPr>
        </p:nvGraphicFramePr>
        <p:xfrm>
          <a:off x="1871700" y="4272880"/>
          <a:ext cx="54006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300"/>
                <a:gridCol w="2700300"/>
              </a:tblGrid>
              <a:tr h="3083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komunikacyjne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ogólne</a:t>
                      </a:r>
                      <a:endParaRPr lang="pl-PL" sz="16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mewy 77%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szponiaste 50%</a:t>
                      </a:r>
                      <a:endParaRPr lang="pl-PL" sz="16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zassanie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uderzenie</a:t>
                      </a:r>
                      <a:endParaRPr lang="pl-PL" sz="16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silnik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kadłub</a:t>
                      </a:r>
                      <a:endParaRPr lang="pl-PL" sz="16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zniszczenia na 100</a:t>
                      </a:r>
                      <a:r>
                        <a:rPr lang="pl-PL" sz="1600" baseline="0" dirty="0" smtClean="0"/>
                        <a:t> tys. -</a:t>
                      </a:r>
                      <a:r>
                        <a:rPr lang="pl-PL" sz="1600" dirty="0" smtClean="0"/>
                        <a:t> 1,31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zniszczenia na 100 tys. - 0,25</a:t>
                      </a:r>
                      <a:endParaRPr lang="pl-PL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22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24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45937" y="692696"/>
            <a:ext cx="265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KOLIZJE ZE ZWIERZETAMI - FAKTY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pic>
        <p:nvPicPr>
          <p:cNvPr id="2" name="Picture 2" descr="D:\LOTNISKO\KOMITET_POLSKA\PUBLIKACJE\KONFERENCJE\BL_2014\ILUSTRACJE\z11252284Q,Nowy-Targ---Lotnisko-Aeroklubu-Tatrzanskie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71"/>
          <a:stretch/>
        </p:blipFill>
        <p:spPr bwMode="auto">
          <a:xfrm>
            <a:off x="6198485" y="2344314"/>
            <a:ext cx="248206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e tekstowe 27"/>
          <p:cNvSpPr txBox="1"/>
          <p:nvPr/>
        </p:nvSpPr>
        <p:spPr>
          <a:xfrm>
            <a:off x="4385799" y="1104999"/>
            <a:ext cx="47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3435870" y="3769295"/>
            <a:ext cx="218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KOLIZJE Z USZKODZENIAMI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6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72" r="21245"/>
          <a:stretch/>
        </p:blipFill>
        <p:spPr bwMode="auto">
          <a:xfrm>
            <a:off x="2399127" y="1340768"/>
            <a:ext cx="20800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151655" y="139361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POLSKA </a:t>
            </a:r>
          </a:p>
          <a:p>
            <a:pPr algn="r"/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2006-2013</a:t>
            </a:r>
            <a:endParaRPr lang="pl-PL" sz="1400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86959" y="139361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USA </a:t>
            </a:r>
          </a:p>
          <a:p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1990-2012</a:t>
            </a:r>
            <a:endParaRPr lang="pl-PL" sz="1400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22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24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45937" y="692696"/>
            <a:ext cx="265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KOLIZJE ZE ZWIERZĘTAMI - FAKTY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856159" y="5744289"/>
            <a:ext cx="351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Polska, zdarzenia z ptakami w lotnictwie ogólnym</a:t>
            </a:r>
            <a:endParaRPr lang="pl-PL" sz="1200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92296"/>
            <a:ext cx="3600000" cy="216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2296"/>
            <a:ext cx="3600000" cy="216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pole tekstowe 34"/>
          <p:cNvSpPr txBox="1"/>
          <p:nvPr/>
        </p:nvSpPr>
        <p:spPr>
          <a:xfrm>
            <a:off x="5018973" y="5744289"/>
            <a:ext cx="3153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Polska, rozkład (%) zdarzeń w miesiącach </a:t>
            </a:r>
            <a:endParaRPr lang="pl-PL" sz="1200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80742" y="3636312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n=46</a:t>
            </a:r>
            <a:endParaRPr lang="pl-PL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035906" y="2420888"/>
            <a:ext cx="1218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ś</a:t>
            </a:r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rednio 3/rok</a:t>
            </a:r>
            <a:endParaRPr lang="pl-PL" sz="1400" dirty="0"/>
          </a:p>
        </p:txBody>
      </p:sp>
      <p:sp>
        <p:nvSpPr>
          <p:cNvPr id="38" name="Prostokąt 37"/>
          <p:cNvSpPr/>
          <p:nvPr/>
        </p:nvSpPr>
        <p:spPr>
          <a:xfrm>
            <a:off x="886959" y="2420888"/>
            <a:ext cx="1516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ś</a:t>
            </a:r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rednio 1200/rok</a:t>
            </a:r>
            <a:endParaRPr lang="pl-PL" sz="1400" dirty="0"/>
          </a:p>
        </p:txBody>
      </p:sp>
      <p:sp>
        <p:nvSpPr>
          <p:cNvPr id="39" name="Prostokąt 38"/>
          <p:cNvSpPr/>
          <p:nvPr/>
        </p:nvSpPr>
        <p:spPr>
          <a:xfrm>
            <a:off x="6654647" y="2735052"/>
            <a:ext cx="1599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2364  </a:t>
            </a:r>
            <a:r>
              <a:rPr lang="pl-PL" sz="1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St.Pow</a:t>
            </a:r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. GA</a:t>
            </a:r>
            <a:endParaRPr lang="pl-PL" sz="1400" dirty="0"/>
          </a:p>
        </p:txBody>
      </p:sp>
      <p:sp>
        <p:nvSpPr>
          <p:cNvPr id="40" name="Prostokąt 39"/>
          <p:cNvSpPr/>
          <p:nvPr/>
        </p:nvSpPr>
        <p:spPr>
          <a:xfrm>
            <a:off x="886959" y="2735052"/>
            <a:ext cx="2345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onad 220 000 </a:t>
            </a:r>
            <a:r>
              <a:rPr lang="pl-PL" sz="1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St.Pow</a:t>
            </a:r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. GA</a:t>
            </a:r>
            <a:endParaRPr lang="pl-PL" sz="1400" dirty="0"/>
          </a:p>
        </p:txBody>
      </p:sp>
      <p:sp>
        <p:nvSpPr>
          <p:cNvPr id="41" name="Prostokąt 40"/>
          <p:cNvSpPr/>
          <p:nvPr/>
        </p:nvSpPr>
        <p:spPr>
          <a:xfrm>
            <a:off x="886959" y="3049215"/>
            <a:ext cx="1625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0,005  kol./SP/rok</a:t>
            </a:r>
            <a:endParaRPr lang="pl-PL" sz="1400" dirty="0"/>
          </a:p>
        </p:txBody>
      </p:sp>
      <p:sp>
        <p:nvSpPr>
          <p:cNvPr id="42" name="Prostokąt 41"/>
          <p:cNvSpPr/>
          <p:nvPr/>
        </p:nvSpPr>
        <p:spPr>
          <a:xfrm>
            <a:off x="6655994" y="3049215"/>
            <a:ext cx="1598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0,001  kol./SP/rok</a:t>
            </a:r>
            <a:endParaRPr lang="pl-PL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72" r="31903"/>
          <a:stretch/>
        </p:blipFill>
        <p:spPr bwMode="auto">
          <a:xfrm>
            <a:off x="4807364" y="1312193"/>
            <a:ext cx="22002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Prostokąt 30"/>
          <p:cNvSpPr/>
          <p:nvPr/>
        </p:nvSpPr>
        <p:spPr>
          <a:xfrm>
            <a:off x="4932040" y="3671446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n=46</a:t>
            </a:r>
            <a:endParaRPr lang="pl-PL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7236296" y="3671446"/>
            <a:ext cx="6671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n=1196</a:t>
            </a:r>
            <a:endParaRPr lang="pl-PL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00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4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400128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3" name="Picture 5" descr="K:\MS_PLIKI\PTAKI_GATUNKI\AN_FABALIS\MIERZEJA_WISLANA_KF_20120418_02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84" b="10309"/>
          <a:stretch/>
        </p:blipFill>
        <p:spPr bwMode="auto">
          <a:xfrm>
            <a:off x="415785" y="1592896"/>
            <a:ext cx="1491919" cy="9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:\MS_PLIKI\PTAKI_GATUNKI\CO_PALUMBUS\20111002_KR_MORSKA_0030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87" r="19370"/>
          <a:stretch/>
        </p:blipFill>
        <p:spPr bwMode="auto">
          <a:xfrm>
            <a:off x="7020272" y="1592896"/>
            <a:ext cx="1418400" cy="4769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539552" y="1321023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masa              rozmiary               zachowanie               występowanie               sposób lotu              wielkość stada</a:t>
            </a:r>
            <a:endParaRPr lang="pl-PL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Picture 6" descr="K:\MS_PLIKI\PTAKI_GATUNKI\CI_CICONIA\BIEBRZA_20120819_0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8" r="1685" b="32623"/>
          <a:stretch/>
        </p:blipFill>
        <p:spPr bwMode="auto">
          <a:xfrm>
            <a:off x="1934741" y="1592896"/>
            <a:ext cx="3626321" cy="9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K:\MS_PLIKI\PTAKI_GATUNKI\BU_BUTEO\20111002_KR_MORSKA_02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41" b="15949"/>
          <a:stretch/>
        </p:blipFill>
        <p:spPr bwMode="auto">
          <a:xfrm>
            <a:off x="5603673" y="1592896"/>
            <a:ext cx="1416599" cy="9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ole tekstowe 19"/>
          <p:cNvSpPr txBox="1"/>
          <p:nvPr/>
        </p:nvSpPr>
        <p:spPr>
          <a:xfrm>
            <a:off x="3514081" y="692696"/>
            <a:ext cx="211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PTAKI – POZIOMY RYZYKA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4263541"/>
              </p:ext>
            </p:extLst>
          </p:nvPr>
        </p:nvGraphicFramePr>
        <p:xfrm>
          <a:off x="539552" y="2492896"/>
          <a:ext cx="6376233" cy="380387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94910"/>
                <a:gridCol w="335590"/>
                <a:gridCol w="1957616"/>
                <a:gridCol w="3188117"/>
              </a:tblGrid>
              <a:tr h="35261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Poziom ryzyka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Specyfika gatunku, </a:t>
                      </a:r>
                      <a:r>
                        <a:rPr lang="pl-PL" sz="1050" dirty="0" smtClean="0">
                          <a:solidFill>
                            <a:schemeClr val="tx1"/>
                          </a:solidFill>
                          <a:effectLst/>
                        </a:rPr>
                        <a:t>grupy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Przykładowe gatunki, grupy gatunków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bg2"/>
                    </a:solidFill>
                  </a:tcPr>
                </a:tc>
              </a:tr>
              <a:tr h="35261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Poziom 1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Bardzo duże (&gt;1,8 kg), stadne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gęsi, żuraw, bociany, </a:t>
                      </a: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kormorany, </a:t>
                      </a: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łabędzie, czaple,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</a:tr>
              <a:tr h="352612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Poziom 2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Bardzo duże (&gt;1,8 kg), pojedyncze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bielik, orzeł przedni</a:t>
                      </a:r>
                      <a:r>
                        <a:rPr lang="pl-PL" sz="1050" b="1" smtClean="0">
                          <a:solidFill>
                            <a:schemeClr val="tx1"/>
                          </a:solidFill>
                          <a:effectLst/>
                        </a:rPr>
                        <a:t>, gadożer 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</a:tr>
              <a:tr h="3526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Duże (1-1,8 kg), stadne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duże </a:t>
                      </a: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kaczki, </a:t>
                      </a: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duże mewy, </a:t>
                      </a: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myszołowy (migracja)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</a:tr>
              <a:tr h="249401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Poziom 3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Duże (1-1,8 kg), pojedyncze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orliki</a:t>
                      </a: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jastrząb, myszołowy, kanie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</a:tr>
              <a:tr h="3526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Średnie (300-1000 g), stadne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b="1" dirty="0">
                          <a:solidFill>
                            <a:schemeClr val="tx1"/>
                          </a:solidFill>
                          <a:effectLst/>
                        </a:rPr>
                        <a:t>większości kaczek, gołębie </a:t>
                      </a:r>
                      <a:r>
                        <a:rPr lang="pl-PL" sz="1050" b="1" dirty="0" smtClean="0">
                          <a:solidFill>
                            <a:schemeClr val="tx1"/>
                          </a:solidFill>
                          <a:effectLst/>
                        </a:rPr>
                        <a:t>w tym hodowlane, krukowate</a:t>
                      </a:r>
                      <a:endParaRPr lang="pl-PL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rgbClr val="F6AD1A"/>
                    </a:solidFill>
                  </a:tcPr>
                </a:tc>
              </a:tr>
              <a:tr h="352612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Poziom 4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Średnie (300-1000 g), pojedyncze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błotniaki, trzmielojad, 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26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Małe (50-300 g), stadne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szpaki, czajki, siewki złote, śmieszka, rybitwy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401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Poziom 5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pl-PL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Małe (50-300 g), pojedyncze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sokoły, krogulec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6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Bardzo małe (&lt;50 g), stadne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jaskółki, łuszczaki (np. zięba, dzwoniec, trznadel)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61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Poziom 6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Bardzo małe (&lt;50 g), pojedyncze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świergotki, skowronki, świstunki, pokrzewki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74" marR="3907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pole tekstowe 18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1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409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4880193"/>
            <a:ext cx="52485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2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Wielkość energii granicznych (J)  dla </a:t>
            </a:r>
            <a:r>
              <a:rPr lang="pl-PL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Beech200 </a:t>
            </a:r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pl-PL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kabina),</a:t>
            </a:r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2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zgodnie z CS-23</a:t>
            </a:r>
            <a:endParaRPr kumimoji="0" lang="pl-PL" sz="1200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788568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47" y="1124744"/>
            <a:ext cx="5837345" cy="370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499992" y="1196752"/>
            <a:ext cx="19797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Bielik</a:t>
            </a:r>
            <a:r>
              <a:rPr kumimoji="0" lang="pl-PL" sz="12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4,8 </a:t>
            </a:r>
            <a:r>
              <a:rPr lang="pl-PL" sz="1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6,9)</a:t>
            </a:r>
            <a:r>
              <a:rPr kumimoji="0" lang="pl-PL" sz="12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Bocian – 3,53 (3,9) kg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Gęś – 2,45 (3,5) kg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Orlik – 1,41 </a:t>
            </a:r>
            <a:r>
              <a:rPr lang="pl-PL" sz="1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2,0) kg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Myszołów</a:t>
            </a: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cs typeface="Times New Roman" pitchFamily="18" charset="0"/>
              </a:rPr>
              <a:t> – 0,82 </a:t>
            </a:r>
            <a:r>
              <a:rPr lang="pl-PL" sz="1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cs typeface="Times New Roman" pitchFamily="18" charset="0"/>
              </a:rPr>
              <a:t>1,3) kg</a:t>
            </a:r>
            <a:endParaRPr kumimoji="0" lang="pl-PL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Łącznik prostoliniowy 34"/>
          <p:cNvCxnSpPr/>
          <p:nvPr/>
        </p:nvCxnSpPr>
        <p:spPr>
          <a:xfrm>
            <a:off x="246823" y="4120504"/>
            <a:ext cx="46085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706925" y="744959"/>
            <a:ext cx="1730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ZDERZENIA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pic>
        <p:nvPicPr>
          <p:cNvPr id="3074" name="Picture 2" descr="D:\LOTNISKO\literatura\GA\gniazda\acy-bitter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240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406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9569112"/>
              </p:ext>
            </p:extLst>
          </p:nvPr>
        </p:nvGraphicFramePr>
        <p:xfrm>
          <a:off x="1259632" y="1493773"/>
          <a:ext cx="6555492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762"/>
                <a:gridCol w="2987678"/>
                <a:gridCol w="792088"/>
                <a:gridCol w="18029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kat. CS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typ SP</a:t>
                      </a:r>
                      <a:r>
                        <a:rPr lang="pl-PL" sz="1400" baseline="0" dirty="0" smtClean="0"/>
                        <a:t>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% z</a:t>
                      </a:r>
                      <a:r>
                        <a:rPr lang="pl-PL" sz="1400" baseline="0" dirty="0" smtClean="0"/>
                        <a:t> uszkodzeniami</a:t>
                      </a:r>
                      <a:endParaRPr lang="pl-PL" sz="1400" dirty="0"/>
                    </a:p>
                  </a:txBody>
                  <a:tcPr anchor="ctr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CS-23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normalne/użytkowe/akrobacyjne SIMIGŁOWE</a:t>
                      </a:r>
                      <a:endParaRPr lang="pl-PL" sz="1400" dirty="0"/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34,6</a:t>
                      </a:r>
                    </a:p>
                  </a:txBody>
                  <a:tcPr anchor="ctr">
                    <a:solidFill>
                      <a:srgbClr val="F6AD1A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normalne/użytkowe/akrobacyjne ODRZUTOWE</a:t>
                      </a:r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29,2</a:t>
                      </a:r>
                      <a:endParaRPr lang="pl-PL" sz="1800" b="1" dirty="0"/>
                    </a:p>
                  </a:txBody>
                  <a:tcPr anchor="ctr">
                    <a:solidFill>
                      <a:srgbClr val="F6AD1A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„komunikacji regionalne”</a:t>
                      </a:r>
                      <a:endParaRPr lang="pl-PL" sz="1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OW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27,5</a:t>
                      </a:r>
                      <a:endParaRPr lang="pl-PL" sz="1800" b="1" dirty="0"/>
                    </a:p>
                  </a:txBody>
                  <a:tcPr anchor="ctr">
                    <a:solidFill>
                      <a:srgbClr val="F6AD1A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odrzutowce biznesowe</a:t>
                      </a:r>
                      <a:endParaRPr lang="pl-PL" sz="1400" dirty="0"/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26,6</a:t>
                      </a:r>
                      <a:endParaRPr lang="pl-PL" sz="1800" b="1" dirty="0"/>
                    </a:p>
                  </a:txBody>
                  <a:tcPr anchor="ctr">
                    <a:solidFill>
                      <a:srgbClr val="F6AD1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CS-27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małe śmigłowce</a:t>
                      </a:r>
                      <a:endParaRPr lang="pl-PL" sz="1400" dirty="0"/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49,2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CS-25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duże samoloty</a:t>
                      </a:r>
                    </a:p>
                    <a:p>
                      <a:pPr algn="ctr"/>
                      <a:r>
                        <a:rPr lang="pl-PL" sz="1400" dirty="0" smtClean="0"/>
                        <a:t>ŚIMIGŁOWE</a:t>
                      </a:r>
                      <a:endParaRPr lang="pl-PL" sz="1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OW ST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8,7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duże samoloty</a:t>
                      </a:r>
                    </a:p>
                    <a:p>
                      <a:pPr algn="ctr"/>
                      <a:r>
                        <a:rPr lang="pl-PL" sz="1400" dirty="0" smtClean="0"/>
                        <a:t>ODRZUTOWE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OW ST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9,3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CS-29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duże śmigłowce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OW ST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14,1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Prostokąt 6"/>
          <p:cNvSpPr/>
          <p:nvPr/>
        </p:nvSpPr>
        <p:spPr>
          <a:xfrm>
            <a:off x="1187624" y="551723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EASA  Bird Strike </a:t>
            </a:r>
            <a:r>
              <a:rPr lang="pl-PL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Damage</a:t>
            </a:r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&amp; </a:t>
            </a:r>
            <a:r>
              <a:rPr lang="pl-PL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Winshield</a:t>
            </a:r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Bird Strike  ATKINS, </a:t>
            </a:r>
            <a:r>
              <a:rPr lang="pl-PL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Fera</a:t>
            </a:r>
            <a:r>
              <a:rPr lang="pl-PL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OW - owiewka  ST -  struktura płatowca</a:t>
            </a:r>
            <a:endParaRPr lang="pl-PL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10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1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511712" y="744959"/>
            <a:ext cx="21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KONSEKWENCJE ZDERZEŃ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39810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B7B0-F351-4FD7-AE9F-314671A69A25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683568" y="1538208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OBSZARY    zwiększonego  ryzyka</a:t>
            </a:r>
          </a:p>
          <a:p>
            <a:endParaRPr lang="pl-PL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OKRESY      zwiększonego  ryzyka</a:t>
            </a:r>
          </a:p>
        </p:txBody>
      </p:sp>
      <p:sp>
        <p:nvSpPr>
          <p:cNvPr id="4" name="Prostokąt 3"/>
          <p:cNvSpPr/>
          <p:nvPr/>
        </p:nvSpPr>
        <p:spPr>
          <a:xfrm>
            <a:off x="4661656" y="3078138"/>
            <a:ext cx="3672408" cy="114661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DUŻE LICZEBNOŚCI PTAKÓW</a:t>
            </a:r>
            <a:endParaRPr lang="pl-PL" b="1" dirty="0"/>
          </a:p>
        </p:txBody>
      </p:sp>
      <p:sp>
        <p:nvSpPr>
          <p:cNvPr id="8" name="Prostokąt 7"/>
          <p:cNvSpPr/>
          <p:nvPr/>
        </p:nvSpPr>
        <p:spPr>
          <a:xfrm>
            <a:off x="467544" y="3068960"/>
            <a:ext cx="3672408" cy="1146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WZROST</a:t>
            </a:r>
          </a:p>
          <a:p>
            <a:pPr algn="ctr"/>
            <a:r>
              <a:rPr lang="pl-PL" dirty="0" smtClean="0"/>
              <a:t>PRAWDOPODOBIEŃSTWO KOLIZJI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467544" y="4509119"/>
            <a:ext cx="3672408" cy="1146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WIĘKSZE</a:t>
            </a:r>
          </a:p>
          <a:p>
            <a:pPr algn="ctr"/>
            <a:r>
              <a:rPr lang="pl-PL" dirty="0" smtClean="0"/>
              <a:t>KONSEKWENCJE KOLIZJI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4661656" y="4530823"/>
            <a:ext cx="3672408" cy="114661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OBECNOŚC DUŻYCH GATUNKÓW</a:t>
            </a:r>
            <a:endParaRPr lang="pl-PL" b="1" dirty="0"/>
          </a:p>
        </p:txBody>
      </p:sp>
      <p:sp>
        <p:nvSpPr>
          <p:cNvPr id="12" name="Prostokąt 11"/>
          <p:cNvSpPr/>
          <p:nvPr/>
        </p:nvSpPr>
        <p:spPr>
          <a:xfrm>
            <a:off x="5256076" y="1844824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GDZIE  i  KIEDY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94069" y="744959"/>
            <a:ext cx="175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ZNAJOMOŚĆ RYZYKA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</p:spTree>
    <p:extLst>
      <p:ext uri="{BB962C8B-B14F-4D97-AF65-F5344CB8AC3E}">
        <p14:creationId xmlns:p14="http://schemas.microsoft.com/office/powerpoint/2010/main" xmlns="" val="2946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rójkąt równoramienny 23"/>
          <p:cNvSpPr>
            <a:spLocks noChangeAspect="1"/>
          </p:cNvSpPr>
          <p:nvPr/>
        </p:nvSpPr>
        <p:spPr>
          <a:xfrm>
            <a:off x="1279402" y="1169318"/>
            <a:ext cx="6480000" cy="43200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2873940" y="5805264"/>
            <a:ext cx="339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PIRAMIDA  BEZPIECZEŃSTWA (za: Heinrich)</a:t>
            </a:r>
            <a:endParaRPr lang="pl-PL" sz="105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946235" y="332256"/>
            <a:ext cx="325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ZWIERZĘTA – LOTNICTWO OGÓLNE  </a:t>
            </a:r>
          </a:p>
        </p:txBody>
      </p:sp>
      <p:sp>
        <p:nvSpPr>
          <p:cNvPr id="23" name="Trójkąt równoramienny 22"/>
          <p:cNvSpPr>
            <a:spLocks noChangeAspect="1"/>
          </p:cNvSpPr>
          <p:nvPr/>
        </p:nvSpPr>
        <p:spPr>
          <a:xfrm>
            <a:off x="2089402" y="1183432"/>
            <a:ext cx="4860000" cy="324000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rójkąt równoramienny 14"/>
          <p:cNvSpPr>
            <a:spLocks noChangeAspect="1"/>
          </p:cNvSpPr>
          <p:nvPr/>
        </p:nvSpPr>
        <p:spPr>
          <a:xfrm>
            <a:off x="2899402" y="1183432"/>
            <a:ext cx="3240000" cy="2160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rójkąt równoramienny 1"/>
          <p:cNvSpPr>
            <a:spLocks noChangeAspect="1"/>
          </p:cNvSpPr>
          <p:nvPr/>
        </p:nvSpPr>
        <p:spPr>
          <a:xfrm>
            <a:off x="3709402" y="1183432"/>
            <a:ext cx="1620000" cy="1080000"/>
          </a:xfrm>
          <a:prstGeom prst="triangle">
            <a:avLst/>
          </a:prstGeom>
          <a:solidFill>
            <a:srgbClr val="B1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2503" y="1529358"/>
            <a:ext cx="114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WYPADEK</a:t>
            </a:r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3979318" y="2455529"/>
            <a:ext cx="1080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</a:p>
          <a:p>
            <a:pPr algn="ctr"/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ZDARZEŃ</a:t>
            </a:r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3066729" y="4471057"/>
            <a:ext cx="29053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ponad 1000</a:t>
            </a:r>
          </a:p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NIEODNOTOWANYCH </a:t>
            </a:r>
          </a:p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SYTUACJI  NIEBEZPIECZNYCH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3073255" y="3390761"/>
            <a:ext cx="29053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300</a:t>
            </a:r>
          </a:p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ODNOTOWANYCH </a:t>
            </a:r>
          </a:p>
          <a:p>
            <a:pPr algn="ctr"/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SYTUACJI  NIEBEZPIECZNYCH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971600" y="3267943"/>
            <a:ext cx="7056784" cy="2376000"/>
          </a:xfrm>
          <a:prstGeom prst="roundRect">
            <a:avLst/>
          </a:prstGeom>
          <a:noFill/>
          <a:ln w="152400">
            <a:solidFill>
              <a:srgbClr val="00B050"/>
            </a:solidFill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nożenie 9"/>
          <p:cNvSpPr/>
          <p:nvPr/>
        </p:nvSpPr>
        <p:spPr>
          <a:xfrm>
            <a:off x="6574904" y="908720"/>
            <a:ext cx="1525488" cy="1525488"/>
          </a:xfrm>
          <a:prstGeom prst="mathMultiply">
            <a:avLst>
              <a:gd name="adj1" fmla="val 1040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58936" y="6356350"/>
            <a:ext cx="4256112" cy="365125"/>
          </a:xfrm>
        </p:spPr>
        <p:txBody>
          <a:bodyPr/>
          <a:lstStyle/>
          <a:p>
            <a:r>
              <a:rPr lang="pl-PL" dirty="0" smtClean="0"/>
              <a:t>Komitet ds. zderzeń statków powietrznych ze zwierzętami</a:t>
            </a:r>
            <a:endParaRPr lang="pl-PL" dirty="0"/>
          </a:p>
        </p:txBody>
      </p:sp>
      <p:sp>
        <p:nvSpPr>
          <p:cNvPr id="29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30B7B0-F351-4FD7-AE9F-314671A69A25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3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1936" y="6356350"/>
            <a:ext cx="2530624" cy="365125"/>
          </a:xfrm>
        </p:spPr>
        <p:txBody>
          <a:bodyPr/>
          <a:lstStyle/>
          <a:p>
            <a:r>
              <a:rPr lang="pl-PL" dirty="0" smtClean="0"/>
              <a:t>Konferencja BL, Warszawa 17.06.2014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248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14326</TotalTime>
  <Words>1501</Words>
  <Application>Microsoft Office PowerPoint</Application>
  <PresentationFormat>Pokaz na ekranie (4:3)</PresentationFormat>
  <Paragraphs>378</Paragraphs>
  <Slides>24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Zgłaszanie zdarzeń:  Zgodnie z art.135a, ust. 1 Ustawy  Prawo lotnicze (Dz. U. z 2013, poz. 1393 z późn. zm.) </vt:lpstr>
      <vt:lpstr>Slajd 19</vt:lpstr>
      <vt:lpstr>Slajd 20</vt:lpstr>
      <vt:lpstr>Slajd 21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Michał</dc:creator>
  <cp:lastModifiedBy>Michał Skakuj</cp:lastModifiedBy>
  <cp:revision>691</cp:revision>
  <dcterms:created xsi:type="dcterms:W3CDTF">2011-02-17T16:01:14Z</dcterms:created>
  <dcterms:modified xsi:type="dcterms:W3CDTF">2014-06-17T04:13:49Z</dcterms:modified>
</cp:coreProperties>
</file>