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407" r:id="rId2"/>
    <p:sldId id="408" r:id="rId3"/>
    <p:sldId id="409" r:id="rId4"/>
    <p:sldId id="441" r:id="rId5"/>
    <p:sldId id="440" r:id="rId6"/>
    <p:sldId id="439" r:id="rId7"/>
    <p:sldId id="434" r:id="rId8"/>
    <p:sldId id="438" r:id="rId9"/>
    <p:sldId id="442" r:id="rId10"/>
    <p:sldId id="443" r:id="rId11"/>
    <p:sldId id="437" r:id="rId12"/>
    <p:sldId id="411" r:id="rId13"/>
    <p:sldId id="412" r:id="rId14"/>
    <p:sldId id="413" r:id="rId15"/>
    <p:sldId id="414" r:id="rId16"/>
    <p:sldId id="415" r:id="rId17"/>
    <p:sldId id="416" r:id="rId18"/>
    <p:sldId id="417" r:id="rId19"/>
    <p:sldId id="418" r:id="rId20"/>
    <p:sldId id="419" r:id="rId21"/>
    <p:sldId id="420" r:id="rId22"/>
    <p:sldId id="421" r:id="rId23"/>
    <p:sldId id="422" r:id="rId24"/>
    <p:sldId id="423" r:id="rId25"/>
    <p:sldId id="424" r:id="rId26"/>
    <p:sldId id="427" r:id="rId27"/>
    <p:sldId id="428" r:id="rId28"/>
    <p:sldId id="429" r:id="rId29"/>
    <p:sldId id="430" r:id="rId30"/>
    <p:sldId id="431" r:id="rId31"/>
    <p:sldId id="432" r:id="rId3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84" autoAdjust="0"/>
  </p:normalViewPr>
  <p:slideViewPr>
    <p:cSldViewPr showGuides="1">
      <p:cViewPr>
        <p:scale>
          <a:sx n="100" d="100"/>
          <a:sy n="100" d="100"/>
        </p:scale>
        <p:origin x="-300" y="-198"/>
      </p:cViewPr>
      <p:guideLst>
        <p:guide orient="horz" pos="234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98274D-69D0-42ED-91BB-E2F61E5CFB07}" type="datetimeFigureOut">
              <a:rPr lang="pl-PL" smtClean="0"/>
              <a:t>2014-06-18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11A0C3-19B1-444D-AF8B-13B6D9F600B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1090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0A6B578-00A5-4731-949A-FC369965884B}" type="slidenum">
              <a:rPr lang="pl-PL" smtClean="0"/>
              <a:pPr>
                <a:defRPr/>
              </a:pPr>
              <a:t>1</a:t>
            </a:fld>
            <a:endParaRPr lang="pl-PL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ECB69C8-3BC5-4F68-A4C4-7738DF4CBA1C}" type="slidenum">
              <a:rPr lang="pl-PL" smtClean="0"/>
              <a:pPr>
                <a:defRPr/>
              </a:pPr>
              <a:t>10</a:t>
            </a:fld>
            <a:endParaRPr lang="pl-PL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altLang="pl-PL" dirty="0" smtClean="0"/>
              <a:t>Zdjęcie – EASA.</a:t>
            </a:r>
            <a:endParaRPr lang="pl-PL" alt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ECB69C8-3BC5-4F68-A4C4-7738DF4CBA1C}" type="slidenum">
              <a:rPr lang="pl-PL" smtClean="0"/>
              <a:pPr>
                <a:defRPr/>
              </a:pPr>
              <a:t>11</a:t>
            </a:fld>
            <a:endParaRPr lang="pl-PL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876088-BEE7-4419-9457-8AB47D663765}" type="slidenum">
              <a:rPr lang="pl-PL" smtClean="0"/>
              <a:pPr>
                <a:defRPr/>
              </a:pPr>
              <a:t>12</a:t>
            </a:fld>
            <a:endParaRPr lang="pl-PL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8E89CBC-94F4-4A28-8893-A76B83A7A223}" type="slidenum">
              <a:rPr lang="pl-PL" smtClean="0"/>
              <a:pPr>
                <a:defRPr/>
              </a:pPr>
              <a:t>2</a:t>
            </a:fld>
            <a:endParaRPr lang="pl-PL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ECB69C8-3BC5-4F68-A4C4-7738DF4CBA1C}" type="slidenum">
              <a:rPr lang="pl-PL" smtClean="0"/>
              <a:pPr>
                <a:defRPr/>
              </a:pPr>
              <a:t>3</a:t>
            </a:fld>
            <a:endParaRPr lang="pl-PL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altLang="pl-PL" dirty="0" smtClean="0"/>
              <a:t>.</a:t>
            </a:r>
            <a:endParaRPr lang="pl-PL" alt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ECB69C8-3BC5-4F68-A4C4-7738DF4CBA1C}" type="slidenum">
              <a:rPr lang="pl-PL" smtClean="0"/>
              <a:pPr>
                <a:defRPr/>
              </a:pPr>
              <a:t>4</a:t>
            </a:fld>
            <a:endParaRPr lang="pl-PL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altLang="pl-PL" dirty="0" smtClean="0"/>
              <a:t>Zdjęcia</a:t>
            </a:r>
            <a:r>
              <a:rPr lang="pl-PL" altLang="pl-PL" baseline="0" dirty="0" smtClean="0"/>
              <a:t> pochodzą od EASA.</a:t>
            </a:r>
            <a:endParaRPr lang="pl-PL" alt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ECB69C8-3BC5-4F68-A4C4-7738DF4CBA1C}" type="slidenum">
              <a:rPr lang="pl-PL" smtClean="0"/>
              <a:pPr>
                <a:defRPr/>
              </a:pPr>
              <a:t>5</a:t>
            </a:fld>
            <a:endParaRPr lang="pl-PL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altLang="pl-PL" dirty="0" smtClean="0"/>
              <a:t>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ECB69C8-3BC5-4F68-A4C4-7738DF4CBA1C}" type="slidenum">
              <a:rPr lang="pl-PL" smtClean="0"/>
              <a:pPr>
                <a:defRPr/>
              </a:pPr>
              <a:t>6</a:t>
            </a:fld>
            <a:endParaRPr lang="pl-PL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ECB69C8-3BC5-4F68-A4C4-7738DF4CBA1C}" type="slidenum">
              <a:rPr lang="pl-PL" smtClean="0"/>
              <a:pPr>
                <a:defRPr/>
              </a:pPr>
              <a:t>7</a:t>
            </a:fld>
            <a:endParaRPr lang="pl-PL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altLang="pl-PL" dirty="0" smtClean="0"/>
              <a:t>Zdjęcia</a:t>
            </a:r>
            <a:r>
              <a:rPr lang="pl-PL" altLang="pl-PL" baseline="0" dirty="0" smtClean="0"/>
              <a:t> – EASA.</a:t>
            </a:r>
            <a:endParaRPr lang="pl-PL" alt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ECB69C8-3BC5-4F68-A4C4-7738DF4CBA1C}" type="slidenum">
              <a:rPr lang="pl-PL" smtClean="0"/>
              <a:pPr>
                <a:defRPr/>
              </a:pPr>
              <a:t>8</a:t>
            </a:fld>
            <a:endParaRPr lang="pl-PL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ECB69C8-3BC5-4F68-A4C4-7738DF4CBA1C}" type="slidenum">
              <a:rPr lang="pl-PL" smtClean="0"/>
              <a:pPr>
                <a:defRPr/>
              </a:pPr>
              <a:t>9</a:t>
            </a:fld>
            <a:endParaRPr lang="pl-P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0FA3-E8FA-4E75-BCDD-B1715998DBAE}" type="datetimeFigureOut">
              <a:rPr lang="pl-PL" smtClean="0"/>
              <a:pPr/>
              <a:t>2014-06-18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8C7BD-2D49-4782-A1CD-D1E71D357CB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0FA3-E8FA-4E75-BCDD-B1715998DBAE}" type="datetimeFigureOut">
              <a:rPr lang="pl-PL" smtClean="0"/>
              <a:pPr/>
              <a:t>2014-06-18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8C7BD-2D49-4782-A1CD-D1E71D357CB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0FA3-E8FA-4E75-BCDD-B1715998DBAE}" type="datetimeFigureOut">
              <a:rPr lang="pl-PL" smtClean="0"/>
              <a:pPr/>
              <a:t>2014-06-18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8C7BD-2D49-4782-A1CD-D1E71D357CB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0FA3-E8FA-4E75-BCDD-B1715998DBAE}" type="datetimeFigureOut">
              <a:rPr lang="pl-PL" smtClean="0"/>
              <a:pPr/>
              <a:t>2014-06-18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8C7BD-2D49-4782-A1CD-D1E71D357CB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0FA3-E8FA-4E75-BCDD-B1715998DBAE}" type="datetimeFigureOut">
              <a:rPr lang="pl-PL" smtClean="0"/>
              <a:pPr/>
              <a:t>2014-06-18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8C7BD-2D49-4782-A1CD-D1E71D357CB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0FA3-E8FA-4E75-BCDD-B1715998DBAE}" type="datetimeFigureOut">
              <a:rPr lang="pl-PL" smtClean="0"/>
              <a:pPr/>
              <a:t>2014-06-18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8C7BD-2D49-4782-A1CD-D1E71D357CB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0FA3-E8FA-4E75-BCDD-B1715998DBAE}" type="datetimeFigureOut">
              <a:rPr lang="pl-PL" smtClean="0"/>
              <a:pPr/>
              <a:t>2014-06-18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8C7BD-2D49-4782-A1CD-D1E71D357CB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0FA3-E8FA-4E75-BCDD-B1715998DBAE}" type="datetimeFigureOut">
              <a:rPr lang="pl-PL" smtClean="0"/>
              <a:pPr/>
              <a:t>2014-06-18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8C7BD-2D49-4782-A1CD-D1E71D357CB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0FA3-E8FA-4E75-BCDD-B1715998DBAE}" type="datetimeFigureOut">
              <a:rPr lang="pl-PL" smtClean="0"/>
              <a:pPr/>
              <a:t>2014-06-18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8C7BD-2D49-4782-A1CD-D1E71D357CB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0FA3-E8FA-4E75-BCDD-B1715998DBAE}" type="datetimeFigureOut">
              <a:rPr lang="pl-PL" smtClean="0"/>
              <a:pPr/>
              <a:t>2014-06-18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8C7BD-2D49-4782-A1CD-D1E71D357CB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0FA3-E8FA-4E75-BCDD-B1715998DBAE}" type="datetimeFigureOut">
              <a:rPr lang="pl-PL" smtClean="0"/>
              <a:pPr/>
              <a:t>2014-06-18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8C7BD-2D49-4782-A1CD-D1E71D357CB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20FA3-E8FA-4E75-BCDD-B1715998DBAE}" type="datetimeFigureOut">
              <a:rPr lang="pl-PL" smtClean="0"/>
              <a:pPr/>
              <a:t>2014-06-18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8C7BD-2D49-4782-A1CD-D1E71D357CB3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mailto:pmichalak@ulc.gov.p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2349500"/>
            <a:ext cx="8458200" cy="2305050"/>
          </a:xfrm>
        </p:spPr>
        <p:txBody>
          <a:bodyPr/>
          <a:lstStyle/>
          <a:p>
            <a:r>
              <a:rPr lang="pl-PL" altLang="pl-PL" sz="4000" b="1" dirty="0" smtClean="0">
                <a:solidFill>
                  <a:schemeClr val="bg1"/>
                </a:solidFill>
              </a:rPr>
              <a:t>Zmiany w zarządzaniu bezpieczeństwem - Lotnictwo Ogólne (GA)</a:t>
            </a:r>
          </a:p>
        </p:txBody>
      </p:sp>
      <p:pic>
        <p:nvPicPr>
          <p:cNvPr id="2051" name="Picture 4" descr="logoULC_transp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46488" y="476250"/>
            <a:ext cx="1851025" cy="1752600"/>
          </a:xfrm>
        </p:spPr>
      </p:pic>
      <p:sp>
        <p:nvSpPr>
          <p:cNvPr id="2052" name="pole tekstowe 6"/>
          <p:cNvSpPr txBox="1">
            <a:spLocks noChangeArrowheads="1"/>
          </p:cNvSpPr>
          <p:nvPr/>
        </p:nvSpPr>
        <p:spPr bwMode="auto">
          <a:xfrm>
            <a:off x="568325" y="5775325"/>
            <a:ext cx="800258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r>
              <a:rPr lang="pl-PL" altLang="pl-PL" sz="1800" b="1" dirty="0">
                <a:solidFill>
                  <a:schemeClr val="bg1"/>
                </a:solidFill>
              </a:rPr>
              <a:t>Piotr Michalak - Pełnomocnik Prezesa ULC ds. Zarządzania Bezpieczeństwem, Radca Generalny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 dirty="0">
                <a:solidFill>
                  <a:schemeClr val="bg1"/>
                </a:solidFill>
              </a:rPr>
              <a:t>Konferencja Bezpieczeństwa w Lotnictwie Cywilnym - </a:t>
            </a:r>
            <a:r>
              <a:rPr lang="pl-PL" altLang="pl-PL" sz="1800" dirty="0" smtClean="0">
                <a:solidFill>
                  <a:schemeClr val="bg1"/>
                </a:solidFill>
              </a:rPr>
              <a:t>GA, 17  czerwca  </a:t>
            </a:r>
            <a:r>
              <a:rPr lang="pl-PL" altLang="pl-PL" sz="1800" dirty="0">
                <a:solidFill>
                  <a:schemeClr val="bg1"/>
                </a:solidFill>
              </a:rPr>
              <a:t>2014 roku</a:t>
            </a:r>
          </a:p>
        </p:txBody>
      </p:sp>
    </p:spTree>
    <p:extLst>
      <p:ext uri="{BB962C8B-B14F-4D97-AF65-F5344CB8AC3E}">
        <p14:creationId xmlns:p14="http://schemas.microsoft.com/office/powerpoint/2010/main" val="15661654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32656"/>
            <a:ext cx="8964613" cy="6408712"/>
          </a:xfrm>
        </p:spPr>
        <p:txBody>
          <a:bodyPr>
            <a:normAutofit fontScale="92500"/>
          </a:bodyPr>
          <a:lstStyle/>
          <a:p>
            <a:pPr algn="ctr">
              <a:buFont typeface="Arial" charset="0"/>
              <a:buNone/>
              <a:defRPr/>
            </a:pPr>
            <a:r>
              <a:rPr lang="pl-PL" sz="4000" b="1" dirty="0" smtClean="0">
                <a:solidFill>
                  <a:schemeClr val="bg1"/>
                </a:solidFill>
              </a:rPr>
              <a:t>	</a:t>
            </a:r>
            <a:r>
              <a:rPr lang="pl-PL" sz="4000" b="1" dirty="0" smtClean="0">
                <a:solidFill>
                  <a:srgbClr val="FFFF00"/>
                </a:solidFill>
              </a:rPr>
              <a:t>Systemy Zarządzania Bezpieczeństwem (SMS) w Lotnictwie Ogólnym (GA):</a:t>
            </a:r>
          </a:p>
          <a:p>
            <a:pPr>
              <a:buFont typeface="Arial" charset="0"/>
              <a:buNone/>
              <a:defRPr/>
            </a:pPr>
            <a:endParaRPr lang="pl-PL" sz="4000" b="1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pl-PL" sz="4000" b="1" dirty="0">
                <a:solidFill>
                  <a:schemeClr val="bg1"/>
                </a:solidFill>
              </a:rPr>
              <a:t>	</a:t>
            </a:r>
            <a:r>
              <a:rPr lang="pl-PL" sz="4000" b="1" dirty="0" smtClean="0">
                <a:solidFill>
                  <a:schemeClr val="bg1"/>
                </a:solidFill>
              </a:rPr>
              <a:t>- bardzo uproszczony;</a:t>
            </a:r>
          </a:p>
          <a:p>
            <a:pPr>
              <a:buFont typeface="Arial" charset="0"/>
              <a:buNone/>
              <a:defRPr/>
            </a:pPr>
            <a:r>
              <a:rPr lang="pl-PL" sz="4000" b="1" dirty="0" smtClean="0">
                <a:solidFill>
                  <a:schemeClr val="bg1"/>
                </a:solidFill>
              </a:rPr>
              <a:t>	- dopasowany do rzeczywistych potrzeb;</a:t>
            </a:r>
          </a:p>
          <a:p>
            <a:pPr>
              <a:buFont typeface="Arial" charset="0"/>
              <a:buNone/>
              <a:defRPr/>
            </a:pPr>
            <a:r>
              <a:rPr lang="pl-PL" sz="4000" b="1" dirty="0">
                <a:solidFill>
                  <a:schemeClr val="bg1"/>
                </a:solidFill>
              </a:rPr>
              <a:t>	</a:t>
            </a:r>
            <a:r>
              <a:rPr lang="pl-PL" sz="4000" b="1" dirty="0" smtClean="0">
                <a:solidFill>
                  <a:schemeClr val="bg1"/>
                </a:solidFill>
              </a:rPr>
              <a:t>- skupienie się na elementach praktycznych;</a:t>
            </a:r>
          </a:p>
          <a:p>
            <a:pPr>
              <a:buFont typeface="Arial" charset="0"/>
              <a:buNone/>
              <a:defRPr/>
            </a:pPr>
            <a:r>
              <a:rPr lang="pl-PL" sz="4000" b="1" dirty="0">
                <a:solidFill>
                  <a:schemeClr val="bg1"/>
                </a:solidFill>
              </a:rPr>
              <a:t>	</a:t>
            </a:r>
            <a:r>
              <a:rPr lang="pl-PL" sz="4000" b="1" dirty="0" smtClean="0">
                <a:solidFill>
                  <a:schemeClr val="bg1"/>
                </a:solidFill>
              </a:rPr>
              <a:t>- zachowane zostaną elementy krytyczne takie jak identyfikacja zagrożeń i analizy ryzyka (ale jak najbardziej uproszczone).</a:t>
            </a:r>
          </a:p>
        </p:txBody>
      </p:sp>
    </p:spTree>
    <p:extLst>
      <p:ext uri="{BB962C8B-B14F-4D97-AF65-F5344CB8AC3E}">
        <p14:creationId xmlns:p14="http://schemas.microsoft.com/office/powerpoint/2010/main" val="251942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92151"/>
            <a:ext cx="8964613" cy="2880866"/>
          </a:xfrm>
        </p:spPr>
        <p:txBody>
          <a:bodyPr>
            <a:normAutofit fontScale="77500" lnSpcReduction="20000"/>
          </a:bodyPr>
          <a:lstStyle/>
          <a:p>
            <a:pPr algn="ctr">
              <a:buFont typeface="Arial" charset="0"/>
              <a:buNone/>
              <a:defRPr/>
            </a:pPr>
            <a:r>
              <a:rPr lang="pl-PL" sz="4000" b="1" dirty="0" smtClean="0">
                <a:solidFill>
                  <a:schemeClr val="bg1"/>
                </a:solidFill>
              </a:rPr>
              <a:t>	EASA kładzie coraz większy nacisk na Promowanie </a:t>
            </a:r>
            <a:r>
              <a:rPr lang="pl-PL" sz="4000" b="1" dirty="0">
                <a:solidFill>
                  <a:schemeClr val="bg1"/>
                </a:solidFill>
              </a:rPr>
              <a:t>B</a:t>
            </a:r>
            <a:r>
              <a:rPr lang="pl-PL" sz="4000" b="1" dirty="0" smtClean="0">
                <a:solidFill>
                  <a:schemeClr val="bg1"/>
                </a:solidFill>
              </a:rPr>
              <a:t>ezpieczeństwa w Lotnictwie Ogólnym poprzez zwiększenie aktywności wszystkich podzespołów Strategicznej Inicjatywy Bezpieczeństwa w Lotnictwie (ESSI) – w tym szczególnie Zespołu ds. Bezpieczeństwa w Lotnictwie Ogólnym (</a:t>
            </a:r>
            <a:r>
              <a:rPr lang="pl-PL" sz="4000" b="1" dirty="0" smtClean="0">
                <a:solidFill>
                  <a:srgbClr val="FFFF00"/>
                </a:solidFill>
              </a:rPr>
              <a:t>EGAST</a:t>
            </a:r>
            <a:r>
              <a:rPr lang="pl-PL" sz="4000" b="1" dirty="0" smtClean="0">
                <a:solidFill>
                  <a:schemeClr val="bg1"/>
                </a:solidFill>
              </a:rPr>
              <a:t>) i Zespołu ds. Bezpieczeństwa Śmigłowców (</a:t>
            </a:r>
            <a:r>
              <a:rPr lang="pl-PL" sz="4000" b="1" dirty="0" smtClean="0">
                <a:solidFill>
                  <a:srgbClr val="FFFF00"/>
                </a:solidFill>
              </a:rPr>
              <a:t>EHEST</a:t>
            </a:r>
            <a:r>
              <a:rPr lang="pl-PL" sz="4000" b="1" dirty="0" smtClean="0">
                <a:solidFill>
                  <a:schemeClr val="bg1"/>
                </a:solidFill>
              </a:rPr>
              <a:t>).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45024"/>
            <a:ext cx="9113332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019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9725" y="2708275"/>
            <a:ext cx="8458200" cy="2305050"/>
          </a:xfrm>
        </p:spPr>
        <p:txBody>
          <a:bodyPr>
            <a:normAutofit fontScale="90000"/>
          </a:bodyPr>
          <a:lstStyle/>
          <a:p>
            <a:r>
              <a:rPr lang="pl-PL" altLang="pl-PL" sz="4000" b="1" dirty="0" smtClean="0">
                <a:solidFill>
                  <a:schemeClr val="bg1"/>
                </a:solidFill>
              </a:rPr>
              <a:t>Moduł II</a:t>
            </a:r>
            <a:br>
              <a:rPr lang="pl-PL" altLang="pl-PL" sz="4000" b="1" dirty="0" smtClean="0">
                <a:solidFill>
                  <a:schemeClr val="bg1"/>
                </a:solidFill>
              </a:rPr>
            </a:br>
            <a:r>
              <a:rPr lang="pl-PL" altLang="pl-PL" sz="4000" b="1" dirty="0">
                <a:solidFill>
                  <a:schemeClr val="bg1"/>
                </a:solidFill>
              </a:rPr>
              <a:t/>
            </a:r>
            <a:br>
              <a:rPr lang="pl-PL" altLang="pl-PL" sz="4000" b="1" dirty="0">
                <a:solidFill>
                  <a:schemeClr val="bg1"/>
                </a:solidFill>
              </a:rPr>
            </a:br>
            <a:r>
              <a:rPr lang="pl-PL" altLang="pl-PL" sz="4000" b="1" dirty="0" smtClean="0">
                <a:solidFill>
                  <a:schemeClr val="bg1"/>
                </a:solidFill>
              </a:rPr>
              <a:t>Zmiany w systemie zgłaszania </a:t>
            </a:r>
            <a:r>
              <a:rPr lang="pl-PL" altLang="pl-PL" sz="4000" b="1" dirty="0">
                <a:solidFill>
                  <a:schemeClr val="bg1"/>
                </a:solidFill>
              </a:rPr>
              <a:t>i </a:t>
            </a:r>
            <a:r>
              <a:rPr lang="pl-PL" altLang="pl-PL" sz="4000" b="1" dirty="0" smtClean="0">
                <a:solidFill>
                  <a:schemeClr val="bg1"/>
                </a:solidFill>
              </a:rPr>
              <a:t>analizy </a:t>
            </a:r>
            <a:r>
              <a:rPr lang="pl-PL" altLang="pl-PL" sz="4000" b="1" dirty="0">
                <a:solidFill>
                  <a:schemeClr val="bg1"/>
                </a:solidFill>
              </a:rPr>
              <a:t>zdarzeń w lotnictwie cywilnym</a:t>
            </a:r>
            <a:endParaRPr lang="pl-PL" altLang="pl-PL" sz="4000" b="1" dirty="0" smtClean="0">
              <a:solidFill>
                <a:schemeClr val="bg1"/>
              </a:solidFill>
            </a:endParaRPr>
          </a:p>
        </p:txBody>
      </p:sp>
      <p:pic>
        <p:nvPicPr>
          <p:cNvPr id="20483" name="Picture 4" descr="logoULC_transp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46488" y="476250"/>
            <a:ext cx="1851025" cy="1752600"/>
          </a:xfrm>
        </p:spPr>
      </p:pic>
      <p:sp>
        <p:nvSpPr>
          <p:cNvPr id="20484" name="pole tekstowe 6"/>
          <p:cNvSpPr txBox="1">
            <a:spLocks noChangeArrowheads="1"/>
          </p:cNvSpPr>
          <p:nvPr/>
        </p:nvSpPr>
        <p:spPr bwMode="auto">
          <a:xfrm>
            <a:off x="568325" y="5775325"/>
            <a:ext cx="80025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pl-PL" altLang="pl-PL" sz="1800" b="1" dirty="0" smtClean="0">
                <a:solidFill>
                  <a:schemeClr val="bg1"/>
                </a:solidFill>
              </a:rPr>
              <a:t>Piotr Michalak - Pełnomocnik Prezesa ULC ds. Zarządzania Bezpieczeństwem, Radca Generalny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 dirty="0" smtClean="0">
                <a:solidFill>
                  <a:schemeClr val="bg1"/>
                </a:solidFill>
              </a:rPr>
              <a:t>Konferencja Bezpieczeństwa w Lotnictwie Cywilnym - GA, 17  czerwca  2014 roku</a:t>
            </a:r>
            <a:endParaRPr lang="pl-PL" altLang="pl-PL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1546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ytuł 1"/>
          <p:cNvSpPr>
            <a:spLocks noGrp="1"/>
          </p:cNvSpPr>
          <p:nvPr>
            <p:ph type="title"/>
          </p:nvPr>
        </p:nvSpPr>
        <p:spPr>
          <a:xfrm>
            <a:off x="14288" y="1557338"/>
            <a:ext cx="4891087" cy="4319587"/>
          </a:xfrm>
        </p:spPr>
        <p:txBody>
          <a:bodyPr>
            <a:normAutofit fontScale="90000"/>
          </a:bodyPr>
          <a:lstStyle/>
          <a:p>
            <a:r>
              <a:rPr lang="pl-PL" altLang="pl-PL" sz="2400" b="1" dirty="0" smtClean="0">
                <a:solidFill>
                  <a:srgbClr val="FFFF00"/>
                </a:solidFill>
              </a:rPr>
              <a:t>Rozporządzenie Parlamentu Europejskiego i Rady (UE) Nr 376/2014 z dnia 3 kwietnia 2014 r. w sprawie zgłaszania i analizy zdarzeń w lotnictwie cywilnym oraz podejmowanych w związku z nimi działań następczych</a:t>
            </a:r>
            <a:r>
              <a:rPr lang="pl-PL" altLang="pl-PL" sz="2400" b="1" dirty="0" smtClean="0">
                <a:solidFill>
                  <a:schemeClr val="bg1"/>
                </a:solidFill>
              </a:rPr>
              <a:t>, zmiany rozporządzenia Parlamentu Europejskiego i Rady (UE) nr 996/2010 oraz uchylenia dyrektywy 2003/42/WE Parlamentu Europejskiego i Rady i rozporządzeń</a:t>
            </a:r>
            <a:br>
              <a:rPr lang="pl-PL" altLang="pl-PL" sz="2400" b="1" dirty="0" smtClean="0">
                <a:solidFill>
                  <a:schemeClr val="bg1"/>
                </a:solidFill>
              </a:rPr>
            </a:br>
            <a:r>
              <a:rPr lang="pl-PL" altLang="pl-PL" sz="2400" b="1" dirty="0" smtClean="0">
                <a:solidFill>
                  <a:schemeClr val="bg1"/>
                </a:solidFill>
              </a:rPr>
              <a:t>Komisji (WE) nr 1321/2007 i (WE) nr 1330/2007.</a:t>
            </a:r>
            <a:br>
              <a:rPr lang="pl-PL" altLang="pl-PL" sz="2400" b="1" dirty="0" smtClean="0">
                <a:solidFill>
                  <a:schemeClr val="bg1"/>
                </a:solidFill>
              </a:rPr>
            </a:br>
            <a:r>
              <a:rPr lang="pl-PL" altLang="pl-PL" sz="2400" b="1" dirty="0" smtClean="0">
                <a:solidFill>
                  <a:srgbClr val="FFFF00"/>
                </a:solidFill>
              </a:rPr>
              <a:t>Uwaga:</a:t>
            </a:r>
            <a:br>
              <a:rPr lang="pl-PL" altLang="pl-PL" sz="2400" b="1" dirty="0" smtClean="0">
                <a:solidFill>
                  <a:srgbClr val="FFFF00"/>
                </a:solidFill>
              </a:rPr>
            </a:br>
            <a:r>
              <a:rPr lang="pl-PL" altLang="pl-PL" sz="2400" b="1" dirty="0" smtClean="0">
                <a:solidFill>
                  <a:srgbClr val="FFFF00"/>
                </a:solidFill>
              </a:rPr>
              <a:t>Niniejsze rozporządzenie stosuje się od dnia 15 listopada 2015 r.</a:t>
            </a:r>
          </a:p>
        </p:txBody>
      </p:sp>
      <p:sp>
        <p:nvSpPr>
          <p:cNvPr id="21507" name="Tytuł 1"/>
          <p:cNvSpPr txBox="1">
            <a:spLocks/>
          </p:cNvSpPr>
          <p:nvPr/>
        </p:nvSpPr>
        <p:spPr bwMode="auto">
          <a:xfrm>
            <a:off x="0" y="0"/>
            <a:ext cx="91440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pl-PL" sz="3600" b="1">
                <a:solidFill>
                  <a:schemeClr val="bg1"/>
                </a:solidFill>
                <a:latin typeface="Calibri" pitchFamily="34" charset="0"/>
              </a:rPr>
              <a:t>Aktualizacja:</a:t>
            </a:r>
          </a:p>
        </p:txBody>
      </p:sp>
      <p:pic>
        <p:nvPicPr>
          <p:cNvPr id="2150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75" y="992188"/>
            <a:ext cx="4219575" cy="593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055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16113"/>
          </a:xfrm>
        </p:spPr>
        <p:txBody>
          <a:bodyPr/>
          <a:lstStyle/>
          <a:p>
            <a:r>
              <a:rPr lang="pl-PL" altLang="pl-PL" sz="3000" b="1" dirty="0" smtClean="0">
                <a:solidFill>
                  <a:schemeClr val="bg1"/>
                </a:solidFill>
              </a:rPr>
              <a:t>Rozporządzenie 376/2014 w sprawie zgłaszania i analizy zdarzeń w lotnictwie cywilnym oraz podejmowanych w związku z nimi działań następczych</a:t>
            </a:r>
          </a:p>
        </p:txBody>
      </p:sp>
      <p:sp>
        <p:nvSpPr>
          <p:cNvPr id="22531" name="Prostokąt 4"/>
          <p:cNvSpPr>
            <a:spLocks noChangeArrowheads="1"/>
          </p:cNvSpPr>
          <p:nvPr/>
        </p:nvSpPr>
        <p:spPr bwMode="auto">
          <a:xfrm>
            <a:off x="334963" y="1773238"/>
            <a:ext cx="8558212" cy="489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altLang="pl-PL" sz="2400" b="1">
                <a:solidFill>
                  <a:srgbClr val="FFFF00"/>
                </a:solidFill>
              </a:rPr>
              <a:t>Najważniejsze cele:</a:t>
            </a:r>
          </a:p>
          <a:p>
            <a:pPr eaLnBrk="1" hangingPunct="1"/>
            <a:endParaRPr lang="pl-PL" altLang="pl-PL" sz="2400">
              <a:solidFill>
                <a:schemeClr val="bg1"/>
              </a:solidFill>
            </a:endParaRPr>
          </a:p>
          <a:p>
            <a:pPr eaLnBrk="1" hangingPunct="1">
              <a:buFontTx/>
              <a:buChar char="-"/>
            </a:pPr>
            <a:r>
              <a:rPr lang="pl-PL" altLang="pl-PL" sz="2400">
                <a:solidFill>
                  <a:schemeClr val="bg1"/>
                </a:solidFill>
              </a:rPr>
              <a:t>jak największe ujednolicenie i harmonizacja na poziomie europejskim;</a:t>
            </a:r>
          </a:p>
          <a:p>
            <a:pPr eaLnBrk="1" hangingPunct="1">
              <a:buFontTx/>
              <a:buChar char="-"/>
            </a:pPr>
            <a:r>
              <a:rPr lang="pl-PL" altLang="pl-PL" sz="2400">
                <a:solidFill>
                  <a:schemeClr val="bg1"/>
                </a:solidFill>
              </a:rPr>
              <a:t>zwiększenie zakresu dostępu Krajowych Władz Lotniczych do informacji – również na poziomie europejskim;</a:t>
            </a:r>
          </a:p>
          <a:p>
            <a:pPr eaLnBrk="1" hangingPunct="1">
              <a:buFontTx/>
              <a:buChar char="-"/>
            </a:pPr>
            <a:r>
              <a:rPr lang="pl-PL" altLang="pl-PL" sz="2400">
                <a:solidFill>
                  <a:schemeClr val="bg1"/>
                </a:solidFill>
              </a:rPr>
              <a:t>lepsza wymiana informacji między Władzami Lotniczymi, EASA i ECR (KE);</a:t>
            </a:r>
          </a:p>
          <a:p>
            <a:pPr eaLnBrk="1" hangingPunct="1">
              <a:buFontTx/>
              <a:buChar char="-"/>
            </a:pPr>
            <a:r>
              <a:rPr lang="pl-PL" altLang="pl-PL" sz="2400">
                <a:solidFill>
                  <a:schemeClr val="bg1"/>
                </a:solidFill>
              </a:rPr>
              <a:t>przeorganizowanie dotychczasowego systemu raportowania w celu uzyskania większej efektywności;</a:t>
            </a:r>
          </a:p>
          <a:p>
            <a:pPr eaLnBrk="1" hangingPunct="1">
              <a:buFontTx/>
              <a:buChar char="-"/>
            </a:pPr>
            <a:r>
              <a:rPr lang="pl-PL" altLang="pl-PL" sz="2400">
                <a:solidFill>
                  <a:schemeClr val="bg1"/>
                </a:solidFill>
              </a:rPr>
              <a:t>uwzględnienie najlepszych praktyk światowych;</a:t>
            </a:r>
          </a:p>
          <a:p>
            <a:pPr eaLnBrk="1" hangingPunct="1">
              <a:buFontTx/>
              <a:buChar char="-"/>
            </a:pPr>
            <a:r>
              <a:rPr lang="pl-PL" altLang="pl-PL" sz="2400">
                <a:solidFill>
                  <a:schemeClr val="bg1"/>
                </a:solidFill>
              </a:rPr>
              <a:t>dopasowanie systemu europejskiego do wymogów Załącznika 19 ICAO „Zarządzanie bezpieczeństwem”.</a:t>
            </a:r>
          </a:p>
        </p:txBody>
      </p:sp>
    </p:spTree>
    <p:extLst>
      <p:ext uri="{BB962C8B-B14F-4D97-AF65-F5344CB8AC3E}">
        <p14:creationId xmlns:p14="http://schemas.microsoft.com/office/powerpoint/2010/main" val="336222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ytuł 1"/>
          <p:cNvSpPr>
            <a:spLocks noGrp="1"/>
          </p:cNvSpPr>
          <p:nvPr>
            <p:ph type="title"/>
          </p:nvPr>
        </p:nvSpPr>
        <p:spPr>
          <a:xfrm>
            <a:off x="0" y="219075"/>
            <a:ext cx="9144000" cy="1265238"/>
          </a:xfrm>
        </p:spPr>
        <p:txBody>
          <a:bodyPr>
            <a:normAutofit fontScale="90000"/>
          </a:bodyPr>
          <a:lstStyle/>
          <a:p>
            <a:r>
              <a:rPr lang="pl-PL" altLang="pl-PL" sz="3000" b="1" smtClean="0">
                <a:solidFill>
                  <a:schemeClr val="bg1"/>
                </a:solidFill>
              </a:rPr>
              <a:t>Rozporządzenie 376/2014 w sprawie zgłaszania i analizy zdarzeń w lotnictwie cywilnym oraz podejmowanych w związku z nimi działań następczych</a:t>
            </a:r>
          </a:p>
        </p:txBody>
      </p:sp>
      <p:sp>
        <p:nvSpPr>
          <p:cNvPr id="23555" name="Prostokąt 4"/>
          <p:cNvSpPr>
            <a:spLocks noChangeArrowheads="1"/>
          </p:cNvSpPr>
          <p:nvPr/>
        </p:nvSpPr>
        <p:spPr bwMode="auto">
          <a:xfrm>
            <a:off x="334963" y="1595438"/>
            <a:ext cx="8558212" cy="517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altLang="pl-PL" sz="2200" b="1">
                <a:solidFill>
                  <a:srgbClr val="FFFF00"/>
                </a:solidFill>
              </a:rPr>
              <a:t>Inne istotne elementy:</a:t>
            </a:r>
          </a:p>
          <a:p>
            <a:pPr eaLnBrk="1" hangingPunct="1"/>
            <a:endParaRPr lang="pl-PL" altLang="pl-PL" sz="2200">
              <a:solidFill>
                <a:schemeClr val="bg1"/>
              </a:solidFill>
            </a:endParaRPr>
          </a:p>
          <a:p>
            <a:pPr eaLnBrk="1" hangingPunct="1">
              <a:buFontTx/>
              <a:buChar char="-"/>
            </a:pPr>
            <a:r>
              <a:rPr lang="pl-PL" altLang="pl-PL" sz="2200">
                <a:solidFill>
                  <a:schemeClr val="bg1"/>
                </a:solidFill>
              </a:rPr>
              <a:t>nowe podejście do bezpieczeństwa lotniczego, polegające na zarządzaniu ryzykiem </a:t>
            </a:r>
            <a:r>
              <a:rPr lang="pl-PL" altLang="pl-PL" sz="2200" u="sng">
                <a:solidFill>
                  <a:schemeClr val="bg1"/>
                </a:solidFill>
              </a:rPr>
              <a:t>ma uzupełnić a nie zastąpić </a:t>
            </a:r>
            <a:r>
              <a:rPr lang="pl-PL" altLang="pl-PL" sz="2200">
                <a:solidFill>
                  <a:schemeClr val="bg1"/>
                </a:solidFill>
              </a:rPr>
              <a:t>dotychczasowy system oparty na sprawdzaniu zgodności z przepisami;</a:t>
            </a:r>
          </a:p>
          <a:p>
            <a:pPr eaLnBrk="1" hangingPunct="1">
              <a:buFontTx/>
              <a:buChar char="-"/>
            </a:pPr>
            <a:r>
              <a:rPr lang="pl-PL" altLang="pl-PL" sz="2200">
                <a:solidFill>
                  <a:schemeClr val="bg1"/>
                </a:solidFill>
              </a:rPr>
              <a:t>dotyczy ono przede wszystkim zdarzeń lotniczych, które nie przerodziły się w wypadki – a więc „niejako” uzupełnia rozporządzenie 996/2010;</a:t>
            </a:r>
          </a:p>
          <a:p>
            <a:pPr eaLnBrk="1" hangingPunct="1">
              <a:buFontTx/>
              <a:buChar char="-"/>
            </a:pPr>
            <a:r>
              <a:rPr lang="pl-PL" altLang="pl-PL" sz="2200">
                <a:solidFill>
                  <a:schemeClr val="bg1"/>
                </a:solidFill>
              </a:rPr>
              <a:t>podkreślenie kluczowego znaczenia analiz ryzyka (analizy dla pojedynczych zgłoszeń oraz w oparciu o całe zestawy danych);</a:t>
            </a:r>
          </a:p>
          <a:p>
            <a:pPr eaLnBrk="1" hangingPunct="1">
              <a:buFontTx/>
              <a:buChar char="-"/>
            </a:pPr>
            <a:r>
              <a:rPr lang="pl-PL" altLang="pl-PL" sz="2200">
                <a:solidFill>
                  <a:schemeClr val="bg1"/>
                </a:solidFill>
              </a:rPr>
              <a:t>uwzględnienie konieczności przekazywania informacji zwrotnej nie tylko organizacjom przesyłającym raporty ale również indywidualnym zgłaszającym (</a:t>
            </a:r>
            <a:r>
              <a:rPr lang="pl-PL" altLang="pl-PL" sz="2200" i="1">
                <a:solidFill>
                  <a:schemeClr val="bg1"/>
                </a:solidFill>
              </a:rPr>
              <a:t>proszę dokładnie przeczytać preambułę</a:t>
            </a:r>
            <a:r>
              <a:rPr lang="pl-PL" altLang="pl-PL" sz="2200">
                <a:solidFill>
                  <a:schemeClr val="bg1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50070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16113"/>
          </a:xfrm>
        </p:spPr>
        <p:txBody>
          <a:bodyPr/>
          <a:lstStyle/>
          <a:p>
            <a:r>
              <a:rPr lang="pl-PL" altLang="pl-PL" sz="3000" b="1" smtClean="0">
                <a:solidFill>
                  <a:schemeClr val="bg1"/>
                </a:solidFill>
              </a:rPr>
              <a:t>Rozporządzenie 376/2014 w sprawie zgłaszania i analizy zdarzeń w lotnictwie cywilnym oraz podejmowanych w związku z nimi działań następczych</a:t>
            </a:r>
          </a:p>
        </p:txBody>
      </p:sp>
      <p:sp>
        <p:nvSpPr>
          <p:cNvPr id="24579" name="Prostokąt 4"/>
          <p:cNvSpPr>
            <a:spLocks noChangeArrowheads="1"/>
          </p:cNvSpPr>
          <p:nvPr/>
        </p:nvSpPr>
        <p:spPr bwMode="auto">
          <a:xfrm>
            <a:off x="334963" y="1773238"/>
            <a:ext cx="8558212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altLang="pl-PL" sz="2400" b="1" dirty="0">
                <a:solidFill>
                  <a:srgbClr val="FFFF00"/>
                </a:solidFill>
              </a:rPr>
              <a:t>Najistotniejsze zmiany:</a:t>
            </a:r>
          </a:p>
          <a:p>
            <a:pPr eaLnBrk="1" hangingPunct="1"/>
            <a:endParaRPr lang="pl-PL" altLang="pl-PL" sz="2400" dirty="0">
              <a:solidFill>
                <a:schemeClr val="bg1"/>
              </a:solidFill>
            </a:endParaRPr>
          </a:p>
          <a:p>
            <a:pPr eaLnBrk="1" hangingPunct="1">
              <a:buFontTx/>
              <a:buChar char="-"/>
            </a:pPr>
            <a:r>
              <a:rPr lang="pl-PL" altLang="pl-PL" sz="2400" dirty="0">
                <a:solidFill>
                  <a:schemeClr val="bg1"/>
                </a:solidFill>
              </a:rPr>
              <a:t>przedefiniowanie relacji systemów obowiązkowego i dobrowolnego zgłaszania zdarzeń lotniczych;</a:t>
            </a:r>
          </a:p>
          <a:p>
            <a:pPr eaLnBrk="1" hangingPunct="1">
              <a:buFontTx/>
              <a:buChar char="-"/>
            </a:pPr>
            <a:r>
              <a:rPr lang="pl-PL" altLang="pl-PL" sz="2400" dirty="0">
                <a:solidFill>
                  <a:schemeClr val="bg1"/>
                </a:solidFill>
              </a:rPr>
              <a:t>wprowadzenie wymogu prowadzenia analiz ryzyka;</a:t>
            </a:r>
          </a:p>
          <a:p>
            <a:pPr eaLnBrk="1" hangingPunct="1">
              <a:buFontTx/>
              <a:buChar char="-"/>
            </a:pPr>
            <a:r>
              <a:rPr lang="pl-PL" altLang="pl-PL" sz="2400" dirty="0">
                <a:solidFill>
                  <a:schemeClr val="bg1"/>
                </a:solidFill>
              </a:rPr>
              <a:t>uwzględnienie zasad i wymogów systemu zarządzania bezpieczeństwem (SMS) oraz Kultury Sprawiedliwego Traktowania (Just </a:t>
            </a:r>
            <a:r>
              <a:rPr lang="pl-PL" altLang="pl-PL" sz="2400" dirty="0" err="1">
                <a:solidFill>
                  <a:schemeClr val="bg1"/>
                </a:solidFill>
              </a:rPr>
              <a:t>Culture</a:t>
            </a:r>
            <a:r>
              <a:rPr lang="pl-PL" altLang="pl-PL" sz="2400" dirty="0">
                <a:solidFill>
                  <a:schemeClr val="bg1"/>
                </a:solidFill>
              </a:rPr>
              <a:t>);</a:t>
            </a:r>
          </a:p>
          <a:p>
            <a:pPr eaLnBrk="1" hangingPunct="1">
              <a:buFontTx/>
              <a:buChar char="-"/>
            </a:pPr>
            <a:r>
              <a:rPr lang="pl-PL" altLang="pl-PL" sz="2400" dirty="0">
                <a:solidFill>
                  <a:schemeClr val="bg1"/>
                </a:solidFill>
              </a:rPr>
              <a:t>zgłaszanie zdarzeń lotniczych ma się obywać poprzez organizacje;</a:t>
            </a:r>
          </a:p>
          <a:p>
            <a:pPr eaLnBrk="1" hangingPunct="1">
              <a:buFontTx/>
              <a:buChar char="-"/>
            </a:pPr>
            <a:r>
              <a:rPr lang="pl-PL" altLang="pl-PL" sz="2400" b="1" u="sng" dirty="0">
                <a:solidFill>
                  <a:schemeClr val="bg1"/>
                </a:solidFill>
              </a:rPr>
              <a:t>uproszczenia dla nieskomplikowanych technicznie statków powietrznych</a:t>
            </a:r>
            <a:r>
              <a:rPr lang="pl-PL" altLang="pl-PL" sz="24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744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41438"/>
          </a:xfrm>
        </p:spPr>
        <p:txBody>
          <a:bodyPr>
            <a:normAutofit fontScale="90000"/>
          </a:bodyPr>
          <a:lstStyle/>
          <a:p>
            <a:r>
              <a:rPr lang="pl-PL" altLang="pl-PL" sz="3000" b="1" smtClean="0">
                <a:solidFill>
                  <a:schemeClr val="bg1"/>
                </a:solidFill>
              </a:rPr>
              <a:t>Rozporządzenie 376/2014 w sprawie zgłaszania i analizy zdarzeń w lotnictwie cywilnym oraz podejmowanych w związku z nimi działań następczych</a:t>
            </a:r>
          </a:p>
        </p:txBody>
      </p:sp>
      <p:sp>
        <p:nvSpPr>
          <p:cNvPr id="25603" name="Prostokąt 4"/>
          <p:cNvSpPr>
            <a:spLocks noChangeArrowheads="1"/>
          </p:cNvSpPr>
          <p:nvPr/>
        </p:nvSpPr>
        <p:spPr bwMode="auto">
          <a:xfrm>
            <a:off x="365125" y="1225550"/>
            <a:ext cx="8558213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altLang="pl-PL" sz="2300" b="1" dirty="0">
                <a:solidFill>
                  <a:srgbClr val="FFFF00"/>
                </a:solidFill>
              </a:rPr>
              <a:t>Zalety:</a:t>
            </a:r>
          </a:p>
          <a:p>
            <a:pPr eaLnBrk="1" hangingPunct="1"/>
            <a:endParaRPr lang="pl-PL" altLang="pl-PL" sz="1400" dirty="0">
              <a:solidFill>
                <a:schemeClr val="bg1"/>
              </a:solidFill>
            </a:endParaRPr>
          </a:p>
          <a:p>
            <a:pPr eaLnBrk="1" hangingPunct="1">
              <a:buFontTx/>
              <a:buChar char="-"/>
            </a:pPr>
            <a:r>
              <a:rPr lang="pl-PL" altLang="pl-PL" sz="2300" dirty="0">
                <a:solidFill>
                  <a:schemeClr val="bg1"/>
                </a:solidFill>
              </a:rPr>
              <a:t>zgodność z filozofią ICAO;</a:t>
            </a:r>
          </a:p>
          <a:p>
            <a:pPr eaLnBrk="1" hangingPunct="1">
              <a:buFontTx/>
              <a:buChar char="-"/>
            </a:pPr>
            <a:r>
              <a:rPr lang="pl-PL" altLang="pl-PL" sz="2300" b="1" u="sng" dirty="0">
                <a:solidFill>
                  <a:schemeClr val="bg1"/>
                </a:solidFill>
              </a:rPr>
              <a:t>możliwość skorzystania z „outsourcingu” w zakresie analiz ryzyka;</a:t>
            </a:r>
          </a:p>
          <a:p>
            <a:pPr eaLnBrk="1" hangingPunct="1">
              <a:buFontTx/>
              <a:buChar char="-"/>
            </a:pPr>
            <a:r>
              <a:rPr lang="pl-PL" altLang="pl-PL" sz="2300" b="1" u="sng" dirty="0">
                <a:solidFill>
                  <a:schemeClr val="bg1"/>
                </a:solidFill>
              </a:rPr>
              <a:t>uproszczone listy zdarzeń dla nieskomplikowanych technicznie statków powietrznych (czyli ogromnej części lotnictwa ogólnego) w ramach systemu obowiązkowego;</a:t>
            </a:r>
          </a:p>
          <a:p>
            <a:pPr eaLnBrk="1" hangingPunct="1">
              <a:buFontTx/>
              <a:buChar char="-"/>
            </a:pPr>
            <a:r>
              <a:rPr lang="pl-PL" altLang="pl-PL" sz="2300" b="1" u="sng" dirty="0">
                <a:solidFill>
                  <a:schemeClr val="bg1"/>
                </a:solidFill>
              </a:rPr>
              <a:t>możliwość wspólnego prowadzenia systemu obowiązkowego i dobrowolnego zgłaszania i analizy zdarzeń;</a:t>
            </a:r>
          </a:p>
          <a:p>
            <a:pPr eaLnBrk="1" hangingPunct="1">
              <a:buFontTx/>
              <a:buChar char="-"/>
            </a:pPr>
            <a:r>
              <a:rPr lang="pl-PL" altLang="pl-PL" sz="2300" dirty="0">
                <a:solidFill>
                  <a:schemeClr val="bg1"/>
                </a:solidFill>
              </a:rPr>
              <a:t>uwzględnienie zasad / wymogów Kultury Sprawiedliwego Traktowania (Just </a:t>
            </a:r>
            <a:r>
              <a:rPr lang="pl-PL" altLang="pl-PL" sz="2300" dirty="0" err="1">
                <a:solidFill>
                  <a:schemeClr val="bg1"/>
                </a:solidFill>
              </a:rPr>
              <a:t>Culture</a:t>
            </a:r>
            <a:r>
              <a:rPr lang="pl-PL" altLang="pl-PL" sz="2300" dirty="0">
                <a:solidFill>
                  <a:schemeClr val="bg1"/>
                </a:solidFill>
              </a:rPr>
              <a:t>);</a:t>
            </a:r>
          </a:p>
          <a:p>
            <a:pPr eaLnBrk="1" hangingPunct="1">
              <a:buFontTx/>
              <a:buChar char="-"/>
            </a:pPr>
            <a:r>
              <a:rPr lang="pl-PL" altLang="pl-PL" sz="2300" dirty="0">
                <a:solidFill>
                  <a:schemeClr val="bg1"/>
                </a:solidFill>
              </a:rPr>
              <a:t>częściowe ujednolicenie relacji pracodawca – pracownik na poziomie europejskim – w zakresie kwestii związanych ze zgłaszaniem zdarzeń lotniczych.</a:t>
            </a:r>
          </a:p>
        </p:txBody>
      </p:sp>
    </p:spTree>
    <p:extLst>
      <p:ext uri="{BB962C8B-B14F-4D97-AF65-F5344CB8AC3E}">
        <p14:creationId xmlns:p14="http://schemas.microsoft.com/office/powerpoint/2010/main" val="96350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16113"/>
          </a:xfrm>
        </p:spPr>
        <p:txBody>
          <a:bodyPr/>
          <a:lstStyle/>
          <a:p>
            <a:r>
              <a:rPr lang="pl-PL" altLang="pl-PL" sz="3000" b="1" smtClean="0">
                <a:solidFill>
                  <a:schemeClr val="bg1"/>
                </a:solidFill>
              </a:rPr>
              <a:t>Rozporządzenie 376/2014 w sprawie zgłaszania i analizy zdarzeń w lotnictwie cywilnym oraz podejmowanych w związku z nimi działań następczych</a:t>
            </a:r>
          </a:p>
        </p:txBody>
      </p:sp>
      <p:sp>
        <p:nvSpPr>
          <p:cNvPr id="26627" name="Prostokąt 4"/>
          <p:cNvSpPr>
            <a:spLocks noChangeArrowheads="1"/>
          </p:cNvSpPr>
          <p:nvPr/>
        </p:nvSpPr>
        <p:spPr bwMode="auto">
          <a:xfrm>
            <a:off x="334963" y="1773238"/>
            <a:ext cx="8558212" cy="415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altLang="pl-PL" sz="2400" b="1">
                <a:solidFill>
                  <a:srgbClr val="FFFF00"/>
                </a:solidFill>
              </a:rPr>
              <a:t>Wady:</a:t>
            </a:r>
          </a:p>
          <a:p>
            <a:pPr eaLnBrk="1" hangingPunct="1"/>
            <a:endParaRPr lang="pl-PL" altLang="pl-PL" sz="2400">
              <a:solidFill>
                <a:schemeClr val="bg1"/>
              </a:solidFill>
            </a:endParaRPr>
          </a:p>
          <a:p>
            <a:pPr eaLnBrk="1" hangingPunct="1">
              <a:buFontTx/>
              <a:buChar char="-"/>
            </a:pPr>
            <a:r>
              <a:rPr lang="pl-PL" altLang="pl-PL" sz="2400">
                <a:solidFill>
                  <a:schemeClr val="bg1"/>
                </a:solidFill>
              </a:rPr>
              <a:t>wciąż za mały nacisk położony na podejmowanie decyzji na podstawie analiz ryzyka;</a:t>
            </a:r>
          </a:p>
          <a:p>
            <a:pPr eaLnBrk="1" hangingPunct="1">
              <a:buFontTx/>
              <a:buChar char="-"/>
            </a:pPr>
            <a:r>
              <a:rPr lang="pl-PL" altLang="pl-PL" sz="2400">
                <a:solidFill>
                  <a:schemeClr val="bg1"/>
                </a:solidFill>
              </a:rPr>
              <a:t>brak ujednolicenia przepisów karnych związanych z raportowaniem zdarzeń na poziomie europejskim;</a:t>
            </a:r>
          </a:p>
          <a:p>
            <a:pPr eaLnBrk="1" hangingPunct="1">
              <a:buFontTx/>
              <a:buChar char="-"/>
            </a:pPr>
            <a:r>
              <a:rPr lang="pl-PL" altLang="pl-PL" sz="2400">
                <a:solidFill>
                  <a:schemeClr val="bg1"/>
                </a:solidFill>
              </a:rPr>
              <a:t>prawdopodobnie  w momencie wejścia w życie nowego rozporządzenia nie będzie jeszcze załączników do niego;</a:t>
            </a:r>
          </a:p>
          <a:p>
            <a:pPr eaLnBrk="1" hangingPunct="1">
              <a:buFontTx/>
              <a:buChar char="-"/>
            </a:pPr>
            <a:r>
              <a:rPr lang="pl-PL" altLang="pl-PL" sz="2400">
                <a:solidFill>
                  <a:schemeClr val="bg1"/>
                </a:solidFill>
              </a:rPr>
              <a:t>wspólny europejski system klasyfikacji ryzyka wciąż jeszcze nie jest całkowicie opracowany.</a:t>
            </a:r>
          </a:p>
          <a:p>
            <a:pPr eaLnBrk="1" hangingPunct="1">
              <a:buFontTx/>
              <a:buChar char="-"/>
            </a:pPr>
            <a:endParaRPr lang="pl-PL" altLang="pl-PL" sz="2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96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16113"/>
          </a:xfrm>
        </p:spPr>
        <p:txBody>
          <a:bodyPr/>
          <a:lstStyle/>
          <a:p>
            <a:r>
              <a:rPr lang="pl-PL" altLang="pl-PL" sz="3000" b="1" smtClean="0">
                <a:solidFill>
                  <a:schemeClr val="bg1"/>
                </a:solidFill>
              </a:rPr>
              <a:t>Rozporządzenie 376/2014 w sprawie zgłaszania i analizy zdarzeń w lotnictwie cywilnym oraz podejmowanych w związku z nimi działań następczych</a:t>
            </a:r>
          </a:p>
        </p:txBody>
      </p:sp>
      <p:sp>
        <p:nvSpPr>
          <p:cNvPr id="27651" name="Prostokąt 4"/>
          <p:cNvSpPr>
            <a:spLocks noChangeArrowheads="1"/>
          </p:cNvSpPr>
          <p:nvPr/>
        </p:nvSpPr>
        <p:spPr bwMode="auto">
          <a:xfrm>
            <a:off x="334963" y="1773238"/>
            <a:ext cx="8558212" cy="489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altLang="pl-PL" sz="2400" b="1">
                <a:solidFill>
                  <a:srgbClr val="FFFF00"/>
                </a:solidFill>
              </a:rPr>
              <a:t>Wymogi w stosunku do organizacji:</a:t>
            </a:r>
          </a:p>
          <a:p>
            <a:pPr eaLnBrk="1" hangingPunct="1"/>
            <a:endParaRPr lang="pl-PL" altLang="pl-PL" sz="2400">
              <a:solidFill>
                <a:schemeClr val="bg1"/>
              </a:solidFill>
            </a:endParaRPr>
          </a:p>
          <a:p>
            <a:pPr eaLnBrk="1" hangingPunct="1">
              <a:buFontTx/>
              <a:buChar char="-"/>
            </a:pPr>
            <a:r>
              <a:rPr lang="pl-PL" altLang="pl-PL" sz="2400">
                <a:solidFill>
                  <a:schemeClr val="bg1"/>
                </a:solidFill>
              </a:rPr>
              <a:t>mają ustanowić u siebie co najmniej dwa systemy raportowania: obowiązkowy i dobrowolny;</a:t>
            </a:r>
          </a:p>
          <a:p>
            <a:pPr eaLnBrk="1" hangingPunct="1">
              <a:buFontTx/>
              <a:buChar char="-"/>
            </a:pPr>
            <a:r>
              <a:rPr lang="pl-PL" altLang="pl-PL" sz="2400">
                <a:solidFill>
                  <a:schemeClr val="bg1"/>
                </a:solidFill>
              </a:rPr>
              <a:t>istnieje możliwość wykorzystania do tego celu tego samego personelu i wspólnej bazy danych;</a:t>
            </a:r>
          </a:p>
          <a:p>
            <a:pPr eaLnBrk="1" hangingPunct="1">
              <a:buFontTx/>
              <a:buChar char="-"/>
            </a:pPr>
            <a:r>
              <a:rPr lang="pl-PL" altLang="pl-PL" sz="2400">
                <a:solidFill>
                  <a:schemeClr val="bg1"/>
                </a:solidFill>
              </a:rPr>
              <a:t>podmioty lotnicze mają zapewnić taką organizację gromadzenia, przetwarzania i analizowania zgłoszeń by odpowiednio chronić poufność osoby raportującej w sposób zgodny z zasadami Kultury Sprawiedliwego Traktowania (Just Culture);</a:t>
            </a:r>
          </a:p>
          <a:p>
            <a:pPr eaLnBrk="1" hangingPunct="1">
              <a:buFontTx/>
              <a:buChar char="-"/>
            </a:pPr>
            <a:r>
              <a:rPr lang="pl-PL" altLang="pl-PL" sz="2400">
                <a:solidFill>
                  <a:schemeClr val="bg1"/>
                </a:solidFill>
              </a:rPr>
              <a:t>przesyłanie wszystkich zgłoszeń do Krajowej Bazy Danych;</a:t>
            </a:r>
          </a:p>
          <a:p>
            <a:pPr eaLnBrk="1" hangingPunct="1">
              <a:buFontTx/>
              <a:buChar char="-"/>
            </a:pPr>
            <a:r>
              <a:rPr lang="pl-PL" altLang="pl-PL" sz="2400">
                <a:solidFill>
                  <a:schemeClr val="bg1"/>
                </a:solidFill>
              </a:rPr>
              <a:t>przesyłanie do ULC wyników prowadzonych analiz ryzyka.</a:t>
            </a:r>
          </a:p>
          <a:p>
            <a:pPr eaLnBrk="1" hangingPunct="1">
              <a:buFontTx/>
              <a:buChar char="-"/>
            </a:pPr>
            <a:endParaRPr lang="pl-PL" altLang="pl-PL" sz="2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46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9725" y="2708275"/>
            <a:ext cx="8458200" cy="2305050"/>
          </a:xfrm>
        </p:spPr>
        <p:txBody>
          <a:bodyPr>
            <a:normAutofit fontScale="90000"/>
          </a:bodyPr>
          <a:lstStyle/>
          <a:p>
            <a:r>
              <a:rPr lang="pl-PL" altLang="pl-PL" sz="4000" b="1" dirty="0" smtClean="0">
                <a:solidFill>
                  <a:schemeClr val="bg1"/>
                </a:solidFill>
              </a:rPr>
              <a:t>Moduł I</a:t>
            </a:r>
            <a:br>
              <a:rPr lang="pl-PL" altLang="pl-PL" sz="4000" b="1" dirty="0" smtClean="0">
                <a:solidFill>
                  <a:schemeClr val="bg1"/>
                </a:solidFill>
              </a:rPr>
            </a:br>
            <a:r>
              <a:rPr lang="pl-PL" altLang="pl-PL" sz="4000" b="1" dirty="0" smtClean="0">
                <a:solidFill>
                  <a:schemeClr val="bg1"/>
                </a:solidFill>
              </a:rPr>
              <a:t/>
            </a:r>
            <a:br>
              <a:rPr lang="pl-PL" altLang="pl-PL" sz="4000" b="1" dirty="0" smtClean="0">
                <a:solidFill>
                  <a:schemeClr val="bg1"/>
                </a:solidFill>
              </a:rPr>
            </a:br>
            <a:r>
              <a:rPr lang="pl-PL" altLang="pl-PL" sz="4000" b="1" dirty="0" smtClean="0">
                <a:solidFill>
                  <a:schemeClr val="bg1"/>
                </a:solidFill>
              </a:rPr>
              <a:t>EUROPEJSKA STRATEGIA BEZPIECZEŃSTWA DLA LOTNICTWA OGÓLNEGO</a:t>
            </a:r>
          </a:p>
        </p:txBody>
      </p:sp>
      <p:pic>
        <p:nvPicPr>
          <p:cNvPr id="3075" name="Picture 4" descr="logoULC_transp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46488" y="476250"/>
            <a:ext cx="1851025" cy="1752600"/>
          </a:xfrm>
        </p:spPr>
      </p:pic>
      <p:sp>
        <p:nvSpPr>
          <p:cNvPr id="3076" name="pole tekstowe 6"/>
          <p:cNvSpPr txBox="1">
            <a:spLocks noChangeArrowheads="1"/>
          </p:cNvSpPr>
          <p:nvPr/>
        </p:nvSpPr>
        <p:spPr bwMode="auto">
          <a:xfrm>
            <a:off x="568325" y="5775325"/>
            <a:ext cx="80025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pl-PL" altLang="pl-PL" sz="1800" b="1" dirty="0" smtClean="0">
                <a:solidFill>
                  <a:schemeClr val="bg1"/>
                </a:solidFill>
              </a:rPr>
              <a:t>Piotr Michalak - Pełnomocnik Prezesa ULC ds. Zarządzania Bezpieczeństwem, Radca Generalny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 dirty="0" smtClean="0">
                <a:solidFill>
                  <a:schemeClr val="bg1"/>
                </a:solidFill>
              </a:rPr>
              <a:t>Konferencja Bezpieczeństwa w Lotnictwie Cywilnym - GA, 17  czerwca  2014 roku</a:t>
            </a:r>
            <a:endParaRPr lang="pl-PL" altLang="pl-PL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9597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ytuł 1"/>
          <p:cNvSpPr>
            <a:spLocks noGrp="1"/>
          </p:cNvSpPr>
          <p:nvPr>
            <p:ph type="title"/>
          </p:nvPr>
        </p:nvSpPr>
        <p:spPr>
          <a:xfrm>
            <a:off x="0" y="333375"/>
            <a:ext cx="9144000" cy="1339850"/>
          </a:xfrm>
        </p:spPr>
        <p:txBody>
          <a:bodyPr>
            <a:normAutofit fontScale="90000"/>
          </a:bodyPr>
          <a:lstStyle/>
          <a:p>
            <a:r>
              <a:rPr lang="pl-PL" altLang="pl-PL" sz="3000" b="1" smtClean="0">
                <a:solidFill>
                  <a:schemeClr val="bg1"/>
                </a:solidFill>
              </a:rPr>
              <a:t>Rozporządzenie 376/2014 w sprawie zgłaszania i analizy zdarzeń w lotnictwie cywilnym oraz podejmowanych w związku z nimi działań następczych</a:t>
            </a:r>
          </a:p>
        </p:txBody>
      </p:sp>
      <p:sp>
        <p:nvSpPr>
          <p:cNvPr id="5" name="Prostokąt 4"/>
          <p:cNvSpPr/>
          <p:nvPr/>
        </p:nvSpPr>
        <p:spPr>
          <a:xfrm>
            <a:off x="179388" y="1989138"/>
            <a:ext cx="8856662" cy="37846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pl-PL" sz="2400" b="1" dirty="0">
                <a:solidFill>
                  <a:srgbClr val="FFFF00"/>
                </a:solidFill>
              </a:rPr>
              <a:t>Analizy ryzyka:</a:t>
            </a:r>
          </a:p>
          <a:p>
            <a:pPr marL="342900" indent="-342900">
              <a:defRPr/>
            </a:pPr>
            <a:endParaRPr lang="pl-PL" sz="2400" dirty="0">
              <a:solidFill>
                <a:schemeClr val="bg1"/>
              </a:solidFill>
            </a:endParaRPr>
          </a:p>
          <a:p>
            <a:pPr indent="-342900">
              <a:defRPr/>
            </a:pPr>
            <a:r>
              <a:rPr lang="pl-PL" sz="2400" dirty="0" smtClean="0">
                <a:solidFill>
                  <a:schemeClr val="bg1"/>
                </a:solidFill>
              </a:rPr>
              <a:t>Przyczyny zmian:</a:t>
            </a:r>
            <a:endParaRPr lang="pl-PL" sz="2400" dirty="0">
              <a:solidFill>
                <a:schemeClr val="bg1"/>
              </a:solidFill>
            </a:endParaRPr>
          </a:p>
          <a:p>
            <a:pPr indent="-342900">
              <a:buFontTx/>
              <a:buChar char="-"/>
              <a:defRPr/>
            </a:pPr>
            <a:r>
              <a:rPr lang="pl-PL" sz="2400" dirty="0">
                <a:solidFill>
                  <a:schemeClr val="bg1"/>
                </a:solidFill>
              </a:rPr>
              <a:t>niedostateczny poziom identyfikacji zagrożeń oraz analizy zdarzeń na wszystkich poziomach: europejskim, krajowym jak i w organizacjach lotniczych;</a:t>
            </a:r>
          </a:p>
          <a:p>
            <a:pPr indent="-342900">
              <a:buFontTx/>
              <a:buChar char="-"/>
              <a:defRPr/>
            </a:pPr>
            <a:r>
              <a:rPr lang="pl-PL" sz="2400" dirty="0">
                <a:solidFill>
                  <a:schemeClr val="bg1"/>
                </a:solidFill>
              </a:rPr>
              <a:t>brak ujednoliconej metodologii prowadzenia takich analiz pozwalającej na porównywanie ich wyników;</a:t>
            </a:r>
          </a:p>
          <a:p>
            <a:pPr indent="-342900">
              <a:buFontTx/>
              <a:buChar char="-"/>
              <a:defRPr/>
            </a:pPr>
            <a:r>
              <a:rPr lang="pl-PL" sz="2400" dirty="0">
                <a:solidFill>
                  <a:schemeClr val="bg1"/>
                </a:solidFill>
              </a:rPr>
              <a:t>chęć oparcia działań naprawczych i/lub zapobiegawczych na rzeczowych, miarodajnych danych – &gt; wynikach analiz ryzyka.</a:t>
            </a:r>
          </a:p>
        </p:txBody>
      </p:sp>
    </p:spTree>
    <p:extLst>
      <p:ext uri="{BB962C8B-B14F-4D97-AF65-F5344CB8AC3E}">
        <p14:creationId xmlns:p14="http://schemas.microsoft.com/office/powerpoint/2010/main" val="171758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41438"/>
          </a:xfrm>
        </p:spPr>
        <p:txBody>
          <a:bodyPr>
            <a:normAutofit fontScale="90000"/>
          </a:bodyPr>
          <a:lstStyle/>
          <a:p>
            <a:r>
              <a:rPr lang="pl-PL" altLang="pl-PL" sz="3000" b="1" smtClean="0">
                <a:solidFill>
                  <a:schemeClr val="bg1"/>
                </a:solidFill>
              </a:rPr>
              <a:t>Rozporządzenie 376/2014 w sprawie zgłaszania i analizy zdarzeń w lotnictwie cywilnym oraz podejmowanych w związku z nimi działań następczych</a:t>
            </a:r>
          </a:p>
        </p:txBody>
      </p:sp>
      <p:sp>
        <p:nvSpPr>
          <p:cNvPr id="5" name="Prostokąt 4"/>
          <p:cNvSpPr/>
          <p:nvPr/>
        </p:nvSpPr>
        <p:spPr>
          <a:xfrm>
            <a:off x="179388" y="1557338"/>
            <a:ext cx="8856662" cy="48926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pl-PL" sz="2400" b="1" dirty="0">
                <a:solidFill>
                  <a:srgbClr val="FFFF00"/>
                </a:solidFill>
              </a:rPr>
              <a:t>Analizy ryzyka (cd):</a:t>
            </a:r>
          </a:p>
          <a:p>
            <a:pPr marL="342900" indent="-342900">
              <a:defRPr/>
            </a:pPr>
            <a:endParaRPr lang="pl-PL" sz="2400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pl-PL" sz="2400" dirty="0">
                <a:solidFill>
                  <a:schemeClr val="bg1"/>
                </a:solidFill>
              </a:rPr>
              <a:t>Najważniejsze założenia:</a:t>
            </a:r>
          </a:p>
          <a:p>
            <a:pPr>
              <a:defRPr/>
            </a:pPr>
            <a:endParaRPr lang="pl-PL" sz="2400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pl-PL" sz="2400" dirty="0">
                <a:solidFill>
                  <a:schemeClr val="bg1"/>
                </a:solidFill>
              </a:rPr>
              <a:t>Monitorowana będzie efektywność wykorzystywania informacji pozyskanych na podstawie analizy pojedynczych zdarzeń, ich zbiorów, jak i całej bazy danych. </a:t>
            </a:r>
          </a:p>
          <a:p>
            <a:pPr>
              <a:defRPr/>
            </a:pPr>
            <a:endParaRPr lang="pl-PL" sz="2400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pl-PL" sz="2400" dirty="0">
                <a:solidFill>
                  <a:schemeClr val="bg1"/>
                </a:solidFill>
              </a:rPr>
              <a:t>Prowadzenie analiz ryzyka ma się odbywać na wszystkich poziomach systemu zarządzania bezpieczeństwem w lotnictwie cywilnym w Europie: w EASA, Państwach Członkowskich oraz organizacjach lotniczych (certyfikowanych i zatwierdzanych) – np. takie same obowiązki będą dotyczyć „</a:t>
            </a:r>
            <a:r>
              <a:rPr lang="pl-PL" sz="2400" dirty="0" err="1">
                <a:solidFill>
                  <a:schemeClr val="bg1"/>
                </a:solidFill>
              </a:rPr>
              <a:t>groundhandling</a:t>
            </a:r>
            <a:r>
              <a:rPr lang="pl-PL" sz="2400" dirty="0">
                <a:solidFill>
                  <a:schemeClr val="bg1"/>
                </a:solidFill>
              </a:rPr>
              <a:t>-u”.</a:t>
            </a:r>
          </a:p>
        </p:txBody>
      </p:sp>
    </p:spTree>
    <p:extLst>
      <p:ext uri="{BB962C8B-B14F-4D97-AF65-F5344CB8AC3E}">
        <p14:creationId xmlns:p14="http://schemas.microsoft.com/office/powerpoint/2010/main" val="401402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16113"/>
          </a:xfrm>
        </p:spPr>
        <p:txBody>
          <a:bodyPr/>
          <a:lstStyle/>
          <a:p>
            <a:r>
              <a:rPr lang="pl-PL" altLang="pl-PL" sz="3000" b="1" smtClean="0">
                <a:solidFill>
                  <a:schemeClr val="bg1"/>
                </a:solidFill>
              </a:rPr>
              <a:t>Rozporządzenie 376/2014 w sprawie zgłaszania i analizy zdarzeń w lotnictwie cywilnym oraz podejmowanych w związku z nimi działań następczych</a:t>
            </a:r>
          </a:p>
        </p:txBody>
      </p:sp>
      <p:sp>
        <p:nvSpPr>
          <p:cNvPr id="30723" name="Prostokąt 4"/>
          <p:cNvSpPr>
            <a:spLocks noChangeArrowheads="1"/>
          </p:cNvSpPr>
          <p:nvPr/>
        </p:nvSpPr>
        <p:spPr bwMode="auto">
          <a:xfrm>
            <a:off x="334963" y="1773238"/>
            <a:ext cx="8558212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altLang="pl-PL" sz="2400" b="1">
                <a:solidFill>
                  <a:srgbClr val="FFFF00"/>
                </a:solidFill>
              </a:rPr>
              <a:t>Analizy ryzyka i działania naprawcze:</a:t>
            </a:r>
          </a:p>
          <a:p>
            <a:pPr eaLnBrk="1" hangingPunct="1"/>
            <a:endParaRPr lang="pl-PL" altLang="pl-PL" sz="2400">
              <a:solidFill>
                <a:schemeClr val="bg1"/>
              </a:solidFill>
            </a:endParaRPr>
          </a:p>
          <a:p>
            <a:pPr eaLnBrk="1" hangingPunct="1"/>
            <a:r>
              <a:rPr lang="pl-PL" altLang="pl-PL" sz="2400">
                <a:solidFill>
                  <a:schemeClr val="bg1"/>
                </a:solidFill>
              </a:rPr>
              <a:t>- Zarówno od organizacji jak i Państw Członkowskich oraz EASA będzie się wymagać analizowania informacji zgromadzonych dzięki systemom zgłaszania zdarzeń, w celu oszacowania ryzyka i podjęcia ewentualnych działań prewencyjnych (zapobiegawczych).</a:t>
            </a:r>
          </a:p>
          <a:p>
            <a:pPr eaLnBrk="1" hangingPunct="1"/>
            <a:endParaRPr lang="pl-PL" altLang="pl-PL" sz="2400">
              <a:solidFill>
                <a:schemeClr val="bg1"/>
              </a:solidFill>
            </a:endParaRPr>
          </a:p>
          <a:p>
            <a:pPr eaLnBrk="1" hangingPunct="1"/>
            <a:r>
              <a:rPr lang="pl-PL" altLang="pl-PL" sz="2400">
                <a:solidFill>
                  <a:schemeClr val="bg1"/>
                </a:solidFill>
              </a:rPr>
              <a:t>- Skuteczność tych działań będzie monitorowana pod kątem uzyskanej poprawy poziomu bezpieczeństwa, w razie potrzeby będą podejmowane odpowiednie działania profilaktyczne i/lub naprawcze.</a:t>
            </a:r>
          </a:p>
        </p:txBody>
      </p:sp>
    </p:spTree>
    <p:extLst>
      <p:ext uri="{BB962C8B-B14F-4D97-AF65-F5344CB8AC3E}">
        <p14:creationId xmlns:p14="http://schemas.microsoft.com/office/powerpoint/2010/main" val="59627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16113"/>
          </a:xfrm>
        </p:spPr>
        <p:txBody>
          <a:bodyPr/>
          <a:lstStyle/>
          <a:p>
            <a:r>
              <a:rPr lang="pl-PL" altLang="pl-PL" sz="3000" b="1" smtClean="0">
                <a:solidFill>
                  <a:schemeClr val="bg1"/>
                </a:solidFill>
              </a:rPr>
              <a:t>Rozporządzenie 376/2014 w sprawie zgłaszania i analizy zdarzeń w lotnictwie cywilnym oraz podejmowanych w związku z nimi działań następczych</a:t>
            </a:r>
          </a:p>
        </p:txBody>
      </p:sp>
      <p:sp>
        <p:nvSpPr>
          <p:cNvPr id="31747" name="Prostokąt 4"/>
          <p:cNvSpPr>
            <a:spLocks noChangeArrowheads="1"/>
          </p:cNvSpPr>
          <p:nvPr/>
        </p:nvSpPr>
        <p:spPr bwMode="auto">
          <a:xfrm>
            <a:off x="334963" y="1773238"/>
            <a:ext cx="8558212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altLang="pl-PL" sz="2800" b="1">
                <a:solidFill>
                  <a:srgbClr val="FFFF00"/>
                </a:solidFill>
              </a:rPr>
              <a:t>Analizy ryzyka - rodzaje:</a:t>
            </a:r>
          </a:p>
          <a:p>
            <a:pPr eaLnBrk="1" hangingPunct="1"/>
            <a:endParaRPr lang="pl-PL" altLang="pl-PL" sz="2800">
              <a:solidFill>
                <a:schemeClr val="bg1"/>
              </a:solidFill>
            </a:endParaRPr>
          </a:p>
          <a:p>
            <a:pPr eaLnBrk="1" hangingPunct="1"/>
            <a:r>
              <a:rPr lang="pl-PL" altLang="pl-PL" sz="2800">
                <a:solidFill>
                  <a:schemeClr val="bg1"/>
                </a:solidFill>
              </a:rPr>
              <a:t>- Wstępna analiza ryzyka - bezpośrednia analiza zgłoszeń prowadzona w celu wstępnej identyfikacji zdarzeń, które wymagają natychmiastowego działania lub większej uwagi;</a:t>
            </a:r>
          </a:p>
          <a:p>
            <a:pPr eaLnBrk="1" hangingPunct="1"/>
            <a:endParaRPr lang="pl-PL" altLang="pl-PL" sz="2800">
              <a:solidFill>
                <a:schemeClr val="bg1"/>
              </a:solidFill>
            </a:endParaRPr>
          </a:p>
          <a:p>
            <a:pPr eaLnBrk="1" hangingPunct="1"/>
            <a:r>
              <a:rPr lang="pl-PL" altLang="pl-PL" sz="2800">
                <a:solidFill>
                  <a:schemeClr val="bg1"/>
                </a:solidFill>
              </a:rPr>
              <a:t>- Zbiorcze analizy ryzyka prowadzone na podstawie wszystkich danych zebranych w bazie w celu identyfikacji trendów oraz obszarów największego ryzyka.</a:t>
            </a:r>
          </a:p>
        </p:txBody>
      </p:sp>
    </p:spTree>
    <p:extLst>
      <p:ext uri="{BB962C8B-B14F-4D97-AF65-F5344CB8AC3E}">
        <p14:creationId xmlns:p14="http://schemas.microsoft.com/office/powerpoint/2010/main" val="11236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16113"/>
          </a:xfrm>
        </p:spPr>
        <p:txBody>
          <a:bodyPr/>
          <a:lstStyle/>
          <a:p>
            <a:r>
              <a:rPr lang="pl-PL" altLang="pl-PL" sz="3000" b="1" smtClean="0">
                <a:solidFill>
                  <a:schemeClr val="bg1"/>
                </a:solidFill>
              </a:rPr>
              <a:t>Rozporządzenie 376/2014 w sprawie zgłaszania i analizy zdarzeń w lotnictwie cywilnym oraz podejmowanych w związku z nimi działań następczych</a:t>
            </a:r>
          </a:p>
        </p:txBody>
      </p:sp>
      <p:sp>
        <p:nvSpPr>
          <p:cNvPr id="32771" name="Prostokąt 4"/>
          <p:cNvSpPr>
            <a:spLocks noChangeArrowheads="1"/>
          </p:cNvSpPr>
          <p:nvPr/>
        </p:nvSpPr>
        <p:spPr bwMode="auto">
          <a:xfrm>
            <a:off x="334963" y="1773238"/>
            <a:ext cx="8558212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altLang="pl-PL" sz="2400" b="1">
                <a:solidFill>
                  <a:srgbClr val="FFFF00"/>
                </a:solidFill>
              </a:rPr>
              <a:t>Europejski system klasyfikacji ryzyka:</a:t>
            </a:r>
          </a:p>
          <a:p>
            <a:pPr eaLnBrk="1" hangingPunct="1"/>
            <a:endParaRPr lang="pl-PL" altLang="pl-PL" sz="2400">
              <a:solidFill>
                <a:schemeClr val="bg1"/>
              </a:solidFill>
            </a:endParaRPr>
          </a:p>
          <a:p>
            <a:pPr eaLnBrk="1" hangingPunct="1"/>
            <a:r>
              <a:rPr lang="pl-PL" altLang="pl-PL" sz="2400">
                <a:solidFill>
                  <a:schemeClr val="bg1"/>
                </a:solidFill>
              </a:rPr>
              <a:t>Na poziomie międzynarodowym (ECR/EASA) i krajowym (Władza Lotnicza) analizy ryzyka mają być docelowo prowadzone z wykorzystaniem wspólnego europejskiego systemu klasyfikacji ryzyka.</a:t>
            </a:r>
          </a:p>
          <a:p>
            <a:pPr eaLnBrk="1" hangingPunct="1"/>
            <a:endParaRPr lang="pl-PL" altLang="pl-PL" sz="2400">
              <a:solidFill>
                <a:schemeClr val="bg1"/>
              </a:solidFill>
            </a:endParaRPr>
          </a:p>
          <a:p>
            <a:pPr eaLnBrk="1" hangingPunct="1"/>
            <a:r>
              <a:rPr lang="pl-PL" altLang="pl-PL" sz="2400">
                <a:solidFill>
                  <a:schemeClr val="bg1"/>
                </a:solidFill>
              </a:rPr>
              <a:t>Na poziomie podmiotów lotniczych prowadzenie analiz ryzyka z wykorzystaniem wspólnego europejskiego systemu klasyfikacji ryzyka będzie zalecane ale nie wymagane – pod warunkiem, że wykorzystywana w organizacji metodologia będzie spełniała odpowiednie kryteria.</a:t>
            </a:r>
          </a:p>
        </p:txBody>
      </p:sp>
    </p:spTree>
    <p:extLst>
      <p:ext uri="{BB962C8B-B14F-4D97-AF65-F5344CB8AC3E}">
        <p14:creationId xmlns:p14="http://schemas.microsoft.com/office/powerpoint/2010/main" val="399084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16113"/>
          </a:xfrm>
        </p:spPr>
        <p:txBody>
          <a:bodyPr/>
          <a:lstStyle/>
          <a:p>
            <a:r>
              <a:rPr lang="pl-PL" altLang="pl-PL" sz="3000" b="1" smtClean="0">
                <a:solidFill>
                  <a:schemeClr val="bg1"/>
                </a:solidFill>
              </a:rPr>
              <a:t>Rozporządzenie 376/2014 w sprawie zgłaszania i analizy zdarzeń w lotnictwie cywilnym oraz podejmowanych w związku z nimi działań następczych</a:t>
            </a:r>
          </a:p>
        </p:txBody>
      </p:sp>
      <p:sp>
        <p:nvSpPr>
          <p:cNvPr id="33795" name="Prostokąt 4"/>
          <p:cNvSpPr>
            <a:spLocks noChangeArrowheads="1"/>
          </p:cNvSpPr>
          <p:nvPr/>
        </p:nvSpPr>
        <p:spPr bwMode="auto">
          <a:xfrm>
            <a:off x="334963" y="2420938"/>
            <a:ext cx="8558212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pl-PL" sz="3600" b="1">
                <a:solidFill>
                  <a:srgbClr val="FFFF00"/>
                </a:solidFill>
              </a:rPr>
              <a:t>Europejski system klasyfikacji ryzyka:</a:t>
            </a:r>
          </a:p>
          <a:p>
            <a:pPr algn="ctr" eaLnBrk="1" hangingPunct="1"/>
            <a:endParaRPr lang="pl-PL" altLang="pl-PL" sz="2400">
              <a:solidFill>
                <a:schemeClr val="bg1"/>
              </a:solidFill>
            </a:endParaRPr>
          </a:p>
          <a:p>
            <a:pPr eaLnBrk="1" hangingPunct="1"/>
            <a:endParaRPr lang="pl-PL" altLang="pl-PL" sz="2400">
              <a:solidFill>
                <a:schemeClr val="bg1"/>
              </a:solidFill>
            </a:endParaRPr>
          </a:p>
          <a:p>
            <a:pPr algn="ctr" eaLnBrk="1" hangingPunct="1"/>
            <a:r>
              <a:rPr lang="pl-PL" altLang="pl-PL" sz="3600" b="1">
                <a:solidFill>
                  <a:schemeClr val="bg1"/>
                </a:solidFill>
              </a:rPr>
              <a:t>Uwaga:</a:t>
            </a:r>
          </a:p>
          <a:p>
            <a:pPr algn="ctr" eaLnBrk="1" hangingPunct="1"/>
            <a:r>
              <a:rPr lang="pl-PL" altLang="pl-PL" sz="3600" b="1">
                <a:solidFill>
                  <a:schemeClr val="bg1"/>
                </a:solidFill>
              </a:rPr>
              <a:t>Komisja opracuje ten system do dnia </a:t>
            </a:r>
          </a:p>
          <a:p>
            <a:pPr algn="ctr" eaLnBrk="1" hangingPunct="1"/>
            <a:r>
              <a:rPr lang="pl-PL" altLang="pl-PL" sz="3600" b="1">
                <a:solidFill>
                  <a:srgbClr val="FFFF00"/>
                </a:solidFill>
              </a:rPr>
              <a:t>15 maja 2017 r.</a:t>
            </a:r>
          </a:p>
        </p:txBody>
      </p:sp>
    </p:spTree>
    <p:extLst>
      <p:ext uri="{BB962C8B-B14F-4D97-AF65-F5344CB8AC3E}">
        <p14:creationId xmlns:p14="http://schemas.microsoft.com/office/powerpoint/2010/main" val="110223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ytuł 1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1341437"/>
          </a:xfrm>
        </p:spPr>
        <p:txBody>
          <a:bodyPr>
            <a:normAutofit fontScale="90000"/>
          </a:bodyPr>
          <a:lstStyle/>
          <a:p>
            <a:r>
              <a:rPr lang="pl-PL" altLang="pl-PL" sz="3000" b="1" smtClean="0">
                <a:solidFill>
                  <a:schemeClr val="bg1"/>
                </a:solidFill>
              </a:rPr>
              <a:t>Rozporządzenie 376/2014 w sprawie zgłaszania i analizy zdarzeń w lotnictwie cywilnym oraz podejmowanych w związku z nimi działań następczych</a:t>
            </a:r>
          </a:p>
        </p:txBody>
      </p:sp>
      <p:sp>
        <p:nvSpPr>
          <p:cNvPr id="36867" name="Prostokąt 4"/>
          <p:cNvSpPr>
            <a:spLocks noChangeArrowheads="1"/>
          </p:cNvSpPr>
          <p:nvPr/>
        </p:nvSpPr>
        <p:spPr bwMode="auto">
          <a:xfrm>
            <a:off x="363538" y="1657350"/>
            <a:ext cx="8556625" cy="507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altLang="pl-PL" sz="2800" b="1">
                <a:solidFill>
                  <a:srgbClr val="FFFF00"/>
                </a:solidFill>
              </a:rPr>
              <a:t>Ochrona pracowników:</a:t>
            </a:r>
          </a:p>
          <a:p>
            <a:pPr eaLnBrk="1" hangingPunct="1"/>
            <a:endParaRPr lang="pl-PL" altLang="pl-PL" sz="2800">
              <a:solidFill>
                <a:schemeClr val="bg1"/>
              </a:solidFill>
            </a:endParaRPr>
          </a:p>
          <a:p>
            <a:pPr eaLnBrk="1" hangingPunct="1"/>
            <a:r>
              <a:rPr lang="pl-PL" altLang="pl-PL" sz="2800">
                <a:solidFill>
                  <a:schemeClr val="bg1"/>
                </a:solidFill>
              </a:rPr>
              <a:t>	</a:t>
            </a:r>
            <a:r>
              <a:rPr lang="pl-PL" altLang="pl-PL" sz="2700">
                <a:solidFill>
                  <a:schemeClr val="bg1"/>
                </a:solidFill>
              </a:rPr>
              <a:t>Pracownicy nie podlegają – z wyjątkiem przypadków rażącego niedbalstwa – żadnym konsekwencjom ze strony swego pracodawcy w związku z informacjami zgłoszonymi zgodnie z kryteriami ustanowionymi w niniejszym rozporządzeniu. Od organizacji wymaga się również przyjęcia i realizacji polityki Kultury Sprawiedliwego Traktowania (Just Culture) tj. zbioru zasad opisujących sposób zapewnienia odpowiedniej ochrony pracownikom.</a:t>
            </a:r>
          </a:p>
          <a:p>
            <a:pPr eaLnBrk="1" hangingPunct="1"/>
            <a:endParaRPr lang="pl-PL" altLang="pl-PL" sz="2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41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ytuł 1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1341437"/>
          </a:xfrm>
        </p:spPr>
        <p:txBody>
          <a:bodyPr>
            <a:normAutofit fontScale="90000"/>
          </a:bodyPr>
          <a:lstStyle/>
          <a:p>
            <a:r>
              <a:rPr lang="pl-PL" altLang="pl-PL" sz="3000" b="1" smtClean="0">
                <a:solidFill>
                  <a:schemeClr val="bg1"/>
                </a:solidFill>
              </a:rPr>
              <a:t>Rozporządzenie 376/2014 w sprawie zgłaszania i analizy zdarzeń w lotnictwie cywilnym oraz podejmowanych w związku z nimi działań następczych</a:t>
            </a:r>
          </a:p>
        </p:txBody>
      </p:sp>
      <p:sp>
        <p:nvSpPr>
          <p:cNvPr id="37891" name="Prostokąt 4"/>
          <p:cNvSpPr>
            <a:spLocks noChangeArrowheads="1"/>
          </p:cNvSpPr>
          <p:nvPr/>
        </p:nvSpPr>
        <p:spPr bwMode="auto">
          <a:xfrm>
            <a:off x="357188" y="2060575"/>
            <a:ext cx="8558212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altLang="pl-PL" sz="2800" b="1">
                <a:solidFill>
                  <a:srgbClr val="FFFF00"/>
                </a:solidFill>
              </a:rPr>
              <a:t>Ochrona pracowników (cd):</a:t>
            </a:r>
          </a:p>
          <a:p>
            <a:pPr eaLnBrk="1" hangingPunct="1"/>
            <a:endParaRPr lang="pl-PL" altLang="pl-PL" sz="2800">
              <a:solidFill>
                <a:schemeClr val="bg1"/>
              </a:solidFill>
            </a:endParaRPr>
          </a:p>
          <a:p>
            <a:pPr eaLnBrk="1" hangingPunct="1"/>
            <a:r>
              <a:rPr lang="pl-PL" altLang="pl-PL" sz="2800">
                <a:solidFill>
                  <a:schemeClr val="bg1"/>
                </a:solidFill>
              </a:rPr>
              <a:t>	Rozporządzenie 376/2014 zawiera także wymaganie powołania lub wytypowania organów krajowych, do których pracownicy mogą zgłaszać naruszenia powyższych zasad. Państwa Członkowskie mają również wprowadzić system sankcji za łamanie ww. zasad.</a:t>
            </a:r>
          </a:p>
        </p:txBody>
      </p:sp>
    </p:spTree>
    <p:extLst>
      <p:ext uri="{BB962C8B-B14F-4D97-AF65-F5344CB8AC3E}">
        <p14:creationId xmlns:p14="http://schemas.microsoft.com/office/powerpoint/2010/main" val="71080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00213"/>
          </a:xfrm>
        </p:spPr>
        <p:txBody>
          <a:bodyPr/>
          <a:lstStyle/>
          <a:p>
            <a:r>
              <a:rPr lang="pl-PL" altLang="pl-PL" sz="3000" b="1" smtClean="0">
                <a:solidFill>
                  <a:schemeClr val="bg1"/>
                </a:solidFill>
              </a:rPr>
              <a:t>Rozporządzenie 376/2014 w sprawie zgłaszania i analizy zdarzeń w lotnictwie cywilnym oraz podejmowanych w związku z nimi działań następczych</a:t>
            </a:r>
            <a:endParaRPr lang="pl-PL" altLang="pl-PL" sz="3000" b="1" smtClean="0">
              <a:solidFill>
                <a:srgbClr val="FFFF00"/>
              </a:solidFill>
            </a:endParaRPr>
          </a:p>
        </p:txBody>
      </p:sp>
      <p:sp>
        <p:nvSpPr>
          <p:cNvPr id="38915" name="Prostokąt 4"/>
          <p:cNvSpPr>
            <a:spLocks noChangeArrowheads="1"/>
          </p:cNvSpPr>
          <p:nvPr/>
        </p:nvSpPr>
        <p:spPr bwMode="auto">
          <a:xfrm>
            <a:off x="233363" y="2133600"/>
            <a:ext cx="8677275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altLang="pl-PL" sz="2400" dirty="0">
                <a:solidFill>
                  <a:schemeClr val="bg1"/>
                </a:solidFill>
              </a:rPr>
              <a:t>	</a:t>
            </a:r>
            <a:r>
              <a:rPr lang="pl-PL" altLang="pl-PL" sz="2800" b="1" dirty="0" smtClean="0">
                <a:solidFill>
                  <a:srgbClr val="FFFF00"/>
                </a:solidFill>
              </a:rPr>
              <a:t>Uproszczenia dla </a:t>
            </a:r>
            <a:r>
              <a:rPr lang="pl-PL" altLang="pl-PL" sz="2800" b="1" dirty="0">
                <a:solidFill>
                  <a:srgbClr val="FFFF00"/>
                </a:solidFill>
              </a:rPr>
              <a:t>L</a:t>
            </a:r>
            <a:r>
              <a:rPr lang="pl-PL" altLang="pl-PL" sz="2800" b="1" dirty="0" smtClean="0">
                <a:solidFill>
                  <a:srgbClr val="FFFF00"/>
                </a:solidFill>
              </a:rPr>
              <a:t>otnictwa Ogólnego:</a:t>
            </a:r>
            <a:endParaRPr lang="pl-PL" altLang="pl-PL" sz="2800" b="1" dirty="0">
              <a:solidFill>
                <a:srgbClr val="FFFF00"/>
              </a:solidFill>
            </a:endParaRPr>
          </a:p>
          <a:p>
            <a:pPr eaLnBrk="1" hangingPunct="1"/>
            <a:endParaRPr lang="pl-PL" altLang="pl-PL" sz="2800" dirty="0">
              <a:solidFill>
                <a:schemeClr val="bg1"/>
              </a:solidFill>
            </a:endParaRPr>
          </a:p>
          <a:p>
            <a:pPr eaLnBrk="1" hangingPunct="1"/>
            <a:r>
              <a:rPr lang="pl-PL" altLang="pl-PL" sz="2800" b="1" dirty="0">
                <a:solidFill>
                  <a:schemeClr val="bg1"/>
                </a:solidFill>
              </a:rPr>
              <a:t>	W przypadku nieskomplikowanych technicznie statków powietrznych wymogi zgłaszania zdarzeń zostaną uproszczone, aby ułatwić raportowanie i zmniejszyć potencjalne obciążenia administracyjne dla małych organizacji – trwają prace nad uproszczonymi listami zdarzeń.</a:t>
            </a:r>
          </a:p>
        </p:txBody>
      </p:sp>
    </p:spTree>
    <p:extLst>
      <p:ext uri="{BB962C8B-B14F-4D97-AF65-F5344CB8AC3E}">
        <p14:creationId xmlns:p14="http://schemas.microsoft.com/office/powerpoint/2010/main" val="139067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00213"/>
          </a:xfrm>
        </p:spPr>
        <p:txBody>
          <a:bodyPr/>
          <a:lstStyle/>
          <a:p>
            <a:r>
              <a:rPr lang="pl-PL" altLang="pl-PL" sz="3000" b="1" smtClean="0">
                <a:solidFill>
                  <a:schemeClr val="bg1"/>
                </a:solidFill>
              </a:rPr>
              <a:t>Rozporządzenie 376/2014 w sprawie zgłaszania i analizy zdarzeń w lotnictwie cywilnym oraz podejmowanych w związku z nimi działań następczych</a:t>
            </a:r>
            <a:endParaRPr lang="pl-PL" altLang="pl-PL" sz="3000" b="1" smtClean="0">
              <a:solidFill>
                <a:srgbClr val="FFFF00"/>
              </a:solidFill>
            </a:endParaRPr>
          </a:p>
        </p:txBody>
      </p:sp>
      <p:sp>
        <p:nvSpPr>
          <p:cNvPr id="39939" name="Prostokąt 4"/>
          <p:cNvSpPr>
            <a:spLocks noChangeArrowheads="1"/>
          </p:cNvSpPr>
          <p:nvPr/>
        </p:nvSpPr>
        <p:spPr bwMode="auto">
          <a:xfrm>
            <a:off x="233363" y="2133600"/>
            <a:ext cx="8677275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altLang="pl-PL" sz="2400">
                <a:solidFill>
                  <a:schemeClr val="bg1"/>
                </a:solidFill>
              </a:rPr>
              <a:t>	</a:t>
            </a:r>
            <a:r>
              <a:rPr lang="pl-PL" altLang="pl-PL" sz="2800" b="1">
                <a:solidFill>
                  <a:srgbClr val="FFFF00"/>
                </a:solidFill>
              </a:rPr>
              <a:t>Uproszczenia:</a:t>
            </a:r>
          </a:p>
          <a:p>
            <a:pPr eaLnBrk="1" hangingPunct="1"/>
            <a:endParaRPr lang="pl-PL" altLang="pl-PL" sz="2800">
              <a:solidFill>
                <a:schemeClr val="bg1"/>
              </a:solidFill>
            </a:endParaRPr>
          </a:p>
          <a:p>
            <a:pPr eaLnBrk="1" hangingPunct="1"/>
            <a:r>
              <a:rPr lang="pl-PL" altLang="pl-PL" sz="2800" b="1">
                <a:solidFill>
                  <a:schemeClr val="bg1"/>
                </a:solidFill>
              </a:rPr>
              <a:t>	możliwość wspólnego prowadzenia systemu obowiązkowego i dobrowolnego – ci sami analitycy, ta sama baza danych.</a:t>
            </a:r>
          </a:p>
        </p:txBody>
      </p:sp>
    </p:spTree>
    <p:extLst>
      <p:ext uri="{BB962C8B-B14F-4D97-AF65-F5344CB8AC3E}">
        <p14:creationId xmlns:p14="http://schemas.microsoft.com/office/powerpoint/2010/main" val="126084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420888"/>
            <a:ext cx="8964613" cy="2664842"/>
          </a:xfrm>
        </p:spPr>
        <p:txBody>
          <a:bodyPr>
            <a:normAutofit/>
          </a:bodyPr>
          <a:lstStyle/>
          <a:p>
            <a:pPr algn="ctr">
              <a:buFont typeface="Arial" charset="0"/>
              <a:buNone/>
              <a:defRPr/>
            </a:pPr>
            <a:r>
              <a:rPr lang="pl-PL" sz="4000" b="1" dirty="0" smtClean="0">
                <a:solidFill>
                  <a:schemeClr val="bg1"/>
                </a:solidFill>
              </a:rPr>
              <a:t>	Lotnictwo Ogólne (GA) od lat domagało się przepisów proporcjonalnych do skali, charakteru i zakresu swojej działalności. </a:t>
            </a:r>
          </a:p>
        </p:txBody>
      </p:sp>
    </p:spTree>
    <p:extLst>
      <p:ext uri="{BB962C8B-B14F-4D97-AF65-F5344CB8AC3E}">
        <p14:creationId xmlns:p14="http://schemas.microsoft.com/office/powerpoint/2010/main" val="358093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ymbol zastępczy zawartości 2"/>
          <p:cNvSpPr>
            <a:spLocks noGrp="1"/>
          </p:cNvSpPr>
          <p:nvPr>
            <p:ph idx="1"/>
          </p:nvPr>
        </p:nvSpPr>
        <p:spPr>
          <a:xfrm>
            <a:off x="1203325" y="2781300"/>
            <a:ext cx="6737350" cy="3484563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pl-PL" altLang="pl-PL" sz="4000" b="1" smtClean="0">
                <a:solidFill>
                  <a:schemeClr val="bg1"/>
                </a:solidFill>
              </a:rPr>
              <a:t>Czy są jakieś pytania?</a:t>
            </a:r>
          </a:p>
        </p:txBody>
      </p:sp>
    </p:spTree>
    <p:extLst>
      <p:ext uri="{BB962C8B-B14F-4D97-AF65-F5344CB8AC3E}">
        <p14:creationId xmlns:p14="http://schemas.microsoft.com/office/powerpoint/2010/main" val="300286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ymbol zastępczy zawartości 2"/>
          <p:cNvSpPr>
            <a:spLocks noGrp="1"/>
          </p:cNvSpPr>
          <p:nvPr>
            <p:ph idx="1"/>
          </p:nvPr>
        </p:nvSpPr>
        <p:spPr>
          <a:xfrm>
            <a:off x="1651000" y="2565400"/>
            <a:ext cx="5842000" cy="2260600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pl-PL" altLang="pl-PL" sz="4000" b="1" smtClean="0">
                <a:solidFill>
                  <a:schemeClr val="bg1"/>
                </a:solidFill>
              </a:rPr>
              <a:t>Dziękuję za uwagę.</a:t>
            </a:r>
          </a:p>
        </p:txBody>
      </p:sp>
      <p:sp>
        <p:nvSpPr>
          <p:cNvPr id="41987" name="pole tekstowe 6"/>
          <p:cNvSpPr txBox="1">
            <a:spLocks noChangeArrowheads="1"/>
          </p:cNvSpPr>
          <p:nvPr/>
        </p:nvSpPr>
        <p:spPr bwMode="auto">
          <a:xfrm>
            <a:off x="755650" y="5157788"/>
            <a:ext cx="79930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800" b="1">
                <a:solidFill>
                  <a:schemeClr val="bg1"/>
                </a:solidFill>
              </a:rPr>
              <a:t>Prezentację przygotował: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800" b="1">
                <a:solidFill>
                  <a:schemeClr val="bg1"/>
                </a:solidFill>
              </a:rPr>
              <a:t>Piotr Michalak - Pełnomocnik Prezesa ULC ds. Zarządzania Bezpieczeństwem, Radca Generalny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800" b="1">
                <a:solidFill>
                  <a:schemeClr val="bg1"/>
                </a:solidFill>
                <a:hlinkClick r:id="rId2"/>
              </a:rPr>
              <a:t>pmichalak@ulc.gov.pl</a:t>
            </a:r>
            <a:endParaRPr lang="pl-PL" altLang="pl-PL" sz="18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82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92150"/>
            <a:ext cx="8964613" cy="5857875"/>
          </a:xfrm>
        </p:spPr>
        <p:txBody>
          <a:bodyPr>
            <a:normAutofit fontScale="92500"/>
          </a:bodyPr>
          <a:lstStyle/>
          <a:p>
            <a:pPr algn="ctr">
              <a:buFont typeface="Arial" charset="0"/>
              <a:buNone/>
              <a:defRPr/>
            </a:pPr>
            <a:r>
              <a:rPr lang="pl-PL" sz="4000" b="1" dirty="0" smtClean="0">
                <a:solidFill>
                  <a:schemeClr val="bg1"/>
                </a:solidFill>
              </a:rPr>
              <a:t>	EASA zaczyna wdrażać nową strategię </a:t>
            </a:r>
            <a:r>
              <a:rPr lang="pl-PL" sz="4000" b="1" dirty="0">
                <a:solidFill>
                  <a:schemeClr val="bg1"/>
                </a:solidFill>
              </a:rPr>
              <a:t>w stosunku do Lotnictwa Ogólnego - </a:t>
            </a:r>
            <a:r>
              <a:rPr lang="pl-PL" sz="4000" b="1" dirty="0" smtClean="0">
                <a:solidFill>
                  <a:schemeClr val="bg1"/>
                </a:solidFill>
              </a:rPr>
              <a:t>GA. </a:t>
            </a:r>
            <a:r>
              <a:rPr lang="pl-PL" sz="4000" b="1" dirty="0">
                <a:solidFill>
                  <a:schemeClr val="bg1"/>
                </a:solidFill>
              </a:rPr>
              <a:t>Celem perspektywicznym jest </a:t>
            </a:r>
            <a:r>
              <a:rPr lang="pl-PL" sz="4000" b="1" dirty="0" smtClean="0">
                <a:solidFill>
                  <a:schemeClr val="bg1"/>
                </a:solidFill>
              </a:rPr>
              <a:t>podniesienie poziomu bezpieczeństwa poprzez, między innymi, </a:t>
            </a:r>
            <a:r>
              <a:rPr lang="pl-PL" sz="4000" b="1" dirty="0">
                <a:solidFill>
                  <a:schemeClr val="bg1"/>
                </a:solidFill>
              </a:rPr>
              <a:t>opracowanie zupełnie nowych przepisów dotyczących GA – </a:t>
            </a:r>
            <a:r>
              <a:rPr lang="pl-PL" sz="4000" b="1" dirty="0" smtClean="0">
                <a:solidFill>
                  <a:schemeClr val="bg1"/>
                </a:solidFill>
              </a:rPr>
              <a:t>i nie chodzi o  upraszczanie i skracanie </a:t>
            </a:r>
            <a:r>
              <a:rPr lang="pl-PL" sz="4000" b="1" dirty="0">
                <a:solidFill>
                  <a:schemeClr val="bg1"/>
                </a:solidFill>
              </a:rPr>
              <a:t>tych stworzonych dla CAT ale </a:t>
            </a:r>
            <a:r>
              <a:rPr lang="pl-PL" sz="4000" b="1" dirty="0" smtClean="0">
                <a:solidFill>
                  <a:schemeClr val="bg1"/>
                </a:solidFill>
              </a:rPr>
              <a:t>o opracowanie </a:t>
            </a:r>
            <a:r>
              <a:rPr lang="pl-PL" sz="4000" b="1" dirty="0">
                <a:solidFill>
                  <a:schemeClr val="bg1"/>
                </a:solidFill>
              </a:rPr>
              <a:t>zupełnie nowych </a:t>
            </a:r>
            <a:r>
              <a:rPr lang="pl-PL" sz="4000" b="1" dirty="0" smtClean="0">
                <a:solidFill>
                  <a:schemeClr val="bg1"/>
                </a:solidFill>
              </a:rPr>
              <a:t>–&gt; </a:t>
            </a:r>
            <a:r>
              <a:rPr lang="pl-PL" sz="4000" b="1" dirty="0">
                <a:solidFill>
                  <a:schemeClr val="bg1"/>
                </a:solidFill>
              </a:rPr>
              <a:t>dedykowanych dla  Lotnictwa Ogólnego.</a:t>
            </a:r>
            <a:endParaRPr lang="pl-PL" sz="4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96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64613" cy="2088778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  <a:defRPr/>
            </a:pPr>
            <a:r>
              <a:rPr lang="pl-PL" sz="4000" b="1" dirty="0" smtClean="0">
                <a:solidFill>
                  <a:schemeClr val="bg1"/>
                </a:solidFill>
              </a:rPr>
              <a:t>	</a:t>
            </a:r>
            <a:r>
              <a:rPr lang="pl-PL" b="1" dirty="0" smtClean="0">
                <a:solidFill>
                  <a:schemeClr val="bg1"/>
                </a:solidFill>
              </a:rPr>
              <a:t>EASA postanowiła zastosować podejście oparte na wynikach analiz ryzyka (</a:t>
            </a:r>
            <a:r>
              <a:rPr lang="pl-PL" b="1" i="1" dirty="0" err="1" smtClean="0">
                <a:solidFill>
                  <a:schemeClr val="bg1"/>
                </a:solidFill>
              </a:rPr>
              <a:t>risk-based</a:t>
            </a:r>
            <a:r>
              <a:rPr lang="pl-PL" b="1" i="1" dirty="0" smtClean="0">
                <a:solidFill>
                  <a:schemeClr val="bg1"/>
                </a:solidFill>
              </a:rPr>
              <a:t> </a:t>
            </a:r>
            <a:r>
              <a:rPr lang="pl-PL" b="1" i="1" dirty="0" err="1" smtClean="0">
                <a:solidFill>
                  <a:schemeClr val="bg1"/>
                </a:solidFill>
              </a:rPr>
              <a:t>approach</a:t>
            </a:r>
            <a:r>
              <a:rPr lang="pl-PL" b="1" dirty="0" smtClean="0">
                <a:solidFill>
                  <a:schemeClr val="bg1"/>
                </a:solidFill>
              </a:rPr>
              <a:t>).</a:t>
            </a:r>
          </a:p>
          <a:p>
            <a:pPr>
              <a:buFont typeface="Arial" charset="0"/>
              <a:buNone/>
              <a:defRPr/>
            </a:pPr>
            <a:endParaRPr lang="pl-PL" b="1" dirty="0" smtClean="0">
              <a:solidFill>
                <a:schemeClr val="bg1"/>
              </a:solidFill>
            </a:endParaRP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153" y="1124744"/>
            <a:ext cx="3147289" cy="5588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rostokąt zaokrąglony 1"/>
          <p:cNvSpPr/>
          <p:nvPr/>
        </p:nvSpPr>
        <p:spPr>
          <a:xfrm>
            <a:off x="3995936" y="1412776"/>
            <a:ext cx="2520280" cy="129614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ole tekstowe 2"/>
          <p:cNvSpPr txBox="1"/>
          <p:nvPr/>
        </p:nvSpPr>
        <p:spPr>
          <a:xfrm>
            <a:off x="4175956" y="1583794"/>
            <a:ext cx="21962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>
                <a:solidFill>
                  <a:schemeClr val="bg1"/>
                </a:solidFill>
              </a:rPr>
              <a:t>Większa protekcja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3995936" y="5013176"/>
            <a:ext cx="2520280" cy="129614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/>
          <p:cNvSpPr txBox="1"/>
          <p:nvPr/>
        </p:nvSpPr>
        <p:spPr>
          <a:xfrm>
            <a:off x="4175956" y="5184194"/>
            <a:ext cx="21962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>
                <a:solidFill>
                  <a:schemeClr val="bg1"/>
                </a:solidFill>
              </a:rPr>
              <a:t>Większa swoboda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4" name="Elipsa 3"/>
          <p:cNvSpPr/>
          <p:nvPr/>
        </p:nvSpPr>
        <p:spPr>
          <a:xfrm>
            <a:off x="4716016" y="2924944"/>
            <a:ext cx="3816424" cy="18272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600" b="1" dirty="0" smtClean="0"/>
              <a:t>HIERARCHIA RYZYKA</a:t>
            </a:r>
            <a:endParaRPr lang="pl-PL" sz="3600" b="1" dirty="0"/>
          </a:p>
        </p:txBody>
      </p:sp>
      <p:sp>
        <p:nvSpPr>
          <p:cNvPr id="5" name="Prostokąt zaokrąglony 4"/>
          <p:cNvSpPr/>
          <p:nvPr/>
        </p:nvSpPr>
        <p:spPr>
          <a:xfrm>
            <a:off x="6495975" y="1377752"/>
            <a:ext cx="2448272" cy="129614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rgbClr val="FF0000"/>
                </a:solidFill>
              </a:rPr>
              <a:t>Czyli: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- Więcej uregulowań;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- Więcej nadzoru.</a:t>
            </a:r>
            <a:endParaRPr lang="pl-P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13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692150"/>
            <a:ext cx="7524327" cy="6165850"/>
          </a:xfrm>
        </p:spPr>
        <p:txBody>
          <a:bodyPr>
            <a:normAutofit fontScale="92500"/>
          </a:bodyPr>
          <a:lstStyle/>
          <a:p>
            <a:pPr>
              <a:buFont typeface="Arial" charset="0"/>
              <a:buNone/>
              <a:defRPr/>
            </a:pPr>
            <a:r>
              <a:rPr lang="pl-PL" sz="4000" b="1" dirty="0" smtClean="0">
                <a:solidFill>
                  <a:schemeClr val="bg1"/>
                </a:solidFill>
              </a:rPr>
              <a:t>	</a:t>
            </a:r>
            <a:r>
              <a:rPr lang="pl-PL" sz="4000" b="1" dirty="0">
                <a:solidFill>
                  <a:schemeClr val="bg1"/>
                </a:solidFill>
              </a:rPr>
              <a:t>Hierarchia ryzyka (</a:t>
            </a:r>
            <a:r>
              <a:rPr lang="pl-PL" sz="4000" b="1" i="1" dirty="0" err="1">
                <a:solidFill>
                  <a:schemeClr val="bg1"/>
                </a:solidFill>
              </a:rPr>
              <a:t>Risk</a:t>
            </a:r>
            <a:r>
              <a:rPr lang="pl-PL" sz="4000" b="1" i="1" dirty="0">
                <a:solidFill>
                  <a:schemeClr val="bg1"/>
                </a:solidFill>
              </a:rPr>
              <a:t> hierarchy</a:t>
            </a:r>
            <a:r>
              <a:rPr lang="pl-PL" sz="4000" b="1" dirty="0" smtClean="0">
                <a:solidFill>
                  <a:schemeClr val="bg1"/>
                </a:solidFill>
              </a:rPr>
              <a:t>):</a:t>
            </a:r>
          </a:p>
          <a:p>
            <a:pPr>
              <a:buFont typeface="Arial" charset="0"/>
              <a:buNone/>
              <a:defRPr/>
            </a:pPr>
            <a:endParaRPr lang="pl-PL" sz="2200" b="1" dirty="0">
              <a:solidFill>
                <a:schemeClr val="bg1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pl-PL" sz="3000" b="1" dirty="0">
                <a:solidFill>
                  <a:schemeClr val="bg1"/>
                </a:solidFill>
              </a:rPr>
              <a:t>1. </a:t>
            </a:r>
            <a:r>
              <a:rPr lang="pl-PL" sz="3000" b="1" dirty="0" smtClean="0">
                <a:solidFill>
                  <a:schemeClr val="bg1"/>
                </a:solidFill>
              </a:rPr>
              <a:t>Niezaangażowane osoby trzecie</a:t>
            </a:r>
            <a:endParaRPr lang="pl-PL" sz="3000" dirty="0">
              <a:solidFill>
                <a:schemeClr val="bg1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pl-PL" sz="3000" b="1" dirty="0">
                <a:solidFill>
                  <a:schemeClr val="bg1"/>
                </a:solidFill>
              </a:rPr>
              <a:t>2. </a:t>
            </a:r>
            <a:r>
              <a:rPr lang="pl-PL" sz="3000" b="1" dirty="0" smtClean="0">
                <a:solidFill>
                  <a:schemeClr val="bg1"/>
                </a:solidFill>
              </a:rPr>
              <a:t>Pasażerowie płacący za przewóz – CAT</a:t>
            </a:r>
            <a:endParaRPr lang="pl-PL" sz="3000" dirty="0">
              <a:solidFill>
                <a:schemeClr val="bg1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pl-PL" sz="3000" b="1" dirty="0">
                <a:solidFill>
                  <a:schemeClr val="bg1"/>
                </a:solidFill>
              </a:rPr>
              <a:t>3. </a:t>
            </a:r>
            <a:r>
              <a:rPr lang="pl-PL" sz="3000" b="1" dirty="0" smtClean="0">
                <a:solidFill>
                  <a:schemeClr val="bg1"/>
                </a:solidFill>
              </a:rPr>
              <a:t>„Zaangażowane” osoby trzecie – np. widzowie pokazów lotniczych, pracownicy lotniska </a:t>
            </a:r>
          </a:p>
          <a:p>
            <a:pPr>
              <a:buFont typeface="Arial" charset="0"/>
              <a:buNone/>
              <a:defRPr/>
            </a:pPr>
            <a:r>
              <a:rPr lang="pl-PL" sz="3000" b="1" dirty="0" smtClean="0">
                <a:solidFill>
                  <a:schemeClr val="bg1"/>
                </a:solidFill>
              </a:rPr>
              <a:t>4</a:t>
            </a:r>
            <a:r>
              <a:rPr lang="pl-PL" sz="3000" b="1" dirty="0">
                <a:solidFill>
                  <a:schemeClr val="bg1"/>
                </a:solidFill>
              </a:rPr>
              <a:t>. Ś</a:t>
            </a:r>
            <a:r>
              <a:rPr lang="pl-PL" sz="3000" b="1" dirty="0" smtClean="0">
                <a:solidFill>
                  <a:schemeClr val="bg1"/>
                </a:solidFill>
              </a:rPr>
              <a:t>wiadczący usługi lotnicze AWC / Członkowie załogi zaangażowani jako pracownicy</a:t>
            </a:r>
            <a:endParaRPr lang="pl-PL" sz="3000" dirty="0">
              <a:solidFill>
                <a:schemeClr val="bg1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pl-PL" sz="3000" b="1" dirty="0">
                <a:solidFill>
                  <a:schemeClr val="bg1"/>
                </a:solidFill>
              </a:rPr>
              <a:t>5. </a:t>
            </a:r>
            <a:r>
              <a:rPr lang="pl-PL" sz="3000" b="1" dirty="0" smtClean="0">
                <a:solidFill>
                  <a:schemeClr val="bg1"/>
                </a:solidFill>
              </a:rPr>
              <a:t>Pasażerowie / Uczestnicy lotów niekomercyjnych </a:t>
            </a:r>
          </a:p>
          <a:p>
            <a:pPr>
              <a:buFont typeface="Arial" charset="0"/>
              <a:buNone/>
              <a:defRPr/>
            </a:pPr>
            <a:r>
              <a:rPr lang="pl-PL" sz="3000" b="1" dirty="0" smtClean="0">
                <a:solidFill>
                  <a:schemeClr val="bg1"/>
                </a:solidFill>
              </a:rPr>
              <a:t>6</a:t>
            </a:r>
            <a:r>
              <a:rPr lang="pl-PL" sz="3000" b="1" dirty="0">
                <a:solidFill>
                  <a:schemeClr val="bg1"/>
                </a:solidFill>
              </a:rPr>
              <a:t>. </a:t>
            </a:r>
            <a:r>
              <a:rPr lang="pl-PL" sz="3000" b="1" dirty="0" smtClean="0">
                <a:solidFill>
                  <a:schemeClr val="bg1"/>
                </a:solidFill>
              </a:rPr>
              <a:t>Prywatni piloci latający niekomercyjnie</a:t>
            </a:r>
            <a:endParaRPr lang="pl-PL" sz="3000" dirty="0">
              <a:solidFill>
                <a:schemeClr val="bg1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2411760" y="40268"/>
            <a:ext cx="44901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200" b="1" dirty="0" smtClean="0">
                <a:solidFill>
                  <a:srgbClr val="FFFF00"/>
                </a:solidFill>
              </a:rPr>
              <a:t>Najważniejsza koncepcja:</a:t>
            </a:r>
            <a:endParaRPr lang="pl-PL" sz="3200" b="1" dirty="0">
              <a:solidFill>
                <a:srgbClr val="FFFF00"/>
              </a:solidFill>
            </a:endParaRPr>
          </a:p>
        </p:txBody>
      </p:sp>
      <p:sp>
        <p:nvSpPr>
          <p:cNvPr id="3" name="Strzałka w dół 2"/>
          <p:cNvSpPr/>
          <p:nvPr/>
        </p:nvSpPr>
        <p:spPr>
          <a:xfrm>
            <a:off x="7524328" y="1340768"/>
            <a:ext cx="864096" cy="5400600"/>
          </a:xfrm>
          <a:prstGeom prst="downArrow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Strzałka w dół 4"/>
          <p:cNvSpPr/>
          <p:nvPr/>
        </p:nvSpPr>
        <p:spPr>
          <a:xfrm rot="10800000">
            <a:off x="8311217" y="1340768"/>
            <a:ext cx="864096" cy="5400600"/>
          </a:xfrm>
          <a:prstGeom prst="downArrow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ole tekstowe 3"/>
          <p:cNvSpPr txBox="1"/>
          <p:nvPr/>
        </p:nvSpPr>
        <p:spPr>
          <a:xfrm>
            <a:off x="7648599" y="2235060"/>
            <a:ext cx="615553" cy="373222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pl-PL" sz="2800" b="1" dirty="0" smtClean="0">
                <a:solidFill>
                  <a:schemeClr val="bg1"/>
                </a:solidFill>
              </a:rPr>
              <a:t>ŚWIADOMOŚĆ  RYZYKA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8435489" y="1556792"/>
            <a:ext cx="615553" cy="5030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pl-PL" sz="2800" b="1" dirty="0" smtClean="0">
                <a:solidFill>
                  <a:schemeClr val="bg1"/>
                </a:solidFill>
              </a:rPr>
              <a:t>ODPOWIEDZIALNOŚĆ  PAŃSTWA</a:t>
            </a:r>
            <a:endParaRPr lang="pl-PL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22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92150"/>
            <a:ext cx="8964613" cy="5857875"/>
          </a:xfrm>
        </p:spPr>
        <p:txBody>
          <a:bodyPr>
            <a:normAutofit fontScale="32500" lnSpcReduction="20000"/>
          </a:bodyPr>
          <a:lstStyle/>
          <a:p>
            <a:pPr>
              <a:buFont typeface="Arial" charset="0"/>
              <a:buNone/>
              <a:defRPr/>
            </a:pPr>
            <a:r>
              <a:rPr lang="pl-PL" sz="4000" b="1" dirty="0" smtClean="0">
                <a:solidFill>
                  <a:schemeClr val="bg1"/>
                </a:solidFill>
              </a:rPr>
              <a:t>	</a:t>
            </a:r>
            <a:r>
              <a:rPr lang="en-US" sz="6200" b="1" dirty="0" smtClean="0">
                <a:solidFill>
                  <a:schemeClr val="bg1"/>
                </a:solidFill>
              </a:rPr>
              <a:t>5 </a:t>
            </a:r>
            <a:r>
              <a:rPr lang="en-US" sz="6200" b="1" dirty="0" err="1" smtClean="0">
                <a:solidFill>
                  <a:schemeClr val="bg1"/>
                </a:solidFill>
              </a:rPr>
              <a:t>głównych</a:t>
            </a:r>
            <a:r>
              <a:rPr lang="en-US" sz="6200" b="1" dirty="0" smtClean="0">
                <a:solidFill>
                  <a:schemeClr val="bg1"/>
                </a:solidFill>
              </a:rPr>
              <a:t> </a:t>
            </a:r>
            <a:r>
              <a:rPr lang="en-US" sz="6200" b="1" dirty="0" err="1" smtClean="0">
                <a:solidFill>
                  <a:schemeClr val="bg1"/>
                </a:solidFill>
              </a:rPr>
              <a:t>przyczyn</a:t>
            </a:r>
            <a:r>
              <a:rPr lang="en-US" sz="6200" b="1" dirty="0" smtClean="0">
                <a:solidFill>
                  <a:schemeClr val="bg1"/>
                </a:solidFill>
              </a:rPr>
              <a:t> </a:t>
            </a:r>
            <a:r>
              <a:rPr lang="en-US" sz="6200" b="1" dirty="0" err="1" smtClean="0">
                <a:solidFill>
                  <a:schemeClr val="bg1"/>
                </a:solidFill>
              </a:rPr>
              <a:t>wypadków</a:t>
            </a:r>
            <a:r>
              <a:rPr lang="en-US" sz="6200" b="1" dirty="0" smtClean="0">
                <a:solidFill>
                  <a:schemeClr val="bg1"/>
                </a:solidFill>
              </a:rPr>
              <a:t> w GA (ok. 80 % </a:t>
            </a:r>
            <a:r>
              <a:rPr lang="en-US" sz="6200" b="1" dirty="0" err="1" smtClean="0">
                <a:solidFill>
                  <a:schemeClr val="bg1"/>
                </a:solidFill>
              </a:rPr>
              <a:t>wypadków</a:t>
            </a:r>
            <a:r>
              <a:rPr lang="en-US" sz="6200" b="1" dirty="0" smtClean="0">
                <a:solidFill>
                  <a:schemeClr val="bg1"/>
                </a:solidFill>
              </a:rPr>
              <a:t>):</a:t>
            </a:r>
            <a:endParaRPr lang="pl-PL" sz="6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None/>
              <a:defRPr/>
            </a:pPr>
            <a:endParaRPr lang="en-US" sz="6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en-US" sz="6200" b="1" dirty="0" smtClean="0">
                <a:solidFill>
                  <a:schemeClr val="bg1"/>
                </a:solidFill>
              </a:rPr>
              <a:t>1. Loss of control in visual meteorological conditions ‐ VMC (i.e. basic handling issues, typically stall/spin accidents.)</a:t>
            </a:r>
          </a:p>
          <a:p>
            <a:pPr>
              <a:buFont typeface="Arial" charset="0"/>
              <a:buNone/>
              <a:defRPr/>
            </a:pPr>
            <a:r>
              <a:rPr lang="en-US" sz="6200" b="1" dirty="0" smtClean="0">
                <a:solidFill>
                  <a:schemeClr val="bg1"/>
                </a:solidFill>
              </a:rPr>
              <a:t>2. Controlled flight into terrain ‐ CFIT. (Typically a non‐instrument rated pilot/aircraft scud running in worsening weather ending with hitting the ground, or a ground obstacle).</a:t>
            </a:r>
          </a:p>
          <a:p>
            <a:pPr>
              <a:buFont typeface="Arial" charset="0"/>
              <a:buNone/>
              <a:defRPr/>
            </a:pPr>
            <a:r>
              <a:rPr lang="en-US" sz="6200" b="1" dirty="0" smtClean="0">
                <a:solidFill>
                  <a:schemeClr val="bg1"/>
                </a:solidFill>
              </a:rPr>
              <a:t>3. Low altitude aerobatics or buzzing</a:t>
            </a:r>
          </a:p>
          <a:p>
            <a:pPr>
              <a:buFont typeface="Arial" charset="0"/>
              <a:buNone/>
              <a:defRPr/>
            </a:pPr>
            <a:r>
              <a:rPr lang="en-US" sz="6200" b="1" dirty="0" smtClean="0">
                <a:solidFill>
                  <a:schemeClr val="bg1"/>
                </a:solidFill>
              </a:rPr>
              <a:t>4. Loss of control in instrument meteorological conditions – IMC (Often similar to the poor weather CFIT accidents above, except that to avoid CFIT, the pilot elected to climb into the cloud, where he then lost control)</a:t>
            </a:r>
          </a:p>
          <a:p>
            <a:pPr>
              <a:buFont typeface="Arial" charset="0"/>
              <a:buNone/>
              <a:defRPr/>
            </a:pPr>
            <a:r>
              <a:rPr lang="en-US" sz="6200" b="1" dirty="0" smtClean="0">
                <a:solidFill>
                  <a:schemeClr val="bg1"/>
                </a:solidFill>
              </a:rPr>
              <a:t>5. Forced landings due to pilot error. (Most often caused by running out of fuel)</a:t>
            </a:r>
            <a:endParaRPr lang="pl-PL" sz="6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None/>
              <a:defRPr/>
            </a:pPr>
            <a:endParaRPr lang="pl-PL" sz="6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pl-PL" sz="6200" b="1" dirty="0" smtClean="0">
                <a:solidFill>
                  <a:schemeClr val="bg1"/>
                </a:solidFill>
              </a:rPr>
              <a:t>(</a:t>
            </a:r>
            <a:r>
              <a:rPr lang="pl-PL" sz="6200" b="1" i="1" dirty="0" smtClean="0">
                <a:solidFill>
                  <a:schemeClr val="bg1"/>
                </a:solidFill>
              </a:rPr>
              <a:t>Źródło</a:t>
            </a:r>
            <a:r>
              <a:rPr lang="pl-PL" sz="6200" b="1" i="1" dirty="0" smtClean="0">
                <a:solidFill>
                  <a:schemeClr val="bg1"/>
                </a:solidFill>
              </a:rPr>
              <a:t>: analizy EASA, Raporty </a:t>
            </a:r>
            <a:r>
              <a:rPr lang="pl-PL" sz="6200" b="1" i="1" dirty="0" err="1" smtClean="0">
                <a:solidFill>
                  <a:schemeClr val="bg1"/>
                </a:solidFill>
              </a:rPr>
              <a:t>Nall</a:t>
            </a:r>
            <a:r>
              <a:rPr lang="pl-PL" sz="6200" b="1" i="1" dirty="0" smtClean="0">
                <a:solidFill>
                  <a:schemeClr val="bg1"/>
                </a:solidFill>
              </a:rPr>
              <a:t>, statystyki NTSB, Regulatory </a:t>
            </a:r>
            <a:r>
              <a:rPr lang="pl-PL" sz="6200" b="1" i="1" dirty="0" err="1" smtClean="0">
                <a:solidFill>
                  <a:schemeClr val="bg1"/>
                </a:solidFill>
              </a:rPr>
              <a:t>review</a:t>
            </a:r>
            <a:r>
              <a:rPr lang="pl-PL" sz="6200" b="1" i="1" dirty="0" smtClean="0">
                <a:solidFill>
                  <a:schemeClr val="bg1"/>
                </a:solidFill>
              </a:rPr>
              <a:t> of General</a:t>
            </a:r>
          </a:p>
          <a:p>
            <a:pPr>
              <a:buFont typeface="Arial" charset="0"/>
              <a:buNone/>
              <a:defRPr/>
            </a:pPr>
            <a:r>
              <a:rPr lang="pl-PL" sz="6200" b="1" i="1" dirty="0" err="1" smtClean="0">
                <a:solidFill>
                  <a:schemeClr val="bg1"/>
                </a:solidFill>
              </a:rPr>
              <a:t>Aviation</a:t>
            </a:r>
            <a:r>
              <a:rPr lang="pl-PL" sz="6200" b="1" i="1" dirty="0" smtClean="0">
                <a:solidFill>
                  <a:schemeClr val="bg1"/>
                </a:solidFill>
              </a:rPr>
              <a:t> in UK (2006), Raport "</a:t>
            </a:r>
            <a:r>
              <a:rPr lang="pl-PL" sz="6200" b="1" i="1" dirty="0" err="1" smtClean="0">
                <a:solidFill>
                  <a:schemeClr val="bg1"/>
                </a:solidFill>
              </a:rPr>
              <a:t>Sécurité</a:t>
            </a:r>
            <a:r>
              <a:rPr lang="pl-PL" sz="6200" b="1" i="1" dirty="0" smtClean="0">
                <a:solidFill>
                  <a:schemeClr val="bg1"/>
                </a:solidFill>
              </a:rPr>
              <a:t> de </a:t>
            </a:r>
            <a:r>
              <a:rPr lang="pl-PL" sz="6200" b="1" i="1" dirty="0" err="1" smtClean="0">
                <a:solidFill>
                  <a:schemeClr val="bg1"/>
                </a:solidFill>
              </a:rPr>
              <a:t>l'activité</a:t>
            </a:r>
            <a:r>
              <a:rPr lang="pl-PL" sz="6200" b="1" i="1" dirty="0" smtClean="0">
                <a:solidFill>
                  <a:schemeClr val="bg1"/>
                </a:solidFill>
              </a:rPr>
              <a:t> "vol à </a:t>
            </a:r>
            <a:r>
              <a:rPr lang="pl-PL" sz="6200" b="1" i="1" dirty="0" err="1" smtClean="0">
                <a:solidFill>
                  <a:schemeClr val="bg1"/>
                </a:solidFill>
              </a:rPr>
              <a:t>moteur</a:t>
            </a:r>
            <a:r>
              <a:rPr lang="pl-PL" sz="6200" b="1" i="1" dirty="0" smtClean="0">
                <a:solidFill>
                  <a:schemeClr val="bg1"/>
                </a:solidFill>
              </a:rPr>
              <a:t> de </a:t>
            </a:r>
            <a:r>
              <a:rPr lang="pl-PL" sz="6200" b="1" i="1" dirty="0" err="1" smtClean="0">
                <a:solidFill>
                  <a:schemeClr val="bg1"/>
                </a:solidFill>
              </a:rPr>
              <a:t>l'aviation</a:t>
            </a:r>
            <a:r>
              <a:rPr lang="pl-PL" sz="6200" b="1" i="1" dirty="0" smtClean="0">
                <a:solidFill>
                  <a:schemeClr val="bg1"/>
                </a:solidFill>
              </a:rPr>
              <a:t> </a:t>
            </a:r>
            <a:r>
              <a:rPr lang="pl-PL" sz="6200" b="1" i="1" dirty="0" err="1" smtClean="0">
                <a:solidFill>
                  <a:schemeClr val="bg1"/>
                </a:solidFill>
              </a:rPr>
              <a:t>générale</a:t>
            </a:r>
            <a:r>
              <a:rPr lang="pl-PL" sz="6200" b="1" i="1" dirty="0" smtClean="0">
                <a:solidFill>
                  <a:schemeClr val="bg1"/>
                </a:solidFill>
              </a:rPr>
              <a:t>” - 2007 francuskie DGAC, strona internetowa CASA Australia etc.</a:t>
            </a:r>
            <a:r>
              <a:rPr lang="pl-PL" sz="6200" b="1" dirty="0" smtClean="0">
                <a:solidFill>
                  <a:schemeClr val="bg1"/>
                </a:solidFill>
              </a:rPr>
              <a:t>)</a:t>
            </a:r>
            <a:endParaRPr lang="en-US" sz="6200" b="1" dirty="0">
              <a:solidFill>
                <a:schemeClr val="bg1"/>
              </a:solidFill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0" y="75028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>
                <a:solidFill>
                  <a:srgbClr val="FFFF00"/>
                </a:solidFill>
              </a:rPr>
              <a:t>Skupienie się na głównych przyczynach wypadków w GA:</a:t>
            </a:r>
            <a:endParaRPr lang="pl-PL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19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728" y="5554720"/>
            <a:ext cx="8964613" cy="1296689"/>
          </a:xfrm>
        </p:spPr>
        <p:txBody>
          <a:bodyPr>
            <a:normAutofit fontScale="77500" lnSpcReduction="20000"/>
          </a:bodyPr>
          <a:lstStyle/>
          <a:p>
            <a:pPr algn="ctr">
              <a:buFont typeface="Arial" charset="0"/>
              <a:buNone/>
              <a:defRPr/>
            </a:pPr>
            <a:r>
              <a:rPr lang="pl-PL" sz="4000" b="1" dirty="0" smtClean="0">
                <a:solidFill>
                  <a:schemeClr val="bg1"/>
                </a:solidFill>
              </a:rPr>
              <a:t>	</a:t>
            </a:r>
            <a:r>
              <a:rPr lang="pl-PL" sz="4000" b="1" dirty="0" smtClean="0">
                <a:solidFill>
                  <a:srgbClr val="FFFF00"/>
                </a:solidFill>
              </a:rPr>
              <a:t>Z działalnością Lotnictwa </a:t>
            </a:r>
            <a:r>
              <a:rPr lang="pl-PL" sz="4000" b="1" dirty="0">
                <a:solidFill>
                  <a:srgbClr val="FFFF00"/>
                </a:solidFill>
              </a:rPr>
              <a:t>Ogólnego są związane </a:t>
            </a:r>
            <a:r>
              <a:rPr lang="pl-PL" sz="4000" b="1" dirty="0" smtClean="0">
                <a:solidFill>
                  <a:srgbClr val="FFFF00"/>
                </a:solidFill>
              </a:rPr>
              <a:t>specyficzne </a:t>
            </a:r>
            <a:r>
              <a:rPr lang="pl-PL" sz="4000" b="1" dirty="0">
                <a:solidFill>
                  <a:srgbClr val="FFFF00"/>
                </a:solidFill>
              </a:rPr>
              <a:t>rodzaje </a:t>
            </a:r>
            <a:r>
              <a:rPr lang="pl-PL" sz="4000" b="1" dirty="0" smtClean="0">
                <a:solidFill>
                  <a:srgbClr val="FFFF00"/>
                </a:solidFill>
              </a:rPr>
              <a:t>ryzyka. Powinny być znane i akceptowane przez środowisko.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44824"/>
            <a:ext cx="2505075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844824"/>
            <a:ext cx="2524125" cy="351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972619" y="1891705"/>
            <a:ext cx="3471589" cy="3514725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  <a:defRPr/>
            </a:pPr>
            <a:r>
              <a:rPr lang="pl-PL" sz="4000" b="1" dirty="0" smtClean="0">
                <a:solidFill>
                  <a:schemeClr val="bg1"/>
                </a:solidFill>
              </a:rPr>
              <a:t>	Taki sam poziom bezpieczeństwa:</a:t>
            </a:r>
          </a:p>
          <a:p>
            <a:pPr>
              <a:buFontTx/>
              <a:buChar char="-"/>
              <a:defRPr/>
            </a:pPr>
            <a:r>
              <a:rPr lang="pl-PL" sz="4000" b="1" dirty="0" smtClean="0">
                <a:solidFill>
                  <a:schemeClr val="bg1"/>
                </a:solidFill>
              </a:rPr>
              <a:t>Nie jest możliwy do osiągnięcia;</a:t>
            </a:r>
          </a:p>
          <a:p>
            <a:pPr>
              <a:buFontTx/>
              <a:buChar char="-"/>
              <a:defRPr/>
            </a:pPr>
            <a:r>
              <a:rPr lang="pl-PL" sz="4000" b="1" dirty="0" smtClean="0">
                <a:solidFill>
                  <a:schemeClr val="bg1"/>
                </a:solidFill>
              </a:rPr>
              <a:t>nie </a:t>
            </a:r>
            <a:r>
              <a:rPr lang="pl-PL" sz="4000" b="1" dirty="0" smtClean="0">
                <a:solidFill>
                  <a:schemeClr val="bg1"/>
                </a:solidFill>
              </a:rPr>
              <a:t>jest tym czego oczekuje społeczeństwo;</a:t>
            </a:r>
          </a:p>
          <a:p>
            <a:pPr>
              <a:buFontTx/>
              <a:buChar char="-"/>
              <a:defRPr/>
            </a:pPr>
            <a:r>
              <a:rPr lang="pl-PL" sz="4000" b="1" dirty="0" smtClean="0">
                <a:solidFill>
                  <a:schemeClr val="bg1"/>
                </a:solidFill>
              </a:rPr>
              <a:t>stoi </a:t>
            </a:r>
            <a:r>
              <a:rPr lang="pl-PL" sz="4000" b="1" dirty="0" smtClean="0">
                <a:solidFill>
                  <a:schemeClr val="bg1"/>
                </a:solidFill>
              </a:rPr>
              <a:t>w sprzeczności z filozofią ICAO.</a:t>
            </a:r>
          </a:p>
        </p:txBody>
      </p:sp>
      <p:sp>
        <p:nvSpPr>
          <p:cNvPr id="2" name="Strzałka w prawo 1"/>
          <p:cNvSpPr/>
          <p:nvPr/>
        </p:nvSpPr>
        <p:spPr>
          <a:xfrm>
            <a:off x="783976" y="188640"/>
            <a:ext cx="7848872" cy="1368152"/>
          </a:xfrm>
          <a:prstGeom prst="rightArrow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ole tekstowe 3"/>
          <p:cNvSpPr txBox="1"/>
          <p:nvPr/>
        </p:nvSpPr>
        <p:spPr>
          <a:xfrm>
            <a:off x="899592" y="641883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smtClean="0">
                <a:solidFill>
                  <a:schemeClr val="bg1"/>
                </a:solidFill>
              </a:rPr>
              <a:t>Transport                Biznes              Szkolenie              Sport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2019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32656"/>
            <a:ext cx="8964613" cy="6408712"/>
          </a:xfrm>
        </p:spPr>
        <p:txBody>
          <a:bodyPr>
            <a:normAutofit fontScale="77500" lnSpcReduction="20000"/>
          </a:bodyPr>
          <a:lstStyle/>
          <a:p>
            <a:pPr>
              <a:buFont typeface="Arial" charset="0"/>
              <a:buNone/>
              <a:defRPr/>
            </a:pPr>
            <a:r>
              <a:rPr lang="pl-PL" sz="4000" b="1" dirty="0" smtClean="0">
                <a:solidFill>
                  <a:schemeClr val="bg1"/>
                </a:solidFill>
              </a:rPr>
              <a:t>	</a:t>
            </a:r>
            <a:r>
              <a:rPr lang="pl-PL" sz="4000" b="1" dirty="0" smtClean="0">
                <a:solidFill>
                  <a:srgbClr val="FFFF00"/>
                </a:solidFill>
              </a:rPr>
              <a:t>Nowe zasady EASA w stosunku do GA:</a:t>
            </a:r>
          </a:p>
          <a:p>
            <a:pPr>
              <a:buFont typeface="Arial" charset="0"/>
              <a:buNone/>
              <a:defRPr/>
            </a:pPr>
            <a:endParaRPr lang="pl-PL" sz="4000" b="1" dirty="0" smtClean="0">
              <a:solidFill>
                <a:srgbClr val="FFFF00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pl-PL" sz="4000" b="1" dirty="0">
                <a:solidFill>
                  <a:schemeClr val="bg1"/>
                </a:solidFill>
              </a:rPr>
              <a:t>	</a:t>
            </a:r>
            <a:r>
              <a:rPr lang="pl-PL" sz="4000" b="1" dirty="0" smtClean="0">
                <a:solidFill>
                  <a:schemeClr val="bg1"/>
                </a:solidFill>
              </a:rPr>
              <a:t>- skupienie się najpierw na najlżejszym segmencie Lotnictwa Ogólnego;</a:t>
            </a:r>
          </a:p>
          <a:p>
            <a:pPr>
              <a:buFont typeface="Arial" charset="0"/>
              <a:buNone/>
              <a:defRPr/>
            </a:pPr>
            <a:r>
              <a:rPr lang="pl-PL" sz="4000" b="1" dirty="0" smtClean="0">
                <a:solidFill>
                  <a:schemeClr val="bg1"/>
                </a:solidFill>
              </a:rPr>
              <a:t>	- wewnętrzne zmiany w EASA;</a:t>
            </a:r>
          </a:p>
          <a:p>
            <a:pPr>
              <a:buFont typeface="Arial" charset="0"/>
              <a:buNone/>
              <a:defRPr/>
            </a:pPr>
            <a:r>
              <a:rPr lang="pl-PL" sz="4000" b="1" dirty="0">
                <a:solidFill>
                  <a:schemeClr val="bg1"/>
                </a:solidFill>
              </a:rPr>
              <a:t>	</a:t>
            </a:r>
            <a:r>
              <a:rPr lang="pl-PL" sz="4000" b="1" dirty="0" smtClean="0">
                <a:solidFill>
                  <a:schemeClr val="bg1"/>
                </a:solidFill>
              </a:rPr>
              <a:t>- uproszczenia administracyjne i operacyjne;</a:t>
            </a:r>
          </a:p>
          <a:p>
            <a:pPr>
              <a:buFont typeface="Arial" charset="0"/>
              <a:buNone/>
              <a:defRPr/>
            </a:pPr>
            <a:r>
              <a:rPr lang="pl-PL" sz="4000" b="1" dirty="0">
                <a:solidFill>
                  <a:schemeClr val="bg1"/>
                </a:solidFill>
              </a:rPr>
              <a:t>	</a:t>
            </a:r>
            <a:r>
              <a:rPr lang="pl-PL" sz="4000" b="1" dirty="0" smtClean="0">
                <a:solidFill>
                  <a:schemeClr val="bg1"/>
                </a:solidFill>
              </a:rPr>
              <a:t>- uporządkowanie działań nadzorczych;</a:t>
            </a:r>
          </a:p>
          <a:p>
            <a:pPr>
              <a:buFont typeface="Arial" charset="0"/>
              <a:buNone/>
              <a:defRPr/>
            </a:pPr>
            <a:r>
              <a:rPr lang="pl-PL" sz="4000" b="1" dirty="0">
                <a:solidFill>
                  <a:schemeClr val="bg1"/>
                </a:solidFill>
              </a:rPr>
              <a:t>	</a:t>
            </a:r>
            <a:r>
              <a:rPr lang="pl-PL" sz="4000" b="1" dirty="0" smtClean="0">
                <a:solidFill>
                  <a:schemeClr val="bg1"/>
                </a:solidFill>
              </a:rPr>
              <a:t>- proporcjonalność;</a:t>
            </a:r>
          </a:p>
          <a:p>
            <a:pPr>
              <a:buFont typeface="Arial" charset="0"/>
              <a:buNone/>
              <a:defRPr/>
            </a:pPr>
            <a:r>
              <a:rPr lang="pl-PL" sz="4000" b="1" dirty="0">
                <a:solidFill>
                  <a:schemeClr val="bg1"/>
                </a:solidFill>
              </a:rPr>
              <a:t>	</a:t>
            </a:r>
            <a:r>
              <a:rPr lang="pl-PL" sz="4000" b="1" dirty="0" smtClean="0">
                <a:solidFill>
                  <a:schemeClr val="bg1"/>
                </a:solidFill>
              </a:rPr>
              <a:t>- jeden punkt kontaktowy;</a:t>
            </a:r>
          </a:p>
          <a:p>
            <a:pPr>
              <a:buFont typeface="Arial" charset="0"/>
              <a:buNone/>
              <a:defRPr/>
            </a:pPr>
            <a:r>
              <a:rPr lang="pl-PL" sz="4000" b="1" dirty="0">
                <a:solidFill>
                  <a:schemeClr val="bg1"/>
                </a:solidFill>
              </a:rPr>
              <a:t>	</a:t>
            </a:r>
            <a:r>
              <a:rPr lang="pl-PL" sz="4000" b="1" dirty="0" smtClean="0">
                <a:solidFill>
                  <a:schemeClr val="bg1"/>
                </a:solidFill>
              </a:rPr>
              <a:t>- aktywne wdrożenie „hierarchii </a:t>
            </a:r>
            <a:r>
              <a:rPr lang="pl-PL" sz="4000" b="1" dirty="0" err="1" smtClean="0">
                <a:solidFill>
                  <a:schemeClr val="bg1"/>
                </a:solidFill>
              </a:rPr>
              <a:t>ryzyk</a:t>
            </a:r>
            <a:r>
              <a:rPr lang="pl-PL" sz="4000" b="1" dirty="0" smtClean="0">
                <a:solidFill>
                  <a:schemeClr val="bg1"/>
                </a:solidFill>
              </a:rPr>
              <a:t>”;</a:t>
            </a:r>
          </a:p>
          <a:p>
            <a:pPr>
              <a:buFont typeface="Arial" charset="0"/>
              <a:buNone/>
              <a:defRPr/>
            </a:pPr>
            <a:r>
              <a:rPr lang="pl-PL" sz="4000" b="1" dirty="0">
                <a:solidFill>
                  <a:schemeClr val="bg1"/>
                </a:solidFill>
              </a:rPr>
              <a:t>	</a:t>
            </a:r>
            <a:r>
              <a:rPr lang="pl-PL" sz="4000" b="1" dirty="0" smtClean="0">
                <a:solidFill>
                  <a:schemeClr val="bg1"/>
                </a:solidFill>
              </a:rPr>
              <a:t>- wspólne zatwierdzanie organizacji prowadzącej różne rodzaje działalności;</a:t>
            </a:r>
          </a:p>
          <a:p>
            <a:pPr>
              <a:buFont typeface="Arial" charset="0"/>
              <a:buNone/>
              <a:defRPr/>
            </a:pPr>
            <a:r>
              <a:rPr lang="pl-PL" sz="4000" b="1" dirty="0">
                <a:solidFill>
                  <a:schemeClr val="bg1"/>
                </a:solidFill>
              </a:rPr>
              <a:t>	</a:t>
            </a:r>
            <a:r>
              <a:rPr lang="pl-PL" sz="4000" b="1" dirty="0" smtClean="0">
                <a:solidFill>
                  <a:schemeClr val="bg1"/>
                </a:solidFill>
              </a:rPr>
              <a:t>- promowanie kultury bezpieczeństwa</a:t>
            </a:r>
          </a:p>
          <a:p>
            <a:pPr>
              <a:buFont typeface="Arial" charset="0"/>
              <a:buNone/>
              <a:defRPr/>
            </a:pPr>
            <a:endParaRPr lang="pl-PL" sz="4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77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9071</TotalTime>
  <Words>1290</Words>
  <Application>Microsoft Office PowerPoint</Application>
  <PresentationFormat>Pokaz na ekranie (4:3)</PresentationFormat>
  <Paragraphs>192</Paragraphs>
  <Slides>31</Slides>
  <Notes>12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31</vt:i4>
      </vt:variant>
    </vt:vector>
  </HeadingPairs>
  <TitlesOfParts>
    <vt:vector size="32" baseType="lpstr">
      <vt:lpstr>Motyw pakietu Office</vt:lpstr>
      <vt:lpstr>Zmiany w zarządzaniu bezpieczeństwem - Lotnictwo Ogólne (GA)</vt:lpstr>
      <vt:lpstr>Moduł I  EUROPEJSKA STRATEGIA BEZPIECZEŃSTWA DLA LOTNICTWA OGÓLNEGO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Moduł II  Zmiany w systemie zgłaszania i analizy zdarzeń w lotnictwie cywilnym</vt:lpstr>
      <vt:lpstr>Rozporządzenie Parlamentu Europejskiego i Rady (UE) Nr 376/2014 z dnia 3 kwietnia 2014 r. w sprawie zgłaszania i analizy zdarzeń w lotnictwie cywilnym oraz podejmowanych w związku z nimi działań następczych, zmiany rozporządzenia Parlamentu Europejskiego i Rady (UE) nr 996/2010 oraz uchylenia dyrektywy 2003/42/WE Parlamentu Europejskiego i Rady i rozporządzeń Komisji (WE) nr 1321/2007 i (WE) nr 1330/2007. Uwaga: Niniejsze rozporządzenie stosuje się od dnia 15 listopada 2015 r.</vt:lpstr>
      <vt:lpstr>Rozporządzenie 376/2014 w sprawie zgłaszania i analizy zdarzeń w lotnictwie cywilnym oraz podejmowanych w związku z nimi działań następczych</vt:lpstr>
      <vt:lpstr>Rozporządzenie 376/2014 w sprawie zgłaszania i analizy zdarzeń w lotnictwie cywilnym oraz podejmowanych w związku z nimi działań następczych</vt:lpstr>
      <vt:lpstr>Rozporządzenie 376/2014 w sprawie zgłaszania i analizy zdarzeń w lotnictwie cywilnym oraz podejmowanych w związku z nimi działań następczych</vt:lpstr>
      <vt:lpstr>Rozporządzenie 376/2014 w sprawie zgłaszania i analizy zdarzeń w lotnictwie cywilnym oraz podejmowanych w związku z nimi działań następczych</vt:lpstr>
      <vt:lpstr>Rozporządzenie 376/2014 w sprawie zgłaszania i analizy zdarzeń w lotnictwie cywilnym oraz podejmowanych w związku z nimi działań następczych</vt:lpstr>
      <vt:lpstr>Rozporządzenie 376/2014 w sprawie zgłaszania i analizy zdarzeń w lotnictwie cywilnym oraz podejmowanych w związku z nimi działań następczych</vt:lpstr>
      <vt:lpstr>Rozporządzenie 376/2014 w sprawie zgłaszania i analizy zdarzeń w lotnictwie cywilnym oraz podejmowanych w związku z nimi działań następczych</vt:lpstr>
      <vt:lpstr>Rozporządzenie 376/2014 w sprawie zgłaszania i analizy zdarzeń w lotnictwie cywilnym oraz podejmowanych w związku z nimi działań następczych</vt:lpstr>
      <vt:lpstr>Rozporządzenie 376/2014 w sprawie zgłaszania i analizy zdarzeń w lotnictwie cywilnym oraz podejmowanych w związku z nimi działań następczych</vt:lpstr>
      <vt:lpstr>Rozporządzenie 376/2014 w sprawie zgłaszania i analizy zdarzeń w lotnictwie cywilnym oraz podejmowanych w związku z nimi działań następczych</vt:lpstr>
      <vt:lpstr>Rozporządzenie 376/2014 w sprawie zgłaszania i analizy zdarzeń w lotnictwie cywilnym oraz podejmowanych w związku z nimi działań następczych</vt:lpstr>
      <vt:lpstr>Rozporządzenie 376/2014 w sprawie zgłaszania i analizy zdarzeń w lotnictwie cywilnym oraz podejmowanych w związku z nimi działań następczych</vt:lpstr>
      <vt:lpstr>Rozporządzenie 376/2014 w sprawie zgłaszania i analizy zdarzeń w lotnictwie cywilnym oraz podejmowanych w związku z nimi działań następczych</vt:lpstr>
      <vt:lpstr>Rozporządzenie 376/2014 w sprawie zgłaszania i analizy zdarzeń w lotnictwie cywilnym oraz podejmowanych w związku z nimi działań następczych</vt:lpstr>
      <vt:lpstr>Rozporządzenie 376/2014 w sprawie zgłaszania i analizy zdarzeń w lotnictwie cywilnym oraz podejmowanych w związku z nimi działań następczych</vt:lpstr>
      <vt:lpstr>Rozporządzenie 376/2014 w sprawie zgłaszania i analizy zdarzeń w lotnictwie cywilnym oraz podejmowanych w związku z nimi działań następczych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pmichalak</dc:creator>
  <cp:lastModifiedBy>Michalak Piotr</cp:lastModifiedBy>
  <cp:revision>573</cp:revision>
  <dcterms:created xsi:type="dcterms:W3CDTF">2010-12-16T11:08:40Z</dcterms:created>
  <dcterms:modified xsi:type="dcterms:W3CDTF">2014-06-18T14:59:32Z</dcterms:modified>
</cp:coreProperties>
</file>