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notesMasterIdLst>
    <p:notesMasterId r:id="rId23"/>
  </p:notesMasterIdLst>
  <p:sldIdLst>
    <p:sldId id="318" r:id="rId6"/>
    <p:sldId id="298" r:id="rId7"/>
    <p:sldId id="295" r:id="rId8"/>
    <p:sldId id="293" r:id="rId9"/>
    <p:sldId id="294" r:id="rId10"/>
    <p:sldId id="309" r:id="rId11"/>
    <p:sldId id="365" r:id="rId12"/>
    <p:sldId id="364" r:id="rId13"/>
    <p:sldId id="299" r:id="rId14"/>
    <p:sldId id="305" r:id="rId15"/>
    <p:sldId id="312" r:id="rId16"/>
    <p:sldId id="313" r:id="rId17"/>
    <p:sldId id="314" r:id="rId18"/>
    <p:sldId id="366" r:id="rId19"/>
    <p:sldId id="315" r:id="rId20"/>
    <p:sldId id="367" r:id="rId21"/>
    <p:sldId id="363" r:id="rId22"/>
  </p:sldIdLst>
  <p:sldSz cx="9144000" cy="6858000" type="screen4x3"/>
  <p:notesSz cx="6810375" cy="99425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4D72"/>
    <a:srgbClr val="914671"/>
    <a:srgbClr val="CCCCCC"/>
    <a:srgbClr val="E8CEDD"/>
    <a:srgbClr val="CA90B1"/>
    <a:srgbClr val="C6E6A2"/>
    <a:srgbClr val="F5980F"/>
    <a:srgbClr val="D98509"/>
    <a:srgbClr val="88507C"/>
    <a:srgbClr val="8523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8" autoAdjust="0"/>
    <p:restoredTop sz="95394" autoAdjust="0"/>
  </p:normalViewPr>
  <p:slideViewPr>
    <p:cSldViewPr snapToGrid="0">
      <p:cViewPr varScale="1">
        <p:scale>
          <a:sx n="118" d="100"/>
          <a:sy n="118" d="100"/>
        </p:scale>
        <p:origin x="1459" y="91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B8769-3B24-4E56-8871-12E17E37EBAC}" type="datetimeFigureOut">
              <a:rPr lang="pl-PL" smtClean="0"/>
              <a:t>02.11.2021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8300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48BC1-FA1B-4214-9C3E-68AA03F8E0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598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48BC1-FA1B-4214-9C3E-68AA03F8E051}" type="slidenum">
              <a:rPr lang="pl-PL" smtClean="0">
                <a:solidFill>
                  <a:prstClr val="black"/>
                </a:solidFill>
              </a:rPr>
              <a:pPr/>
              <a:t>1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571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48BC1-FA1B-4214-9C3E-68AA03F8E051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4622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48BC1-FA1B-4214-9C3E-68AA03F8E051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012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48BC1-FA1B-4214-9C3E-68AA03F8E051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501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48BC1-FA1B-4214-9C3E-68AA03F8E051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508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48BC1-FA1B-4214-9C3E-68AA03F8E051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508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48BC1-FA1B-4214-9C3E-68AA03F8E051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508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52713" y="2866819"/>
            <a:ext cx="7385045" cy="783641"/>
          </a:xfrm>
        </p:spPr>
        <p:txBody>
          <a:bodyPr/>
          <a:lstStyle>
            <a:lvl1pPr algn="l">
              <a:defRPr sz="2381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46556" y="3428428"/>
            <a:ext cx="7385045" cy="783641"/>
          </a:xfrm>
        </p:spPr>
        <p:txBody>
          <a:bodyPr anchor="ctr"/>
          <a:lstStyle>
            <a:lvl1pPr marL="0" indent="0" algn="l">
              <a:buNone/>
              <a:defRPr sz="1633">
                <a:solidFill>
                  <a:schemeClr val="bg1"/>
                </a:solidFill>
              </a:defRPr>
            </a:lvl1pPr>
            <a:lvl2pPr marL="311010" indent="0" algn="ctr">
              <a:buNone/>
              <a:defRPr/>
            </a:lvl2pPr>
            <a:lvl3pPr marL="622021" indent="0" algn="ctr">
              <a:buNone/>
              <a:defRPr/>
            </a:lvl3pPr>
            <a:lvl4pPr marL="933031" indent="0" algn="ctr">
              <a:buNone/>
              <a:defRPr/>
            </a:lvl4pPr>
            <a:lvl5pPr marL="1244042" indent="0" algn="ctr">
              <a:buNone/>
              <a:defRPr/>
            </a:lvl5pPr>
            <a:lvl6pPr marL="1555052" indent="0" algn="ctr">
              <a:buNone/>
              <a:defRPr/>
            </a:lvl6pPr>
            <a:lvl7pPr marL="1866062" indent="0" algn="ctr">
              <a:buNone/>
              <a:defRPr/>
            </a:lvl7pPr>
            <a:lvl8pPr marL="2177072" indent="0" algn="ctr">
              <a:buNone/>
              <a:defRPr/>
            </a:lvl8pPr>
            <a:lvl9pPr marL="2488082" indent="0" algn="ctr">
              <a:buNone/>
              <a:defRPr/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10"/>
          </p:nvPr>
        </p:nvSpPr>
        <p:spPr>
          <a:xfrm>
            <a:off x="4448267" y="4855306"/>
            <a:ext cx="3298700" cy="517634"/>
          </a:xfrm>
        </p:spPr>
        <p:txBody>
          <a:bodyPr/>
          <a:lstStyle>
            <a:lvl1pPr>
              <a:buNone/>
              <a:defRPr sz="1361">
                <a:solidFill>
                  <a:schemeClr val="bg1"/>
                </a:solidFill>
              </a:defRPr>
            </a:lvl1pPr>
          </a:lstStyle>
          <a:p>
            <a:pPr lvl="0"/>
            <a:endParaRPr lang="pl-PL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11"/>
          </p:nvPr>
        </p:nvSpPr>
        <p:spPr>
          <a:xfrm>
            <a:off x="4448266" y="5502397"/>
            <a:ext cx="3298705" cy="388052"/>
          </a:xfrm>
        </p:spPr>
        <p:txBody>
          <a:bodyPr/>
          <a:lstStyle>
            <a:lvl1pPr>
              <a:buNone/>
              <a:defRPr sz="1361">
                <a:solidFill>
                  <a:schemeClr val="bg1"/>
                </a:solidFill>
              </a:defRPr>
            </a:lvl1pPr>
          </a:lstStyle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229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B3A190-29DA-4381-A902-9BAA3BAC1E6E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7618FAE-78FE-426D-8F9F-07B49C7E905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168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944" y="275013"/>
            <a:ext cx="2056586" cy="5851545"/>
          </a:xfrm>
        </p:spPr>
        <p:txBody>
          <a:bodyPr vert="eaVert"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471" y="275013"/>
            <a:ext cx="6042153" cy="585154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51B91D-47CF-4BCA-B473-EE14D65A61FF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4CF526D-917C-41B4-8855-983A3ECBEA6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993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472" y="1599673"/>
            <a:ext cx="4049369" cy="4526884"/>
          </a:xfrm>
        </p:spPr>
        <p:txBody>
          <a:bodyPr/>
          <a:lstStyle>
            <a:lvl1pPr>
              <a:defRPr sz="1496"/>
            </a:lvl1pPr>
            <a:lvl2pPr>
              <a:defRPr sz="1496"/>
            </a:lvl2pPr>
            <a:lvl3pPr>
              <a:defRPr sz="1496"/>
            </a:lvl3pPr>
            <a:lvl4pPr>
              <a:defRPr sz="1496"/>
            </a:lvl4pPr>
            <a:lvl5pPr>
              <a:defRPr sz="1496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37159" y="1599673"/>
            <a:ext cx="4049370" cy="452688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Tytuł 1"/>
          <p:cNvSpPr>
            <a:spLocks noGrp="1"/>
          </p:cNvSpPr>
          <p:nvPr>
            <p:ph type="title"/>
          </p:nvPr>
        </p:nvSpPr>
        <p:spPr>
          <a:xfrm>
            <a:off x="852713" y="293866"/>
            <a:ext cx="7178793" cy="783641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27C23B-209E-4644-9EFE-92A7AB493BC7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31425-340D-45C0-88D6-1030DFC976F6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887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2499" y="293729"/>
            <a:ext cx="7178366" cy="783278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7069" y="1290105"/>
            <a:ext cx="7350767" cy="476734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10B2F-3D5F-4C01-85A5-375E0AF8296F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850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52715" y="2866821"/>
            <a:ext cx="7385045" cy="783641"/>
          </a:xfrm>
        </p:spPr>
        <p:txBody>
          <a:bodyPr/>
          <a:lstStyle>
            <a:lvl1pPr algn="l">
              <a:defRPr sz="2381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46557" y="3428429"/>
            <a:ext cx="7385045" cy="783641"/>
          </a:xfrm>
        </p:spPr>
        <p:txBody>
          <a:bodyPr anchor="ctr"/>
          <a:lstStyle>
            <a:lvl1pPr marL="0" indent="0" algn="l">
              <a:buNone/>
              <a:defRPr sz="1633">
                <a:solidFill>
                  <a:schemeClr val="bg1"/>
                </a:solidFill>
              </a:defRPr>
            </a:lvl1pPr>
            <a:lvl2pPr marL="311010" indent="0" algn="ctr">
              <a:buNone/>
              <a:defRPr/>
            </a:lvl2pPr>
            <a:lvl3pPr marL="622021" indent="0" algn="ctr">
              <a:buNone/>
              <a:defRPr/>
            </a:lvl3pPr>
            <a:lvl4pPr marL="933031" indent="0" algn="ctr">
              <a:buNone/>
              <a:defRPr/>
            </a:lvl4pPr>
            <a:lvl5pPr marL="1244042" indent="0" algn="ctr">
              <a:buNone/>
              <a:defRPr/>
            </a:lvl5pPr>
            <a:lvl6pPr marL="1555052" indent="0" algn="ctr">
              <a:buNone/>
              <a:defRPr/>
            </a:lvl6pPr>
            <a:lvl7pPr marL="1866062" indent="0" algn="ctr">
              <a:buNone/>
              <a:defRPr/>
            </a:lvl7pPr>
            <a:lvl8pPr marL="2177072" indent="0" algn="ctr">
              <a:buNone/>
              <a:defRPr/>
            </a:lvl8pPr>
            <a:lvl9pPr marL="2488082" indent="0" algn="ctr">
              <a:buNone/>
              <a:defRPr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10"/>
          </p:nvPr>
        </p:nvSpPr>
        <p:spPr>
          <a:xfrm>
            <a:off x="4448267" y="4855305"/>
            <a:ext cx="3298700" cy="517635"/>
          </a:xfrm>
        </p:spPr>
        <p:txBody>
          <a:bodyPr/>
          <a:lstStyle>
            <a:lvl1pPr>
              <a:buNone/>
              <a:defRPr sz="1361">
                <a:solidFill>
                  <a:schemeClr val="bg1"/>
                </a:solidFill>
              </a:defRPr>
            </a:lvl1pPr>
          </a:lstStyle>
          <a:p>
            <a:pPr lvl="0"/>
            <a:endParaRPr lang="pl-PL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11"/>
          </p:nvPr>
        </p:nvSpPr>
        <p:spPr>
          <a:xfrm>
            <a:off x="4448268" y="5502398"/>
            <a:ext cx="3298705" cy="388052"/>
          </a:xfrm>
        </p:spPr>
        <p:txBody>
          <a:bodyPr/>
          <a:lstStyle>
            <a:lvl1pPr>
              <a:buNone/>
              <a:defRPr sz="1361">
                <a:solidFill>
                  <a:schemeClr val="bg1"/>
                </a:solidFill>
              </a:defRPr>
            </a:lvl1pPr>
          </a:lstStyle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5151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2715" y="293868"/>
            <a:ext cx="7178793" cy="783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dirty="0"/>
              <a:t>Kliknij, aby edytować styl wzorca tytułu</a:t>
            </a:r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13"/>
          </p:nvPr>
        </p:nvSpPr>
        <p:spPr>
          <a:xfrm>
            <a:off x="846557" y="1290104"/>
            <a:ext cx="7351183" cy="4767147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3D269-1218-4E62-9598-E668F048AC02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810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3513" y="2327509"/>
            <a:ext cx="7772943" cy="843748"/>
          </a:xfrm>
        </p:spPr>
        <p:txBody>
          <a:bodyPr anchor="t"/>
          <a:lstStyle>
            <a:lvl1pPr algn="l">
              <a:defRPr sz="2381" b="0" cap="none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182" y="3299414"/>
            <a:ext cx="7772943" cy="583143"/>
          </a:xfrm>
        </p:spPr>
        <p:txBody>
          <a:bodyPr anchor="b"/>
          <a:lstStyle>
            <a:lvl1pPr marL="0" indent="0">
              <a:buNone/>
              <a:defRPr sz="1633"/>
            </a:lvl1pPr>
            <a:lvl2pPr marL="311010" indent="0">
              <a:buNone/>
              <a:defRPr sz="1225"/>
            </a:lvl2pPr>
            <a:lvl3pPr marL="622021" indent="0">
              <a:buNone/>
              <a:defRPr sz="1088"/>
            </a:lvl3pPr>
            <a:lvl4pPr marL="933031" indent="0">
              <a:buNone/>
              <a:defRPr sz="953"/>
            </a:lvl4pPr>
            <a:lvl5pPr marL="1244042" indent="0">
              <a:buNone/>
              <a:defRPr sz="953"/>
            </a:lvl5pPr>
            <a:lvl6pPr marL="1555052" indent="0">
              <a:buNone/>
              <a:defRPr sz="953"/>
            </a:lvl6pPr>
            <a:lvl7pPr marL="1866062" indent="0">
              <a:buNone/>
              <a:defRPr sz="953"/>
            </a:lvl7pPr>
            <a:lvl8pPr marL="2177072" indent="0">
              <a:buNone/>
              <a:defRPr sz="953"/>
            </a:lvl8pPr>
            <a:lvl9pPr marL="2488082" indent="0">
              <a:buNone/>
              <a:defRPr sz="953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674B6B-E79B-4EDB-8DB1-0B7B281DAE39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A0511-493C-4E98-9B54-830ADD3407FC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653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474" y="1599674"/>
            <a:ext cx="4049369" cy="4526884"/>
          </a:xfrm>
        </p:spPr>
        <p:txBody>
          <a:bodyPr/>
          <a:lstStyle>
            <a:lvl1pPr>
              <a:defRPr sz="1905"/>
            </a:lvl1pPr>
            <a:lvl2pPr>
              <a:defRPr sz="1633"/>
            </a:lvl2pPr>
            <a:lvl3pPr>
              <a:defRPr sz="1361"/>
            </a:lvl3pPr>
            <a:lvl4pPr>
              <a:defRPr sz="1225"/>
            </a:lvl4pPr>
            <a:lvl5pPr>
              <a:defRPr sz="1225"/>
            </a:lvl5pPr>
            <a:lvl6pPr>
              <a:defRPr sz="1225"/>
            </a:lvl6pPr>
            <a:lvl7pPr>
              <a:defRPr sz="1225"/>
            </a:lvl7pPr>
            <a:lvl8pPr>
              <a:defRPr sz="1225"/>
            </a:lvl8pPr>
            <a:lvl9pPr>
              <a:defRPr sz="122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37159" y="1599674"/>
            <a:ext cx="4049370" cy="4526884"/>
          </a:xfrm>
        </p:spPr>
        <p:txBody>
          <a:bodyPr/>
          <a:lstStyle>
            <a:lvl1pPr>
              <a:defRPr sz="1905"/>
            </a:lvl1pPr>
            <a:lvl2pPr>
              <a:defRPr sz="1633"/>
            </a:lvl2pPr>
            <a:lvl3pPr>
              <a:defRPr sz="1361"/>
            </a:lvl3pPr>
            <a:lvl4pPr>
              <a:defRPr sz="1225"/>
            </a:lvl4pPr>
            <a:lvl5pPr>
              <a:defRPr sz="1225"/>
            </a:lvl5pPr>
            <a:lvl6pPr>
              <a:defRPr sz="1225"/>
            </a:lvl6pPr>
            <a:lvl7pPr>
              <a:defRPr sz="1225"/>
            </a:lvl7pPr>
            <a:lvl8pPr>
              <a:defRPr sz="1225"/>
            </a:lvl8pPr>
            <a:lvl9pPr>
              <a:defRPr sz="122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2AF9C4-F61F-4E55-AFA2-2996F1D96DF3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4B09852-F236-4489-9BC8-EBEC9E551B32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4251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475" y="1534880"/>
            <a:ext cx="4039867" cy="639293"/>
          </a:xfrm>
        </p:spPr>
        <p:txBody>
          <a:bodyPr anchor="b"/>
          <a:lstStyle>
            <a:lvl1pPr marL="0" indent="0">
              <a:buNone/>
              <a:defRPr sz="1633" b="0"/>
            </a:lvl1pPr>
            <a:lvl2pPr marL="311010" indent="0">
              <a:buNone/>
              <a:defRPr sz="1361" b="1"/>
            </a:lvl2pPr>
            <a:lvl3pPr marL="622021" indent="0">
              <a:buNone/>
              <a:defRPr sz="1225" b="1"/>
            </a:lvl3pPr>
            <a:lvl4pPr marL="933031" indent="0">
              <a:buNone/>
              <a:defRPr sz="1088" b="1"/>
            </a:lvl4pPr>
            <a:lvl5pPr marL="1244042" indent="0">
              <a:buNone/>
              <a:defRPr sz="1088" b="1"/>
            </a:lvl5pPr>
            <a:lvl6pPr marL="1555052" indent="0">
              <a:buNone/>
              <a:defRPr sz="1088" b="1"/>
            </a:lvl6pPr>
            <a:lvl7pPr marL="1866062" indent="0">
              <a:buNone/>
              <a:defRPr sz="1088" b="1"/>
            </a:lvl7pPr>
            <a:lvl8pPr marL="2177072" indent="0">
              <a:buNone/>
              <a:defRPr sz="1088" b="1"/>
            </a:lvl8pPr>
            <a:lvl9pPr marL="2488082" indent="0">
              <a:buNone/>
              <a:defRPr sz="1088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475" y="2174174"/>
            <a:ext cx="4039867" cy="3952385"/>
          </a:xfrm>
        </p:spPr>
        <p:txBody>
          <a:bodyPr/>
          <a:lstStyle>
            <a:lvl1pPr>
              <a:defRPr sz="1633"/>
            </a:lvl1pPr>
            <a:lvl2pPr>
              <a:defRPr sz="1361"/>
            </a:lvl2pPr>
            <a:lvl3pPr>
              <a:defRPr sz="1225"/>
            </a:lvl3pPr>
            <a:lvl4pPr>
              <a:defRPr sz="1088"/>
            </a:lvl4pPr>
            <a:lvl5pPr>
              <a:defRPr sz="1088"/>
            </a:lvl5pPr>
            <a:lvl6pPr>
              <a:defRPr sz="1088"/>
            </a:lvl6pPr>
            <a:lvl7pPr>
              <a:defRPr sz="1088"/>
            </a:lvl7pPr>
            <a:lvl8pPr>
              <a:defRPr sz="1088"/>
            </a:lvl8pPr>
            <a:lvl9pPr>
              <a:defRPr sz="1088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306" y="1534880"/>
            <a:ext cx="4041225" cy="639293"/>
          </a:xfrm>
        </p:spPr>
        <p:txBody>
          <a:bodyPr anchor="b"/>
          <a:lstStyle>
            <a:lvl1pPr marL="0" indent="0">
              <a:buNone/>
              <a:defRPr sz="1633" b="0"/>
            </a:lvl1pPr>
            <a:lvl2pPr marL="311010" indent="0">
              <a:buNone/>
              <a:defRPr sz="1361" b="1"/>
            </a:lvl2pPr>
            <a:lvl3pPr marL="622021" indent="0">
              <a:buNone/>
              <a:defRPr sz="1225" b="1"/>
            </a:lvl3pPr>
            <a:lvl4pPr marL="933031" indent="0">
              <a:buNone/>
              <a:defRPr sz="1088" b="1"/>
            </a:lvl4pPr>
            <a:lvl5pPr marL="1244042" indent="0">
              <a:buNone/>
              <a:defRPr sz="1088" b="1"/>
            </a:lvl5pPr>
            <a:lvl6pPr marL="1555052" indent="0">
              <a:buNone/>
              <a:defRPr sz="1088" b="1"/>
            </a:lvl6pPr>
            <a:lvl7pPr marL="1866062" indent="0">
              <a:buNone/>
              <a:defRPr sz="1088" b="1"/>
            </a:lvl7pPr>
            <a:lvl8pPr marL="2177072" indent="0">
              <a:buNone/>
              <a:defRPr sz="1088" b="1"/>
            </a:lvl8pPr>
            <a:lvl9pPr marL="2488082" indent="0">
              <a:buNone/>
              <a:defRPr sz="1088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306" y="2174174"/>
            <a:ext cx="4041225" cy="3952385"/>
          </a:xfrm>
        </p:spPr>
        <p:txBody>
          <a:bodyPr/>
          <a:lstStyle>
            <a:lvl1pPr>
              <a:defRPr sz="1633"/>
            </a:lvl1pPr>
            <a:lvl2pPr>
              <a:defRPr sz="1361"/>
            </a:lvl2pPr>
            <a:lvl3pPr>
              <a:defRPr sz="1225"/>
            </a:lvl3pPr>
            <a:lvl4pPr>
              <a:defRPr sz="1088"/>
            </a:lvl4pPr>
            <a:lvl5pPr>
              <a:defRPr sz="1088"/>
            </a:lvl5pPr>
            <a:lvl6pPr>
              <a:defRPr sz="1088"/>
            </a:lvl6pPr>
            <a:lvl7pPr>
              <a:defRPr sz="1088"/>
            </a:lvl7pPr>
            <a:lvl8pPr>
              <a:defRPr sz="1088"/>
            </a:lvl8pPr>
            <a:lvl9pPr>
              <a:defRPr sz="1088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68E1CC-DCCF-4D02-871C-AD89B9CACAAC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F705F-9331-4C9C-87A9-A7DB43347FCD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356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7EDBF8-9DE3-49AB-AF2F-B85511140E06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8A70D3D-706A-48C8-8A7F-44E8F806909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606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2713" y="293866"/>
            <a:ext cx="7178793" cy="783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13"/>
          </p:nvPr>
        </p:nvSpPr>
        <p:spPr>
          <a:xfrm>
            <a:off x="846556" y="1290104"/>
            <a:ext cx="7351183" cy="4767146"/>
          </a:xfrm>
        </p:spPr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3D269-1218-4E62-9598-E668F048AC02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242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E01D0F-0040-4871-BDC1-749938AAAC87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77C3BDD-4920-48FC-BC88-9E1EE7DA120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9349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473" y="273573"/>
            <a:ext cx="3008180" cy="1161959"/>
          </a:xfrm>
        </p:spPr>
        <p:txBody>
          <a:bodyPr anchor="b"/>
          <a:lstStyle>
            <a:lvl1pPr algn="l">
              <a:defRPr sz="1361" b="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611" y="273571"/>
            <a:ext cx="5110921" cy="5852987"/>
          </a:xfrm>
        </p:spPr>
        <p:txBody>
          <a:bodyPr/>
          <a:lstStyle>
            <a:lvl1pPr>
              <a:defRPr sz="1496"/>
            </a:lvl1pPr>
            <a:lvl2pPr>
              <a:defRPr sz="1496"/>
            </a:lvl2pPr>
            <a:lvl3pPr>
              <a:defRPr sz="1496"/>
            </a:lvl3pPr>
            <a:lvl4pPr>
              <a:defRPr sz="1496"/>
            </a:lvl4pPr>
            <a:lvl5pPr>
              <a:defRPr sz="1496"/>
            </a:lvl5pPr>
            <a:lvl6pPr>
              <a:defRPr sz="1361"/>
            </a:lvl6pPr>
            <a:lvl7pPr>
              <a:defRPr sz="1361"/>
            </a:lvl7pPr>
            <a:lvl8pPr>
              <a:defRPr sz="1361"/>
            </a:lvl8pPr>
            <a:lvl9pPr>
              <a:defRPr sz="1361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473" y="1435532"/>
            <a:ext cx="3008180" cy="4691027"/>
          </a:xfrm>
        </p:spPr>
        <p:txBody>
          <a:bodyPr/>
          <a:lstStyle>
            <a:lvl1pPr marL="0" indent="0">
              <a:buNone/>
              <a:defRPr sz="953"/>
            </a:lvl1pPr>
            <a:lvl2pPr marL="311010" indent="0">
              <a:buNone/>
              <a:defRPr sz="816"/>
            </a:lvl2pPr>
            <a:lvl3pPr marL="622021" indent="0">
              <a:buNone/>
              <a:defRPr sz="680"/>
            </a:lvl3pPr>
            <a:lvl4pPr marL="933031" indent="0">
              <a:buNone/>
              <a:defRPr sz="612"/>
            </a:lvl4pPr>
            <a:lvl5pPr marL="1244042" indent="0">
              <a:buNone/>
              <a:defRPr sz="612"/>
            </a:lvl5pPr>
            <a:lvl6pPr marL="1555052" indent="0">
              <a:buNone/>
              <a:defRPr sz="612"/>
            </a:lvl6pPr>
            <a:lvl7pPr marL="1866062" indent="0">
              <a:buNone/>
              <a:defRPr sz="612"/>
            </a:lvl7pPr>
            <a:lvl8pPr marL="2177072" indent="0">
              <a:buNone/>
              <a:defRPr sz="612"/>
            </a:lvl8pPr>
            <a:lvl9pPr marL="2488082" indent="0">
              <a:buNone/>
              <a:defRPr sz="612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AF2A5B-E84F-4A9D-8AB0-A4861DEB5567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64A5BF5-641E-48D8-8DCA-A8B5641FE4A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34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1879" y="4800457"/>
            <a:ext cx="5486943" cy="567300"/>
          </a:xfrm>
        </p:spPr>
        <p:txBody>
          <a:bodyPr anchor="b"/>
          <a:lstStyle>
            <a:lvl1pPr algn="l">
              <a:defRPr sz="1361" b="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1879" y="613376"/>
            <a:ext cx="5486943" cy="4113648"/>
          </a:xfrm>
        </p:spPr>
        <p:txBody>
          <a:bodyPr/>
          <a:lstStyle>
            <a:lvl1pPr marL="0" indent="0">
              <a:buNone/>
              <a:defRPr sz="2177"/>
            </a:lvl1pPr>
            <a:lvl2pPr marL="311010" indent="0">
              <a:buNone/>
              <a:defRPr sz="1905"/>
            </a:lvl2pPr>
            <a:lvl3pPr marL="622021" indent="0">
              <a:buNone/>
              <a:defRPr sz="1633"/>
            </a:lvl3pPr>
            <a:lvl4pPr marL="933031" indent="0">
              <a:buNone/>
              <a:defRPr sz="1361"/>
            </a:lvl4pPr>
            <a:lvl5pPr marL="1244042" indent="0">
              <a:buNone/>
              <a:defRPr sz="1361"/>
            </a:lvl5pPr>
            <a:lvl6pPr marL="1555052" indent="0">
              <a:buNone/>
              <a:defRPr sz="1361"/>
            </a:lvl6pPr>
            <a:lvl7pPr marL="1866062" indent="0">
              <a:buNone/>
              <a:defRPr sz="1361"/>
            </a:lvl7pPr>
            <a:lvl8pPr marL="2177072" indent="0">
              <a:buNone/>
              <a:defRPr sz="1361"/>
            </a:lvl8pPr>
            <a:lvl9pPr marL="2488082" indent="0">
              <a:buNone/>
              <a:defRPr sz="1361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1879" y="5367758"/>
            <a:ext cx="5486943" cy="804876"/>
          </a:xfrm>
        </p:spPr>
        <p:txBody>
          <a:bodyPr/>
          <a:lstStyle>
            <a:lvl1pPr marL="0" indent="0">
              <a:buNone/>
              <a:defRPr sz="953"/>
            </a:lvl1pPr>
            <a:lvl2pPr marL="311010" indent="0">
              <a:buNone/>
              <a:defRPr sz="816"/>
            </a:lvl2pPr>
            <a:lvl3pPr marL="622021" indent="0">
              <a:buNone/>
              <a:defRPr sz="680"/>
            </a:lvl3pPr>
            <a:lvl4pPr marL="933031" indent="0">
              <a:buNone/>
              <a:defRPr sz="612"/>
            </a:lvl4pPr>
            <a:lvl5pPr marL="1244042" indent="0">
              <a:buNone/>
              <a:defRPr sz="612"/>
            </a:lvl5pPr>
            <a:lvl6pPr marL="1555052" indent="0">
              <a:buNone/>
              <a:defRPr sz="612"/>
            </a:lvl6pPr>
            <a:lvl7pPr marL="1866062" indent="0">
              <a:buNone/>
              <a:defRPr sz="612"/>
            </a:lvl7pPr>
            <a:lvl8pPr marL="2177072" indent="0">
              <a:buNone/>
              <a:defRPr sz="612"/>
            </a:lvl8pPr>
            <a:lvl9pPr marL="2488082" indent="0">
              <a:buNone/>
              <a:defRPr sz="612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B4B9E-0944-45AB-928D-63ED94C6BBC9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2BFB5D8-32F8-45E5-B157-5E4F4FB5925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48256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B3A190-29DA-4381-A902-9BAA3BAC1E6E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7618FAE-78FE-426D-8F9F-07B49C7E905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0297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944" y="275014"/>
            <a:ext cx="2056586" cy="5851545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471" y="275014"/>
            <a:ext cx="6042153" cy="585154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51B91D-47CF-4BCA-B473-EE14D65A61FF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4CF526D-917C-41B4-8855-983A3ECBEA6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27393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474" y="1599674"/>
            <a:ext cx="4049369" cy="4526884"/>
          </a:xfrm>
        </p:spPr>
        <p:txBody>
          <a:bodyPr/>
          <a:lstStyle>
            <a:lvl1pPr>
              <a:defRPr sz="1496"/>
            </a:lvl1pPr>
            <a:lvl2pPr>
              <a:defRPr sz="1496"/>
            </a:lvl2pPr>
            <a:lvl3pPr>
              <a:defRPr sz="1496"/>
            </a:lvl3pPr>
            <a:lvl4pPr>
              <a:defRPr sz="1496"/>
            </a:lvl4pPr>
            <a:lvl5pPr>
              <a:defRPr sz="1496"/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37159" y="1599674"/>
            <a:ext cx="4049370" cy="452688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Tytuł 1"/>
          <p:cNvSpPr>
            <a:spLocks noGrp="1"/>
          </p:cNvSpPr>
          <p:nvPr>
            <p:ph type="title"/>
          </p:nvPr>
        </p:nvSpPr>
        <p:spPr>
          <a:xfrm>
            <a:off x="852715" y="293868"/>
            <a:ext cx="7178793" cy="783641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7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27C23B-209E-4644-9EFE-92A7AB493BC7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70" y="6244627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31425-340D-45C0-88D6-1030DFC976F6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6768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2499" y="293729"/>
            <a:ext cx="7178366" cy="78327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7071" y="1290106"/>
            <a:ext cx="7350767" cy="476734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10B2F-3D5F-4C01-85A5-375E0AF8296F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48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3512" y="2327508"/>
            <a:ext cx="7772943" cy="843748"/>
          </a:xfrm>
        </p:spPr>
        <p:txBody>
          <a:bodyPr anchor="t"/>
          <a:lstStyle>
            <a:lvl1pPr algn="l">
              <a:defRPr sz="2381" b="0" cap="none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181" y="3299413"/>
            <a:ext cx="7772943" cy="583142"/>
          </a:xfrm>
        </p:spPr>
        <p:txBody>
          <a:bodyPr anchor="b"/>
          <a:lstStyle>
            <a:lvl1pPr marL="0" indent="0">
              <a:buNone/>
              <a:defRPr sz="1633"/>
            </a:lvl1pPr>
            <a:lvl2pPr marL="311010" indent="0">
              <a:buNone/>
              <a:defRPr sz="1225"/>
            </a:lvl2pPr>
            <a:lvl3pPr marL="622021" indent="0">
              <a:buNone/>
              <a:defRPr sz="1088"/>
            </a:lvl3pPr>
            <a:lvl4pPr marL="933031" indent="0">
              <a:buNone/>
              <a:defRPr sz="953"/>
            </a:lvl4pPr>
            <a:lvl5pPr marL="1244042" indent="0">
              <a:buNone/>
              <a:defRPr sz="953"/>
            </a:lvl5pPr>
            <a:lvl6pPr marL="1555052" indent="0">
              <a:buNone/>
              <a:defRPr sz="953"/>
            </a:lvl6pPr>
            <a:lvl7pPr marL="1866062" indent="0">
              <a:buNone/>
              <a:defRPr sz="953"/>
            </a:lvl7pPr>
            <a:lvl8pPr marL="2177072" indent="0">
              <a:buNone/>
              <a:defRPr sz="953"/>
            </a:lvl8pPr>
            <a:lvl9pPr marL="2488082" indent="0">
              <a:buNone/>
              <a:defRPr sz="953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674B6B-E79B-4EDB-8DB1-0B7B281DAE39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A0511-493C-4E98-9B54-830ADD3407FC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12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472" y="1599673"/>
            <a:ext cx="4049369" cy="4526884"/>
          </a:xfrm>
        </p:spPr>
        <p:txBody>
          <a:bodyPr/>
          <a:lstStyle>
            <a:lvl1pPr>
              <a:defRPr sz="1905"/>
            </a:lvl1pPr>
            <a:lvl2pPr>
              <a:defRPr sz="1633"/>
            </a:lvl2pPr>
            <a:lvl3pPr>
              <a:defRPr sz="1361"/>
            </a:lvl3pPr>
            <a:lvl4pPr>
              <a:defRPr sz="1225"/>
            </a:lvl4pPr>
            <a:lvl5pPr>
              <a:defRPr sz="1225"/>
            </a:lvl5pPr>
            <a:lvl6pPr>
              <a:defRPr sz="1225"/>
            </a:lvl6pPr>
            <a:lvl7pPr>
              <a:defRPr sz="1225"/>
            </a:lvl7pPr>
            <a:lvl8pPr>
              <a:defRPr sz="1225"/>
            </a:lvl8pPr>
            <a:lvl9pPr>
              <a:defRPr sz="1225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37159" y="1599673"/>
            <a:ext cx="4049370" cy="4526884"/>
          </a:xfrm>
        </p:spPr>
        <p:txBody>
          <a:bodyPr/>
          <a:lstStyle>
            <a:lvl1pPr>
              <a:defRPr sz="1905"/>
            </a:lvl1pPr>
            <a:lvl2pPr>
              <a:defRPr sz="1633"/>
            </a:lvl2pPr>
            <a:lvl3pPr>
              <a:defRPr sz="1361"/>
            </a:lvl3pPr>
            <a:lvl4pPr>
              <a:defRPr sz="1225"/>
            </a:lvl4pPr>
            <a:lvl5pPr>
              <a:defRPr sz="1225"/>
            </a:lvl5pPr>
            <a:lvl6pPr>
              <a:defRPr sz="1225"/>
            </a:lvl6pPr>
            <a:lvl7pPr>
              <a:defRPr sz="1225"/>
            </a:lvl7pPr>
            <a:lvl8pPr>
              <a:defRPr sz="1225"/>
            </a:lvl8pPr>
            <a:lvl9pPr>
              <a:defRPr sz="1225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2AF9C4-F61F-4E55-AFA2-2996F1D96DF3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4B09852-F236-4489-9BC8-EBEC9E551B32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83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473" y="1534880"/>
            <a:ext cx="4039867" cy="639293"/>
          </a:xfrm>
        </p:spPr>
        <p:txBody>
          <a:bodyPr anchor="b"/>
          <a:lstStyle>
            <a:lvl1pPr marL="0" indent="0">
              <a:buNone/>
              <a:defRPr sz="1633" b="0"/>
            </a:lvl1pPr>
            <a:lvl2pPr marL="311010" indent="0">
              <a:buNone/>
              <a:defRPr sz="1361" b="1"/>
            </a:lvl2pPr>
            <a:lvl3pPr marL="622021" indent="0">
              <a:buNone/>
              <a:defRPr sz="1225" b="1"/>
            </a:lvl3pPr>
            <a:lvl4pPr marL="933031" indent="0">
              <a:buNone/>
              <a:defRPr sz="1088" b="1"/>
            </a:lvl4pPr>
            <a:lvl5pPr marL="1244042" indent="0">
              <a:buNone/>
              <a:defRPr sz="1088" b="1"/>
            </a:lvl5pPr>
            <a:lvl6pPr marL="1555052" indent="0">
              <a:buNone/>
              <a:defRPr sz="1088" b="1"/>
            </a:lvl6pPr>
            <a:lvl7pPr marL="1866062" indent="0">
              <a:buNone/>
              <a:defRPr sz="1088" b="1"/>
            </a:lvl7pPr>
            <a:lvl8pPr marL="2177072" indent="0">
              <a:buNone/>
              <a:defRPr sz="1088" b="1"/>
            </a:lvl8pPr>
            <a:lvl9pPr marL="2488082" indent="0">
              <a:buNone/>
              <a:defRPr sz="1088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473" y="2174173"/>
            <a:ext cx="4039867" cy="3952385"/>
          </a:xfrm>
        </p:spPr>
        <p:txBody>
          <a:bodyPr/>
          <a:lstStyle>
            <a:lvl1pPr>
              <a:defRPr sz="1633"/>
            </a:lvl1pPr>
            <a:lvl2pPr>
              <a:defRPr sz="1361"/>
            </a:lvl2pPr>
            <a:lvl3pPr>
              <a:defRPr sz="1225"/>
            </a:lvl3pPr>
            <a:lvl4pPr>
              <a:defRPr sz="1088"/>
            </a:lvl4pPr>
            <a:lvl5pPr>
              <a:defRPr sz="1088"/>
            </a:lvl5pPr>
            <a:lvl6pPr>
              <a:defRPr sz="1088"/>
            </a:lvl6pPr>
            <a:lvl7pPr>
              <a:defRPr sz="1088"/>
            </a:lvl7pPr>
            <a:lvl8pPr>
              <a:defRPr sz="1088"/>
            </a:lvl8pPr>
            <a:lvl9pPr>
              <a:defRPr sz="1088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304" y="1534880"/>
            <a:ext cx="4041225" cy="639293"/>
          </a:xfrm>
        </p:spPr>
        <p:txBody>
          <a:bodyPr anchor="b"/>
          <a:lstStyle>
            <a:lvl1pPr marL="0" indent="0">
              <a:buNone/>
              <a:defRPr sz="1633" b="0"/>
            </a:lvl1pPr>
            <a:lvl2pPr marL="311010" indent="0">
              <a:buNone/>
              <a:defRPr sz="1361" b="1"/>
            </a:lvl2pPr>
            <a:lvl3pPr marL="622021" indent="0">
              <a:buNone/>
              <a:defRPr sz="1225" b="1"/>
            </a:lvl3pPr>
            <a:lvl4pPr marL="933031" indent="0">
              <a:buNone/>
              <a:defRPr sz="1088" b="1"/>
            </a:lvl4pPr>
            <a:lvl5pPr marL="1244042" indent="0">
              <a:buNone/>
              <a:defRPr sz="1088" b="1"/>
            </a:lvl5pPr>
            <a:lvl6pPr marL="1555052" indent="0">
              <a:buNone/>
              <a:defRPr sz="1088" b="1"/>
            </a:lvl6pPr>
            <a:lvl7pPr marL="1866062" indent="0">
              <a:buNone/>
              <a:defRPr sz="1088" b="1"/>
            </a:lvl7pPr>
            <a:lvl8pPr marL="2177072" indent="0">
              <a:buNone/>
              <a:defRPr sz="1088" b="1"/>
            </a:lvl8pPr>
            <a:lvl9pPr marL="2488082" indent="0">
              <a:buNone/>
              <a:defRPr sz="1088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304" y="2174173"/>
            <a:ext cx="4041225" cy="3952385"/>
          </a:xfrm>
        </p:spPr>
        <p:txBody>
          <a:bodyPr/>
          <a:lstStyle>
            <a:lvl1pPr>
              <a:defRPr sz="1633"/>
            </a:lvl1pPr>
            <a:lvl2pPr>
              <a:defRPr sz="1361"/>
            </a:lvl2pPr>
            <a:lvl3pPr>
              <a:defRPr sz="1225"/>
            </a:lvl3pPr>
            <a:lvl4pPr>
              <a:defRPr sz="1088"/>
            </a:lvl4pPr>
            <a:lvl5pPr>
              <a:defRPr sz="1088"/>
            </a:lvl5pPr>
            <a:lvl6pPr>
              <a:defRPr sz="1088"/>
            </a:lvl6pPr>
            <a:lvl7pPr>
              <a:defRPr sz="1088"/>
            </a:lvl7pPr>
            <a:lvl8pPr>
              <a:defRPr sz="1088"/>
            </a:lvl8pPr>
            <a:lvl9pPr>
              <a:defRPr sz="1088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68E1CC-DCCF-4D02-871C-AD89B9CACAAC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F705F-9331-4C9C-87A9-A7DB43347FCD}" type="slidenum">
              <a:rPr lang="pl-PL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86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7EDBF8-9DE3-49AB-AF2F-B85511140E06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8A70D3D-706A-48C8-8A7F-44E8F806909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7755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E01D0F-0040-4871-BDC1-749938AAAC87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77C3BDD-4920-48FC-BC88-9E1EE7DA120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047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473" y="273572"/>
            <a:ext cx="3008180" cy="1161958"/>
          </a:xfrm>
        </p:spPr>
        <p:txBody>
          <a:bodyPr anchor="b"/>
          <a:lstStyle>
            <a:lvl1pPr algn="l">
              <a:defRPr sz="1361" b="0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609" y="273571"/>
            <a:ext cx="5110921" cy="5852986"/>
          </a:xfrm>
        </p:spPr>
        <p:txBody>
          <a:bodyPr/>
          <a:lstStyle>
            <a:lvl1pPr>
              <a:defRPr sz="1496"/>
            </a:lvl1pPr>
            <a:lvl2pPr>
              <a:defRPr sz="1496"/>
            </a:lvl2pPr>
            <a:lvl3pPr>
              <a:defRPr sz="1496"/>
            </a:lvl3pPr>
            <a:lvl4pPr>
              <a:defRPr sz="1496"/>
            </a:lvl4pPr>
            <a:lvl5pPr>
              <a:defRPr sz="1496"/>
            </a:lvl5pPr>
            <a:lvl6pPr>
              <a:defRPr sz="1361"/>
            </a:lvl6pPr>
            <a:lvl7pPr>
              <a:defRPr sz="1361"/>
            </a:lvl7pPr>
            <a:lvl8pPr>
              <a:defRPr sz="1361"/>
            </a:lvl8pPr>
            <a:lvl9pPr>
              <a:defRPr sz="136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473" y="1435531"/>
            <a:ext cx="3008180" cy="4691027"/>
          </a:xfrm>
        </p:spPr>
        <p:txBody>
          <a:bodyPr/>
          <a:lstStyle>
            <a:lvl1pPr marL="0" indent="0">
              <a:buNone/>
              <a:defRPr sz="953"/>
            </a:lvl1pPr>
            <a:lvl2pPr marL="311010" indent="0">
              <a:buNone/>
              <a:defRPr sz="816"/>
            </a:lvl2pPr>
            <a:lvl3pPr marL="622021" indent="0">
              <a:buNone/>
              <a:defRPr sz="680"/>
            </a:lvl3pPr>
            <a:lvl4pPr marL="933031" indent="0">
              <a:buNone/>
              <a:defRPr sz="612"/>
            </a:lvl4pPr>
            <a:lvl5pPr marL="1244042" indent="0">
              <a:buNone/>
              <a:defRPr sz="612"/>
            </a:lvl5pPr>
            <a:lvl6pPr marL="1555052" indent="0">
              <a:buNone/>
              <a:defRPr sz="612"/>
            </a:lvl6pPr>
            <a:lvl7pPr marL="1866062" indent="0">
              <a:buNone/>
              <a:defRPr sz="612"/>
            </a:lvl7pPr>
            <a:lvl8pPr marL="2177072" indent="0">
              <a:buNone/>
              <a:defRPr sz="612"/>
            </a:lvl8pPr>
            <a:lvl9pPr marL="2488082" indent="0">
              <a:buNone/>
              <a:defRPr sz="612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AF2A5B-E84F-4A9D-8AB0-A4861DEB5567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64A5BF5-641E-48D8-8DCA-A8B5641FE4A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1657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1877" y="4800456"/>
            <a:ext cx="5486943" cy="567300"/>
          </a:xfrm>
        </p:spPr>
        <p:txBody>
          <a:bodyPr anchor="b"/>
          <a:lstStyle>
            <a:lvl1pPr algn="l">
              <a:defRPr sz="1361" b="0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1877" y="613376"/>
            <a:ext cx="5486943" cy="4113648"/>
          </a:xfrm>
        </p:spPr>
        <p:txBody>
          <a:bodyPr/>
          <a:lstStyle>
            <a:lvl1pPr marL="0" indent="0">
              <a:buNone/>
              <a:defRPr sz="2177"/>
            </a:lvl1pPr>
            <a:lvl2pPr marL="311010" indent="0">
              <a:buNone/>
              <a:defRPr sz="1905"/>
            </a:lvl2pPr>
            <a:lvl3pPr marL="622021" indent="0">
              <a:buNone/>
              <a:defRPr sz="1633"/>
            </a:lvl3pPr>
            <a:lvl4pPr marL="933031" indent="0">
              <a:buNone/>
              <a:defRPr sz="1361"/>
            </a:lvl4pPr>
            <a:lvl5pPr marL="1244042" indent="0">
              <a:buNone/>
              <a:defRPr sz="1361"/>
            </a:lvl5pPr>
            <a:lvl6pPr marL="1555052" indent="0">
              <a:buNone/>
              <a:defRPr sz="1361"/>
            </a:lvl6pPr>
            <a:lvl7pPr marL="1866062" indent="0">
              <a:buNone/>
              <a:defRPr sz="1361"/>
            </a:lvl7pPr>
            <a:lvl8pPr marL="2177072" indent="0">
              <a:buNone/>
              <a:defRPr sz="1361"/>
            </a:lvl8pPr>
            <a:lvl9pPr marL="2488082" indent="0">
              <a:buNone/>
              <a:defRPr sz="1361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1877" y="5367757"/>
            <a:ext cx="5486943" cy="804876"/>
          </a:xfrm>
        </p:spPr>
        <p:txBody>
          <a:bodyPr/>
          <a:lstStyle>
            <a:lvl1pPr marL="0" indent="0">
              <a:buNone/>
              <a:defRPr sz="953"/>
            </a:lvl1pPr>
            <a:lvl2pPr marL="311010" indent="0">
              <a:buNone/>
              <a:defRPr sz="816"/>
            </a:lvl2pPr>
            <a:lvl3pPr marL="622021" indent="0">
              <a:buNone/>
              <a:defRPr sz="680"/>
            </a:lvl3pPr>
            <a:lvl4pPr marL="933031" indent="0">
              <a:buNone/>
              <a:defRPr sz="612"/>
            </a:lvl4pPr>
            <a:lvl5pPr marL="1244042" indent="0">
              <a:buNone/>
              <a:defRPr sz="612"/>
            </a:lvl5pPr>
            <a:lvl6pPr marL="1555052" indent="0">
              <a:buNone/>
              <a:defRPr sz="612"/>
            </a:lvl6pPr>
            <a:lvl7pPr marL="1866062" indent="0">
              <a:buNone/>
              <a:defRPr sz="612"/>
            </a:lvl7pPr>
            <a:lvl8pPr marL="2177072" indent="0">
              <a:buNone/>
              <a:defRPr sz="612"/>
            </a:lvl8pPr>
            <a:lvl9pPr marL="2488082" indent="0">
              <a:buNone/>
              <a:defRPr sz="612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472" y="6244626"/>
            <a:ext cx="2133962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B4B9E-0944-45AB-928D-63ED94C6BBC9}" type="datetime1">
              <a:rPr lang="pl-PL" sz="136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02.11.2021</a:t>
            </a:fld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3568" y="6244626"/>
            <a:ext cx="2896867" cy="4765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136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0AAA3"/>
                </a:solidFill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2BFB5D8-32F8-45E5-B157-5E4F4FB5925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886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2499" y="293729"/>
            <a:ext cx="7178366" cy="783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69" tIns="49785" rIns="99569" bIns="497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47069" y="1290105"/>
            <a:ext cx="7350767" cy="4767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69" tIns="49785" rIns="99569" bIns="49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568" y="6244626"/>
            <a:ext cx="2133962" cy="47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69" tIns="49785" rIns="99569" bIns="49785" numCol="1" anchor="t" anchorCtr="0" compatLnSpc="1">
            <a:prstTxWarp prst="textNoShape">
              <a:avLst/>
            </a:prstTxWarp>
          </a:bodyPr>
          <a:lstStyle>
            <a:lvl1pPr algn="r">
              <a:defRPr sz="1021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54481B-163A-474E-88D2-1152567BECE4}" type="slidenum">
              <a:rPr lang="pl-PL">
                <a:solidFill>
                  <a:srgbClr val="80808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27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cs typeface="Tahoma" pitchFamily="34" charset="0"/>
        </a:defRPr>
      </a:lvl2pPr>
      <a:lvl3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cs typeface="Tahoma" pitchFamily="34" charset="0"/>
        </a:defRPr>
      </a:lvl3pPr>
      <a:lvl4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cs typeface="Tahoma" pitchFamily="34" charset="0"/>
        </a:defRPr>
      </a:lvl4pPr>
      <a:lvl5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cs typeface="Tahoma" pitchFamily="34" charset="0"/>
        </a:defRPr>
      </a:lvl5pPr>
      <a:lvl6pPr marL="311010" algn="ctr" defTabSz="677096" rtl="0" fontAlgn="base">
        <a:spcBef>
          <a:spcPct val="0"/>
        </a:spcBef>
        <a:spcAft>
          <a:spcPct val="0"/>
        </a:spcAft>
        <a:defRPr sz="3266">
          <a:solidFill>
            <a:schemeClr val="tx2"/>
          </a:solidFill>
          <a:latin typeface="Arial" charset="0"/>
        </a:defRPr>
      </a:lvl6pPr>
      <a:lvl7pPr marL="622021" algn="ctr" defTabSz="677096" rtl="0" fontAlgn="base">
        <a:spcBef>
          <a:spcPct val="0"/>
        </a:spcBef>
        <a:spcAft>
          <a:spcPct val="0"/>
        </a:spcAft>
        <a:defRPr sz="3266">
          <a:solidFill>
            <a:schemeClr val="tx2"/>
          </a:solidFill>
          <a:latin typeface="Arial" charset="0"/>
        </a:defRPr>
      </a:lvl7pPr>
      <a:lvl8pPr marL="933031" algn="ctr" defTabSz="677096" rtl="0" fontAlgn="base">
        <a:spcBef>
          <a:spcPct val="0"/>
        </a:spcBef>
        <a:spcAft>
          <a:spcPct val="0"/>
        </a:spcAft>
        <a:defRPr sz="3266">
          <a:solidFill>
            <a:schemeClr val="tx2"/>
          </a:solidFill>
          <a:latin typeface="Arial" charset="0"/>
        </a:defRPr>
      </a:lvl8pPr>
      <a:lvl9pPr marL="1244042" algn="ctr" defTabSz="677096" rtl="0" fontAlgn="base">
        <a:spcBef>
          <a:spcPct val="0"/>
        </a:spcBef>
        <a:spcAft>
          <a:spcPct val="0"/>
        </a:spcAft>
        <a:defRPr sz="3266">
          <a:solidFill>
            <a:schemeClr val="tx2"/>
          </a:solidFill>
          <a:latin typeface="Arial" charset="0"/>
        </a:defRPr>
      </a:lvl9pPr>
    </p:titleStyle>
    <p:bodyStyle>
      <a:lvl1pPr marL="311010" indent="-311010" algn="l" defTabSz="677096" rtl="0" eaLnBrk="0" fontAlgn="base" hangingPunct="0">
        <a:spcBef>
          <a:spcPct val="20000"/>
        </a:spcBef>
        <a:spcAft>
          <a:spcPct val="0"/>
        </a:spcAft>
        <a:buFont typeface="Tahoma" pitchFamily="34" charset="0"/>
        <a:buAutoNum type="arabicPeriod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550748" indent="-211660" algn="l" defTabSz="677096" rtl="0" eaLnBrk="0" fontAlgn="base" hangingPunct="0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846639" indent="-169544" algn="l" defTabSz="677096" rtl="0" eaLnBrk="0" fontAlgn="base" hangingPunct="0">
        <a:spcBef>
          <a:spcPct val="20000"/>
        </a:spcBef>
        <a:spcAft>
          <a:spcPct val="0"/>
        </a:spcAft>
        <a:buChar char="•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185727" indent="-169544" algn="l" defTabSz="677096" rtl="0" eaLnBrk="0" fontAlgn="base" hangingPunct="0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1523735" indent="-169544" algn="l" defTabSz="677096" rtl="0" eaLnBrk="0" fontAlgn="base" hangingPunct="0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1834745" indent="-169544" algn="l" defTabSz="677096" rtl="0" fontAlgn="base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6pPr>
      <a:lvl7pPr marL="2145755" indent="-169544" algn="l" defTabSz="677096" rtl="0" fontAlgn="base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7pPr>
      <a:lvl8pPr marL="2456766" indent="-169544" algn="l" defTabSz="677096" rtl="0" fontAlgn="base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8pPr>
      <a:lvl9pPr marL="2767776" indent="-169544" algn="l" defTabSz="677096" rtl="0" fontAlgn="base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1pPr>
      <a:lvl2pPr marL="311010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2pPr>
      <a:lvl3pPr marL="622021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3pPr>
      <a:lvl4pPr marL="933031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4pPr>
      <a:lvl5pPr marL="124404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5pPr>
      <a:lvl6pPr marL="155505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6pPr>
      <a:lvl7pPr marL="186606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7pPr>
      <a:lvl8pPr marL="217707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8pPr>
      <a:lvl9pPr marL="248808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2499" y="293729"/>
            <a:ext cx="7178366" cy="78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69" tIns="49785" rIns="99569" bIns="497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47071" y="1290106"/>
            <a:ext cx="7350767" cy="4767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69" tIns="49785" rIns="99569" bIns="49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568" y="6244627"/>
            <a:ext cx="2133962" cy="47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69" tIns="49785" rIns="99569" bIns="49785" numCol="1" anchor="t" anchorCtr="0" compatLnSpc="1">
            <a:prstTxWarp prst="textNoShape">
              <a:avLst/>
            </a:prstTxWarp>
          </a:bodyPr>
          <a:lstStyle>
            <a:lvl1pPr algn="r">
              <a:defRPr sz="1021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54481B-163A-474E-88D2-1152567BECE4}" type="slidenum">
              <a:rPr lang="pl-PL">
                <a:solidFill>
                  <a:srgbClr val="80808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24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 dt="0"/>
  <p:txStyles>
    <p:titleStyle>
      <a:lvl1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cs typeface="Tahoma" pitchFamily="34" charset="0"/>
        </a:defRPr>
      </a:lvl2pPr>
      <a:lvl3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cs typeface="Tahoma" pitchFamily="34" charset="0"/>
        </a:defRPr>
      </a:lvl3pPr>
      <a:lvl4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cs typeface="Tahoma" pitchFamily="34" charset="0"/>
        </a:defRPr>
      </a:lvl4pPr>
      <a:lvl5pPr algn="l" defTabSz="677096" rtl="0" eaLnBrk="0" fontAlgn="base" hangingPunct="0">
        <a:spcBef>
          <a:spcPct val="0"/>
        </a:spcBef>
        <a:spcAft>
          <a:spcPct val="0"/>
        </a:spcAft>
        <a:defRPr sz="2177">
          <a:solidFill>
            <a:srgbClr val="914471"/>
          </a:solidFill>
          <a:latin typeface="Tahoma" pitchFamily="34" charset="0"/>
          <a:cs typeface="Tahoma" pitchFamily="34" charset="0"/>
        </a:defRPr>
      </a:lvl5pPr>
      <a:lvl6pPr marL="311010" algn="ctr" defTabSz="677096" rtl="0" fontAlgn="base">
        <a:spcBef>
          <a:spcPct val="0"/>
        </a:spcBef>
        <a:spcAft>
          <a:spcPct val="0"/>
        </a:spcAft>
        <a:defRPr sz="3266">
          <a:solidFill>
            <a:schemeClr val="tx2"/>
          </a:solidFill>
          <a:latin typeface="Arial" charset="0"/>
        </a:defRPr>
      </a:lvl6pPr>
      <a:lvl7pPr marL="622021" algn="ctr" defTabSz="677096" rtl="0" fontAlgn="base">
        <a:spcBef>
          <a:spcPct val="0"/>
        </a:spcBef>
        <a:spcAft>
          <a:spcPct val="0"/>
        </a:spcAft>
        <a:defRPr sz="3266">
          <a:solidFill>
            <a:schemeClr val="tx2"/>
          </a:solidFill>
          <a:latin typeface="Arial" charset="0"/>
        </a:defRPr>
      </a:lvl7pPr>
      <a:lvl8pPr marL="933031" algn="ctr" defTabSz="677096" rtl="0" fontAlgn="base">
        <a:spcBef>
          <a:spcPct val="0"/>
        </a:spcBef>
        <a:spcAft>
          <a:spcPct val="0"/>
        </a:spcAft>
        <a:defRPr sz="3266">
          <a:solidFill>
            <a:schemeClr val="tx2"/>
          </a:solidFill>
          <a:latin typeface="Arial" charset="0"/>
        </a:defRPr>
      </a:lvl8pPr>
      <a:lvl9pPr marL="1244042" algn="ctr" defTabSz="677096" rtl="0" fontAlgn="base">
        <a:spcBef>
          <a:spcPct val="0"/>
        </a:spcBef>
        <a:spcAft>
          <a:spcPct val="0"/>
        </a:spcAft>
        <a:defRPr sz="3266">
          <a:solidFill>
            <a:schemeClr val="tx2"/>
          </a:solidFill>
          <a:latin typeface="Arial" charset="0"/>
        </a:defRPr>
      </a:lvl9pPr>
    </p:titleStyle>
    <p:bodyStyle>
      <a:lvl1pPr marL="311010" indent="-311010" algn="l" defTabSz="677096" rtl="0" eaLnBrk="0" fontAlgn="base" hangingPunct="0">
        <a:spcBef>
          <a:spcPct val="20000"/>
        </a:spcBef>
        <a:spcAft>
          <a:spcPct val="0"/>
        </a:spcAft>
        <a:buFont typeface="Tahoma" pitchFamily="34" charset="0"/>
        <a:buAutoNum type="arabicPeriod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550748" indent="-211660" algn="l" defTabSz="677096" rtl="0" eaLnBrk="0" fontAlgn="base" hangingPunct="0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846639" indent="-169544" algn="l" defTabSz="677096" rtl="0" eaLnBrk="0" fontAlgn="base" hangingPunct="0">
        <a:spcBef>
          <a:spcPct val="20000"/>
        </a:spcBef>
        <a:spcAft>
          <a:spcPct val="0"/>
        </a:spcAft>
        <a:buChar char="•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185727" indent="-169544" algn="l" defTabSz="677096" rtl="0" eaLnBrk="0" fontAlgn="base" hangingPunct="0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1523735" indent="-169544" algn="l" defTabSz="677096" rtl="0" eaLnBrk="0" fontAlgn="base" hangingPunct="0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1834745" indent="-169544" algn="l" defTabSz="677096" rtl="0" fontAlgn="base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6pPr>
      <a:lvl7pPr marL="2145755" indent="-169544" algn="l" defTabSz="677096" rtl="0" fontAlgn="base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7pPr>
      <a:lvl8pPr marL="2456766" indent="-169544" algn="l" defTabSz="677096" rtl="0" fontAlgn="base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8pPr>
      <a:lvl9pPr marL="2767776" indent="-169544" algn="l" defTabSz="677096" rtl="0" fontAlgn="base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1pPr>
      <a:lvl2pPr marL="311010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2pPr>
      <a:lvl3pPr marL="622021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3pPr>
      <a:lvl4pPr marL="933031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4pPr>
      <a:lvl5pPr marL="124404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5pPr>
      <a:lvl6pPr marL="155505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6pPr>
      <a:lvl7pPr marL="186606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7pPr>
      <a:lvl8pPr marL="217707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8pPr>
      <a:lvl9pPr marL="2488082" algn="l" defTabSz="622021" rtl="0" eaLnBrk="1" latinLnBrk="0" hangingPunct="1">
        <a:defRPr sz="12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24" y="3015047"/>
            <a:ext cx="7474344" cy="786452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489" y="3503316"/>
            <a:ext cx="7413379" cy="786452"/>
          </a:xfrm>
          <a:prstGeom prst="rect">
            <a:avLst/>
          </a:prstGeom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681" y="129466"/>
            <a:ext cx="4079131" cy="2844605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4397073" y="5182684"/>
            <a:ext cx="43511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solidFill>
                  <a:schemeClr val="bg1"/>
                </a:solidFill>
              </a:rPr>
              <a:t>Krajowy Zespół ds. Bezpieczeństwa Dróg Startowych</a:t>
            </a:r>
          </a:p>
          <a:p>
            <a:r>
              <a:rPr lang="pl-PL" sz="1400" dirty="0" smtClean="0">
                <a:solidFill>
                  <a:schemeClr val="bg1"/>
                </a:solidFill>
              </a:rPr>
              <a:t>15. listopada 2021</a:t>
            </a:r>
            <a:endParaRPr lang="pl-P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83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Czynniki sprzyjające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4" name="Symbol zastępczy tekstu 2"/>
          <p:cNvSpPr txBox="1">
            <a:spLocks/>
          </p:cNvSpPr>
          <p:nvPr/>
        </p:nvSpPr>
        <p:spPr>
          <a:xfrm>
            <a:off x="334988" y="1077007"/>
            <a:ext cx="8213387" cy="3727984"/>
          </a:xfrm>
          <a:prstGeom prst="rect">
            <a:avLst/>
          </a:prstGeom>
        </p:spPr>
        <p:txBody>
          <a:bodyPr numCol="2"/>
          <a:lstStyle>
            <a:lvl1pPr marL="311010" indent="-311010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AutoNum type="arabicPeriod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50748" indent="-211660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46639" indent="-169544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185727" indent="-169544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523735" indent="-169544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834745" indent="-169544" algn="l" defTabSz="677096" rtl="0" fontAlgn="base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+mn-lt"/>
              </a:defRPr>
            </a:lvl6pPr>
            <a:lvl7pPr marL="2145755" indent="-169544" algn="l" defTabSz="677096" rtl="0" fontAlgn="base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+mn-lt"/>
              </a:defRPr>
            </a:lvl7pPr>
            <a:lvl8pPr marL="2456766" indent="-169544" algn="l" defTabSz="677096" rtl="0" fontAlgn="base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+mn-lt"/>
              </a:defRPr>
            </a:lvl8pPr>
            <a:lvl9pPr marL="2767776" indent="-169544" algn="l" defTabSz="677096" rtl="0" fontAlgn="base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pl-PL" b="1" kern="0" dirty="0" smtClean="0"/>
              <a:t>Ograniczona dostępność na rynku pracy (w zakresie możliwości finansowych Zarządzającego):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b="1" kern="0" dirty="0" smtClean="0"/>
              <a:t>personelu</a:t>
            </a:r>
            <a:r>
              <a:rPr lang="pl-PL" kern="0" dirty="0" smtClean="0"/>
              <a:t> zdolnego </a:t>
            </a:r>
            <a:r>
              <a:rPr lang="pl-PL" kern="0" dirty="0"/>
              <a:t>do uzyskania certyfikatu znajomości </a:t>
            </a:r>
            <a:r>
              <a:rPr lang="pl-PL" kern="0" dirty="0" smtClean="0"/>
              <a:t>j</a:t>
            </a:r>
            <a:r>
              <a:rPr lang="pl-PL" kern="0" dirty="0"/>
              <a:t>. angielskiego </a:t>
            </a:r>
            <a:r>
              <a:rPr lang="pl-PL" kern="0" dirty="0" smtClean="0"/>
              <a:t>oraz posiadającego kompetencje na stanowiska specjalistyczne, </a:t>
            </a:r>
            <a:r>
              <a:rPr lang="pl-PL" dirty="0" smtClean="0"/>
              <a:t>których </a:t>
            </a:r>
            <a:r>
              <a:rPr lang="pl-PL" dirty="0"/>
              <a:t>zadania służbowe wymagają prowadzenia korespondencji radiowej w </a:t>
            </a:r>
            <a:r>
              <a:rPr lang="pl-PL" dirty="0" smtClean="0"/>
              <a:t>PML,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b="1" kern="0" dirty="0" smtClean="0"/>
              <a:t>instruktorów i egzaminatorów </a:t>
            </a:r>
            <a:r>
              <a:rPr lang="pl-PL" kern="0" dirty="0" smtClean="0"/>
              <a:t>niezbędnych do zorganizowania systemu szkolenia do uzyskania </a:t>
            </a:r>
            <a:r>
              <a:rPr lang="pl-PL" kern="0" dirty="0"/>
              <a:t>certyfikatu znajomości </a:t>
            </a:r>
            <a:r>
              <a:rPr lang="pl-PL" kern="0" dirty="0" smtClean="0"/>
              <a:t>j</a:t>
            </a:r>
            <a:r>
              <a:rPr lang="pl-PL" kern="0" dirty="0"/>
              <a:t>. </a:t>
            </a:r>
            <a:r>
              <a:rPr lang="pl-PL" kern="0" dirty="0" smtClean="0"/>
              <a:t>angielskiego dla personelu prowadzącego korespondencję w PML,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b="1" kern="0" dirty="0" smtClean="0"/>
              <a:t>oferty </a:t>
            </a:r>
            <a:r>
              <a:rPr lang="pl-PL" b="1" kern="0" dirty="0"/>
              <a:t>szkoleniowej </a:t>
            </a:r>
            <a:r>
              <a:rPr lang="pl-PL" kern="0" dirty="0"/>
              <a:t>pozwalającej na dostosowanie się do </a:t>
            </a:r>
            <a:r>
              <a:rPr lang="pl-PL" kern="0" dirty="0" smtClean="0"/>
              <a:t>wymagań. </a:t>
            </a:r>
          </a:p>
          <a:p>
            <a:r>
              <a:rPr lang="pl-PL" b="1" kern="0" dirty="0" smtClean="0"/>
              <a:t>Niedostateczny</a:t>
            </a:r>
            <a:r>
              <a:rPr lang="pl-PL" kern="0" dirty="0" smtClean="0"/>
              <a:t> (pozostający) </a:t>
            </a:r>
            <a:r>
              <a:rPr lang="pl-PL" b="1" kern="0" dirty="0" smtClean="0"/>
              <a:t>czas </a:t>
            </a:r>
            <a:r>
              <a:rPr lang="pl-PL" kern="0" dirty="0" smtClean="0"/>
              <a:t>na dostosowanie się do wymagań</a:t>
            </a:r>
          </a:p>
          <a:p>
            <a:r>
              <a:rPr lang="pl-PL" kern="0" dirty="0" smtClean="0"/>
              <a:t>Trwający kryzys w branży lotniczej związany z </a:t>
            </a:r>
            <a:r>
              <a:rPr lang="pl-PL" b="1" kern="0" dirty="0" smtClean="0"/>
              <a:t>COVID-19</a:t>
            </a:r>
          </a:p>
          <a:p>
            <a:pPr>
              <a:buFont typeface="+mj-lt"/>
              <a:buAutoNum type="arabicPeriod" startAt="4"/>
            </a:pPr>
            <a:r>
              <a:rPr lang="pl-PL" b="1" kern="0" dirty="0"/>
              <a:t>Czynniki kulturowe i społeczne </a:t>
            </a:r>
            <a:r>
              <a:rPr lang="pl-PL" kern="0" dirty="0"/>
              <a:t>(dane GUS dot. znajomości j. angielskiego wśród Polaków)</a:t>
            </a:r>
          </a:p>
          <a:p>
            <a:pPr>
              <a:buFont typeface="+mj-lt"/>
              <a:buAutoNum type="arabicPeriod" startAt="5"/>
            </a:pPr>
            <a:r>
              <a:rPr lang="pl-PL" b="1" kern="0" dirty="0" smtClean="0"/>
              <a:t>Czynnik </a:t>
            </a:r>
            <a:r>
              <a:rPr lang="pl-PL" b="1" kern="0" dirty="0"/>
              <a:t>ludzki</a:t>
            </a:r>
            <a:r>
              <a:rPr lang="pl-PL" kern="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Trudności w porozumiewaniu się,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Rutyna,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Niedostateczna wiedza,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Roztargnienie,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Brak pracy zespołowej,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Przemęczenie,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Braki w wyposażeniu,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Presja,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Brak asertywności,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Stres,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Brak świadomości sytuacyjnej,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200" dirty="0"/>
              <a:t>Pomijanie procedur („chodzenie na skróty”).</a:t>
            </a:r>
            <a:endParaRPr lang="pl-PL" kern="0" dirty="0"/>
          </a:p>
          <a:p>
            <a:endParaRPr lang="pl-PL" b="1" kern="0" dirty="0" smtClean="0"/>
          </a:p>
          <a:p>
            <a:endParaRPr lang="pl-PL" sz="1200" dirty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308261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6664712" y="6348142"/>
            <a:ext cx="2133962" cy="720000"/>
          </a:xfrm>
        </p:spPr>
        <p:txBody>
          <a:bodyPr/>
          <a:lstStyle/>
          <a:p>
            <a:pPr>
              <a:defRPr/>
            </a:pPr>
            <a:fld id="{A77C3BDD-4920-48FC-BC88-9E1EE7DA1203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4" name="Prostokąt z rogami zaokrąglonymi po przekątnej 3"/>
          <p:cNvSpPr/>
          <p:nvPr/>
        </p:nvSpPr>
        <p:spPr bwMode="auto">
          <a:xfrm>
            <a:off x="850624" y="327832"/>
            <a:ext cx="7720371" cy="1181819"/>
          </a:xfrm>
          <a:prstGeom prst="round2DiagRect">
            <a:avLst/>
          </a:prstGeom>
          <a:solidFill>
            <a:srgbClr val="E8CED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b="1" dirty="0"/>
              <a:t>Niezdolność osiągnięcia znajomości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j</a:t>
            </a:r>
            <a:r>
              <a:rPr lang="pl-PL" b="1" dirty="0"/>
              <a:t>. angielskiego na odpowiednim poziomie u osób prowadzących korespondencję radiową w PML</a:t>
            </a:r>
            <a:endParaRPr lang="pl-PL" dirty="0"/>
          </a:p>
        </p:txBody>
      </p:sp>
      <p:sp>
        <p:nvSpPr>
          <p:cNvPr id="5" name="Prostokąt zaokrąglony 4"/>
          <p:cNvSpPr/>
          <p:nvPr/>
        </p:nvSpPr>
        <p:spPr bwMode="auto">
          <a:xfrm>
            <a:off x="2962461" y="1716483"/>
            <a:ext cx="2938007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/>
              <a:t>niezrozumienie korespondencji radiowej prowadzonej w PML przez uczestnika kołowego ruchu naziemnego</a:t>
            </a:r>
          </a:p>
        </p:txBody>
      </p:sp>
      <p:sp>
        <p:nvSpPr>
          <p:cNvPr id="6" name="Prostokąt zaokrąglony 5"/>
          <p:cNvSpPr/>
          <p:nvPr/>
        </p:nvSpPr>
        <p:spPr bwMode="auto">
          <a:xfrm>
            <a:off x="175649" y="4650147"/>
            <a:ext cx="8384605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/>
              <a:t>brak świadomości sytuacyjnej służb odpowiedzialnych za zapewnienie bezpieczeństwa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w </a:t>
            </a:r>
            <a:r>
              <a:rPr lang="pl-PL" sz="1600" dirty="0"/>
              <a:t>PML i/ lub załóg SP</a:t>
            </a:r>
          </a:p>
        </p:txBody>
      </p:sp>
      <p:sp>
        <p:nvSpPr>
          <p:cNvPr id="7" name="Prostokąt zaokrąglony 6"/>
          <p:cNvSpPr/>
          <p:nvPr/>
        </p:nvSpPr>
        <p:spPr bwMode="auto">
          <a:xfrm>
            <a:off x="6093847" y="1716483"/>
            <a:ext cx="2477147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/>
              <a:t>wydłużona zajętość kanałów radiowych (łączności lotniskowej lub lotniczej)</a:t>
            </a:r>
          </a:p>
        </p:txBody>
      </p:sp>
      <p:sp>
        <p:nvSpPr>
          <p:cNvPr id="8" name="Prostokąt zaokrąglony 7"/>
          <p:cNvSpPr/>
          <p:nvPr/>
        </p:nvSpPr>
        <p:spPr bwMode="auto">
          <a:xfrm>
            <a:off x="186389" y="3183315"/>
            <a:ext cx="4063041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/>
              <a:t>brak możliwości nawiązania </a:t>
            </a:r>
            <a:r>
              <a:rPr lang="pl-PL" sz="1600" dirty="0" smtClean="0"/>
              <a:t>łączności </a:t>
            </a:r>
            <a:r>
              <a:rPr lang="pl-PL" sz="1600" dirty="0"/>
              <a:t>na kanałach radiowych używanych w PML</a:t>
            </a:r>
          </a:p>
        </p:txBody>
      </p:sp>
      <p:sp>
        <p:nvSpPr>
          <p:cNvPr id="9" name="Prostokąt zaokrąglony 8"/>
          <p:cNvSpPr/>
          <p:nvPr/>
        </p:nvSpPr>
        <p:spPr bwMode="auto">
          <a:xfrm>
            <a:off x="226836" y="6046961"/>
            <a:ext cx="3982146" cy="720000"/>
          </a:xfrm>
          <a:prstGeom prst="roundRect">
            <a:avLst/>
          </a:prstGeom>
          <a:solidFill>
            <a:srgbClr val="91467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b="1" dirty="0" smtClean="0">
                <a:solidFill>
                  <a:schemeClr val="bg1"/>
                </a:solidFill>
              </a:rPr>
              <a:t>zdarzenie lotnicze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 bwMode="auto">
          <a:xfrm>
            <a:off x="241540" y="1716483"/>
            <a:ext cx="2527541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 algn="ctr">
              <a:defRPr/>
            </a:pPr>
            <a:r>
              <a:rPr lang="pl-PL" sz="1600" dirty="0" smtClean="0"/>
              <a:t>nieprzekazanie </a:t>
            </a:r>
            <a:r>
              <a:rPr lang="pl-PL" sz="1600" dirty="0"/>
              <a:t>informacji operacyjnej na czas</a:t>
            </a:r>
          </a:p>
        </p:txBody>
      </p:sp>
      <p:sp>
        <p:nvSpPr>
          <p:cNvPr id="11" name="Prostokąt zaokrąglony 10"/>
          <p:cNvSpPr/>
          <p:nvPr/>
        </p:nvSpPr>
        <p:spPr bwMode="auto">
          <a:xfrm>
            <a:off x="4440490" y="3183315"/>
            <a:ext cx="4137153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 smtClean="0"/>
              <a:t>nieskuteczna komunikacja na kanałach </a:t>
            </a:r>
            <a:r>
              <a:rPr lang="pl-PL" sz="1600" dirty="0"/>
              <a:t>radiowych używanych w PML</a:t>
            </a:r>
          </a:p>
        </p:txBody>
      </p:sp>
      <p:sp>
        <p:nvSpPr>
          <p:cNvPr id="15" name="Prostokąt zaokrąglony 14"/>
          <p:cNvSpPr/>
          <p:nvPr/>
        </p:nvSpPr>
        <p:spPr bwMode="auto">
          <a:xfrm>
            <a:off x="4440490" y="6046961"/>
            <a:ext cx="4137153" cy="720000"/>
          </a:xfrm>
          <a:prstGeom prst="roundRect">
            <a:avLst/>
          </a:prstGeom>
          <a:solidFill>
            <a:srgbClr val="91467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00" b="1" dirty="0">
                <a:solidFill>
                  <a:schemeClr val="bg1"/>
                </a:solidFill>
              </a:rPr>
              <a:t>nieudzielenie na czas</a:t>
            </a:r>
          </a:p>
          <a:p>
            <a:pPr lvl="0" algn="ctr"/>
            <a:r>
              <a:rPr lang="pl-PL" sz="1600" b="1" dirty="0" smtClean="0">
                <a:solidFill>
                  <a:schemeClr val="bg1"/>
                </a:solidFill>
              </a:rPr>
              <a:t>pomocy w sytuacji zagrożenia</a:t>
            </a:r>
            <a:endParaRPr lang="pl-PL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6664712" y="6348142"/>
            <a:ext cx="2133962" cy="720000"/>
          </a:xfrm>
        </p:spPr>
        <p:txBody>
          <a:bodyPr/>
          <a:lstStyle/>
          <a:p>
            <a:pPr>
              <a:defRPr/>
            </a:pPr>
            <a:fld id="{A77C3BDD-4920-48FC-BC88-9E1EE7DA1203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6" name="Prostokąt zaokrąglony 5"/>
          <p:cNvSpPr/>
          <p:nvPr/>
        </p:nvSpPr>
        <p:spPr bwMode="auto">
          <a:xfrm>
            <a:off x="243654" y="4317041"/>
            <a:ext cx="8318714" cy="1260000"/>
          </a:xfrm>
          <a:prstGeom prst="roundRect">
            <a:avLst/>
          </a:prstGeom>
          <a:solidFill>
            <a:srgbClr val="914671"/>
          </a:solidFill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b="1" dirty="0" smtClean="0">
                <a:solidFill>
                  <a:schemeClr val="bg1"/>
                </a:solidFill>
              </a:rPr>
              <a:t>niedysponowanie </a:t>
            </a:r>
            <a:r>
              <a:rPr lang="pl-PL" sz="1600" b="1" dirty="0">
                <a:solidFill>
                  <a:schemeClr val="bg1"/>
                </a:solidFill>
              </a:rPr>
              <a:t>przez Zarządzającego kompetentnym personelem</a:t>
            </a:r>
          </a:p>
        </p:txBody>
      </p:sp>
      <p:sp>
        <p:nvSpPr>
          <p:cNvPr id="10" name="Prostokąt zaokrąglony 9"/>
          <p:cNvSpPr/>
          <p:nvPr/>
        </p:nvSpPr>
        <p:spPr bwMode="auto">
          <a:xfrm>
            <a:off x="232914" y="2751653"/>
            <a:ext cx="4710022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dirty="0"/>
              <a:t>utrata aktualnie zatrudnionego personelu (konieczność zastąpienia go innym) posiadającego doświadczenie i wiedzę specjalistyczną</a:t>
            </a:r>
          </a:p>
        </p:txBody>
      </p:sp>
      <p:sp>
        <p:nvSpPr>
          <p:cNvPr id="14" name="Prostokąt zaokrąglony 13"/>
          <p:cNvSpPr/>
          <p:nvPr/>
        </p:nvSpPr>
        <p:spPr bwMode="auto">
          <a:xfrm>
            <a:off x="5072331" y="2740060"/>
            <a:ext cx="3490037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dirty="0" smtClean="0"/>
              <a:t>wydłużenie </a:t>
            </a:r>
            <a:r>
              <a:rPr lang="pl-PL" dirty="0"/>
              <a:t>procesu szkoleniowego personelu służb lotniskowych / użytkowników lotniska</a:t>
            </a:r>
          </a:p>
        </p:txBody>
      </p:sp>
      <p:sp>
        <p:nvSpPr>
          <p:cNvPr id="7" name="Prostokąt z rogami zaokrąglonymi po przekątnej 6"/>
          <p:cNvSpPr/>
          <p:nvPr/>
        </p:nvSpPr>
        <p:spPr bwMode="auto">
          <a:xfrm>
            <a:off x="243654" y="1025718"/>
            <a:ext cx="8318713" cy="1518699"/>
          </a:xfrm>
          <a:prstGeom prst="round2DiagRect">
            <a:avLst/>
          </a:prstGeom>
          <a:solidFill>
            <a:srgbClr val="E8CED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b="1" dirty="0" smtClean="0"/>
              <a:t>Nadanie priorytetu biegłości w j. angielskim ponad posiadaniem doświadczenia i wiedzy specjalistycznej podczas podejmowania decyzji kadrowych przez Zarządzającego lotniskiem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1705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6664712" y="6348142"/>
            <a:ext cx="2133962" cy="720000"/>
          </a:xfrm>
        </p:spPr>
        <p:txBody>
          <a:bodyPr/>
          <a:lstStyle/>
          <a:p>
            <a:pPr>
              <a:defRPr/>
            </a:pPr>
            <a:fld id="{A77C3BDD-4920-48FC-BC88-9E1EE7DA1203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4" name="Prostokąt z rogami zaokrąglonymi po przekątnej 3"/>
          <p:cNvSpPr/>
          <p:nvPr/>
        </p:nvSpPr>
        <p:spPr bwMode="auto">
          <a:xfrm>
            <a:off x="237441" y="1043824"/>
            <a:ext cx="8350807" cy="1181819"/>
          </a:xfrm>
          <a:prstGeom prst="round2DiagRect">
            <a:avLst/>
          </a:prstGeom>
          <a:solidFill>
            <a:srgbClr val="E8CED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b="1" dirty="0"/>
              <a:t>Prowadzenie korespondencji radiowej w PML w j. angielskim przez personel stosujący procedury w j. </a:t>
            </a:r>
            <a:r>
              <a:rPr lang="pl-PL" b="1" dirty="0" smtClean="0"/>
              <a:t>polskim oraz prowadzący korespondencję w innych miejscach na lotnisku w j. polskim</a:t>
            </a:r>
            <a:endParaRPr lang="pl-PL" b="1" dirty="0"/>
          </a:p>
        </p:txBody>
      </p:sp>
      <p:sp>
        <p:nvSpPr>
          <p:cNvPr id="6" name="Prostokąt zaokrąglony 5"/>
          <p:cNvSpPr/>
          <p:nvPr/>
        </p:nvSpPr>
        <p:spPr bwMode="auto">
          <a:xfrm>
            <a:off x="258794" y="3954759"/>
            <a:ext cx="8318714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/>
              <a:t>niezrozumienie lub błędne zrozumienie korespondencji radiowej prowadzonej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w </a:t>
            </a:r>
            <a:r>
              <a:rPr lang="pl-PL" sz="1600" dirty="0"/>
              <a:t>PML przez ATS/ załogi</a:t>
            </a:r>
          </a:p>
        </p:txBody>
      </p:sp>
      <p:sp>
        <p:nvSpPr>
          <p:cNvPr id="10" name="Prostokąt zaokrąglony 9"/>
          <p:cNvSpPr/>
          <p:nvPr/>
        </p:nvSpPr>
        <p:spPr bwMode="auto">
          <a:xfrm>
            <a:off x="258793" y="2432475"/>
            <a:ext cx="8318714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dirty="0" smtClean="0"/>
              <a:t>potencjalne </a:t>
            </a:r>
            <a:r>
              <a:rPr lang="pl-PL" dirty="0"/>
              <a:t>różnice w tłumaczeniu (stosowanie niejednorodnych sformułowań)</a:t>
            </a:r>
          </a:p>
        </p:txBody>
      </p:sp>
      <p:sp>
        <p:nvSpPr>
          <p:cNvPr id="8" name="Prostokąt zaokrąglony 7"/>
          <p:cNvSpPr/>
          <p:nvPr/>
        </p:nvSpPr>
        <p:spPr bwMode="auto">
          <a:xfrm>
            <a:off x="237441" y="5419446"/>
            <a:ext cx="3982146" cy="720000"/>
          </a:xfrm>
          <a:prstGeom prst="roundRect">
            <a:avLst/>
          </a:prstGeom>
          <a:solidFill>
            <a:srgbClr val="91467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b="1" dirty="0" smtClean="0">
                <a:solidFill>
                  <a:schemeClr val="bg1"/>
                </a:solidFill>
              </a:rPr>
              <a:t>zdarzenie lotnicze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1" name="Prostokąt zaokrąglony 10"/>
          <p:cNvSpPr/>
          <p:nvPr/>
        </p:nvSpPr>
        <p:spPr bwMode="auto">
          <a:xfrm>
            <a:off x="4451095" y="5419446"/>
            <a:ext cx="4137153" cy="720000"/>
          </a:xfrm>
          <a:prstGeom prst="roundRect">
            <a:avLst/>
          </a:prstGeom>
          <a:solidFill>
            <a:srgbClr val="91467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00" b="1" dirty="0">
                <a:solidFill>
                  <a:schemeClr val="bg1"/>
                </a:solidFill>
              </a:rPr>
              <a:t>nieudzielenie na czas</a:t>
            </a:r>
          </a:p>
          <a:p>
            <a:pPr lvl="0" algn="ctr"/>
            <a:r>
              <a:rPr lang="pl-PL" sz="1600" b="1" dirty="0" smtClean="0">
                <a:solidFill>
                  <a:schemeClr val="bg1"/>
                </a:solidFill>
              </a:rPr>
              <a:t>pomocy w sytuacji zagrożenia</a:t>
            </a:r>
            <a:endParaRPr lang="pl-PL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12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6664712" y="6348142"/>
            <a:ext cx="2133962" cy="720000"/>
          </a:xfrm>
        </p:spPr>
        <p:txBody>
          <a:bodyPr/>
          <a:lstStyle/>
          <a:p>
            <a:pPr>
              <a:defRPr/>
            </a:pPr>
            <a:fld id="{A77C3BDD-4920-48FC-BC88-9E1EE7DA1203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  <p:sp>
        <p:nvSpPr>
          <p:cNvPr id="6" name="Prostokąt zaokrąglony 5"/>
          <p:cNvSpPr/>
          <p:nvPr/>
        </p:nvSpPr>
        <p:spPr bwMode="auto">
          <a:xfrm>
            <a:off x="243654" y="4317041"/>
            <a:ext cx="8318714" cy="1260000"/>
          </a:xfrm>
          <a:prstGeom prst="roundRect">
            <a:avLst/>
          </a:prstGeom>
          <a:solidFill>
            <a:srgbClr val="914671"/>
          </a:solidFill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b="1" dirty="0" smtClean="0">
                <a:solidFill>
                  <a:schemeClr val="bg1"/>
                </a:solidFill>
              </a:rPr>
              <a:t>niedysponowanie </a:t>
            </a:r>
            <a:r>
              <a:rPr lang="pl-PL" sz="1600" b="1" dirty="0">
                <a:solidFill>
                  <a:schemeClr val="bg1"/>
                </a:solidFill>
              </a:rPr>
              <a:t>przez Zarządzającego kompetentnym </a:t>
            </a:r>
            <a:r>
              <a:rPr lang="pl-PL" sz="1600" b="1" dirty="0" smtClean="0">
                <a:solidFill>
                  <a:schemeClr val="bg1"/>
                </a:solidFill>
              </a:rPr>
              <a:t>personelem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 bwMode="auto">
          <a:xfrm>
            <a:off x="232914" y="2751653"/>
            <a:ext cx="2419495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dirty="0" smtClean="0"/>
              <a:t>zmniejszenie </a:t>
            </a:r>
            <a:r>
              <a:rPr lang="pl-PL" dirty="0" smtClean="0"/>
              <a:t>redundantności personelu</a:t>
            </a:r>
            <a:endParaRPr lang="pl-PL" dirty="0"/>
          </a:p>
        </p:txBody>
      </p:sp>
      <p:sp>
        <p:nvSpPr>
          <p:cNvPr id="14" name="Prostokąt zaokrąglony 13"/>
          <p:cNvSpPr/>
          <p:nvPr/>
        </p:nvSpPr>
        <p:spPr bwMode="auto">
          <a:xfrm>
            <a:off x="6297038" y="2740060"/>
            <a:ext cx="2265330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dirty="0" smtClean="0"/>
              <a:t>wydłużenie </a:t>
            </a:r>
            <a:r>
              <a:rPr lang="pl-PL" dirty="0" smtClean="0"/>
              <a:t>czasu reakcji służb lotniskowych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 smtClean="0"/>
              <a:t>PML</a:t>
            </a:r>
            <a:endParaRPr lang="pl-PL" dirty="0"/>
          </a:p>
        </p:txBody>
      </p:sp>
      <p:sp>
        <p:nvSpPr>
          <p:cNvPr id="7" name="Prostokąt z rogami zaokrąglonymi po przekątnej 6"/>
          <p:cNvSpPr/>
          <p:nvPr/>
        </p:nvSpPr>
        <p:spPr bwMode="auto">
          <a:xfrm>
            <a:off x="243654" y="1025718"/>
            <a:ext cx="8318713" cy="1518699"/>
          </a:xfrm>
          <a:prstGeom prst="round2DiagRect">
            <a:avLst/>
          </a:prstGeom>
          <a:solidFill>
            <a:srgbClr val="E8CED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b="1" dirty="0" smtClean="0"/>
              <a:t>Niewykorzystywanie części zatrudnionych specjalistów </a:t>
            </a:r>
            <a:br>
              <a:rPr lang="pl-PL" b="1" dirty="0" smtClean="0"/>
            </a:br>
            <a:r>
              <a:rPr lang="pl-PL" b="1" dirty="0" smtClean="0"/>
              <a:t>- </a:t>
            </a:r>
            <a:r>
              <a:rPr lang="pl-PL" b="1" dirty="0" smtClean="0"/>
              <a:t>wykluczenie </a:t>
            </a:r>
            <a:r>
              <a:rPr lang="pl-PL" b="1" dirty="0"/>
              <a:t>z komunikacji doświadczonych ekspertów ze względu na ich brak biegłości w j. </a:t>
            </a:r>
            <a:r>
              <a:rPr lang="pl-PL" b="1" dirty="0" smtClean="0"/>
              <a:t>angielskim</a:t>
            </a:r>
            <a:endParaRPr lang="pl-PL" b="1" dirty="0"/>
          </a:p>
        </p:txBody>
      </p:sp>
      <p:sp>
        <p:nvSpPr>
          <p:cNvPr id="8" name="Prostokąt zaokrąglony 7"/>
          <p:cNvSpPr/>
          <p:nvPr/>
        </p:nvSpPr>
        <p:spPr bwMode="auto">
          <a:xfrm>
            <a:off x="2784804" y="2751653"/>
            <a:ext cx="3376047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dirty="0" smtClean="0"/>
              <a:t>zaburzenie procesu przekazywania wiedzy </a:t>
            </a:r>
            <a:br>
              <a:rPr lang="pl-PL" dirty="0" smtClean="0"/>
            </a:br>
            <a:r>
              <a:rPr lang="pl-PL" dirty="0" smtClean="0"/>
              <a:t>i umiejętności przez doświadczonych pracowników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135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6664712" y="6348142"/>
            <a:ext cx="2133962" cy="720000"/>
          </a:xfrm>
        </p:spPr>
        <p:txBody>
          <a:bodyPr/>
          <a:lstStyle/>
          <a:p>
            <a:pPr>
              <a:defRPr/>
            </a:pPr>
            <a:fld id="{A77C3BDD-4920-48FC-BC88-9E1EE7DA1203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4" name="Prostokąt z rogami zaokrąglonymi po przekątnej 3"/>
          <p:cNvSpPr/>
          <p:nvPr/>
        </p:nvSpPr>
        <p:spPr bwMode="auto">
          <a:xfrm>
            <a:off x="850624" y="327832"/>
            <a:ext cx="7720371" cy="1181819"/>
          </a:xfrm>
          <a:prstGeom prst="round2DiagRect">
            <a:avLst/>
          </a:prstGeom>
          <a:solidFill>
            <a:srgbClr val="E8CED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b="1" dirty="0"/>
              <a:t>Wykorzystywanie częstotliwości łączności lotniczej (użytkowanej także przez załogi SP i ATS)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przez </a:t>
            </a:r>
            <a:r>
              <a:rPr lang="pl-PL" b="1" dirty="0"/>
              <a:t>prowadzących pojazdy</a:t>
            </a:r>
          </a:p>
        </p:txBody>
      </p:sp>
      <p:sp>
        <p:nvSpPr>
          <p:cNvPr id="6" name="Prostokąt zaokrąglony 5"/>
          <p:cNvSpPr/>
          <p:nvPr/>
        </p:nvSpPr>
        <p:spPr bwMode="auto">
          <a:xfrm>
            <a:off x="175649" y="4650147"/>
            <a:ext cx="8384605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/>
              <a:t>brak świadomości sytuacyjnej służb odpowiedzialnych za zapewnienie bezpieczeństwa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w </a:t>
            </a:r>
            <a:r>
              <a:rPr lang="pl-PL" sz="1600" dirty="0"/>
              <a:t>PML i/ lub załóg SP</a:t>
            </a:r>
          </a:p>
        </p:txBody>
      </p:sp>
      <p:sp>
        <p:nvSpPr>
          <p:cNvPr id="7" name="Prostokąt zaokrąglony 6"/>
          <p:cNvSpPr/>
          <p:nvPr/>
        </p:nvSpPr>
        <p:spPr bwMode="auto">
          <a:xfrm>
            <a:off x="193040" y="1716483"/>
            <a:ext cx="5647044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/>
              <a:t>wydłużona zajętość kanałów radiowych (łączności </a:t>
            </a:r>
            <a:r>
              <a:rPr lang="pl-PL" sz="1600" dirty="0" smtClean="0"/>
              <a:t>lotniczej</a:t>
            </a:r>
            <a:r>
              <a:rPr lang="pl-PL" sz="1600" dirty="0"/>
              <a:t>)</a:t>
            </a:r>
          </a:p>
        </p:txBody>
      </p:sp>
      <p:sp>
        <p:nvSpPr>
          <p:cNvPr id="8" name="Prostokąt zaokrąglony 7"/>
          <p:cNvSpPr/>
          <p:nvPr/>
        </p:nvSpPr>
        <p:spPr bwMode="auto">
          <a:xfrm>
            <a:off x="193040" y="3214436"/>
            <a:ext cx="2407038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/>
              <a:t>brak możliwości nawiązania </a:t>
            </a:r>
            <a:r>
              <a:rPr lang="pl-PL" sz="1600" dirty="0" smtClean="0"/>
              <a:t>łączności </a:t>
            </a:r>
            <a:r>
              <a:rPr lang="pl-PL" sz="1600" dirty="0"/>
              <a:t>na kanałach radiowych używanych w PML</a:t>
            </a:r>
          </a:p>
        </p:txBody>
      </p:sp>
      <p:sp>
        <p:nvSpPr>
          <p:cNvPr id="9" name="Prostokąt zaokrąglony 8"/>
          <p:cNvSpPr/>
          <p:nvPr/>
        </p:nvSpPr>
        <p:spPr bwMode="auto">
          <a:xfrm>
            <a:off x="193039" y="6085858"/>
            <a:ext cx="8384604" cy="720000"/>
          </a:xfrm>
          <a:prstGeom prst="roundRect">
            <a:avLst/>
          </a:prstGeom>
          <a:solidFill>
            <a:srgbClr val="91467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b="1" dirty="0" smtClean="0">
                <a:solidFill>
                  <a:schemeClr val="bg1"/>
                </a:solidFill>
              </a:rPr>
              <a:t>Zdarzenie lotnicze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1" name="Prostokąt zaokrąglony 10"/>
          <p:cNvSpPr/>
          <p:nvPr/>
        </p:nvSpPr>
        <p:spPr bwMode="auto">
          <a:xfrm>
            <a:off x="5279666" y="3237373"/>
            <a:ext cx="3297977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 smtClean="0"/>
              <a:t>nieskuteczna komunikacja na kanałach </a:t>
            </a:r>
            <a:r>
              <a:rPr lang="pl-PL" sz="1600" dirty="0"/>
              <a:t>radiowych używanych w PML</a:t>
            </a:r>
          </a:p>
        </p:txBody>
      </p:sp>
      <p:sp>
        <p:nvSpPr>
          <p:cNvPr id="3" name="Prostokąt 2"/>
          <p:cNvSpPr/>
          <p:nvPr/>
        </p:nvSpPr>
        <p:spPr>
          <a:xfrm>
            <a:off x="7852190" y="433547"/>
            <a:ext cx="5132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pl-P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Objaśnienie liniowe 2 (kreska) 11"/>
          <p:cNvSpPr/>
          <p:nvPr/>
        </p:nvSpPr>
        <p:spPr bwMode="auto">
          <a:xfrm>
            <a:off x="6435306" y="1615366"/>
            <a:ext cx="2124948" cy="1545221"/>
          </a:xfrm>
          <a:prstGeom prst="accentCallout2">
            <a:avLst>
              <a:gd name="adj1" fmla="val 18750"/>
              <a:gd name="adj2" fmla="val -8333"/>
              <a:gd name="adj3" fmla="val 5944"/>
              <a:gd name="adj4" fmla="val -22053"/>
              <a:gd name="adj5" fmla="val -7185"/>
              <a:gd name="adj6" fmla="val -27314"/>
            </a:avLst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sz="1400" b="1" dirty="0" smtClean="0">
                <a:latin typeface="Arial" charset="0"/>
              </a:rPr>
              <a:t>Znaczne koszty finansowe </a:t>
            </a:r>
            <a:r>
              <a:rPr lang="pl-PL" sz="1400" dirty="0" smtClean="0">
                <a:latin typeface="Arial" charset="0"/>
              </a:rPr>
              <a:t>(zapewnienie urządzeń, uzyskanie świadectw radiooperatora, znaków wywoławczych dla urządzeń)</a:t>
            </a: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Prostokąt zaokrąglony 12"/>
          <p:cNvSpPr/>
          <p:nvPr/>
        </p:nvSpPr>
        <p:spPr bwMode="auto">
          <a:xfrm>
            <a:off x="2752478" y="3214436"/>
            <a:ext cx="2407038" cy="1260000"/>
          </a:xfrm>
          <a:prstGeom prst="roundRect">
            <a:avLst/>
          </a:prstGeom>
          <a:noFill/>
          <a:ln w="28575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pl-PL" sz="1600" dirty="0" smtClean="0"/>
              <a:t>przeciążenie (nieistotnymi) informacjami prowadzących pojazdy 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4197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Osiągnięcie celu poprawy świadomości sytuacyjnej </a:t>
            </a:r>
            <a:br>
              <a:rPr lang="pl-PL" dirty="0" smtClean="0"/>
            </a:br>
            <a:r>
              <a:rPr lang="pl-PL" dirty="0" smtClean="0"/>
              <a:t>w PML bez wprowadzania obowiązku znajomości </a:t>
            </a:r>
            <a:br>
              <a:rPr lang="pl-PL" dirty="0" smtClean="0"/>
            </a:br>
            <a:r>
              <a:rPr lang="pl-PL" dirty="0" smtClean="0"/>
              <a:t>j. angielskiego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16</a:t>
            </a:fld>
            <a:endParaRPr lang="pl-PL" dirty="0"/>
          </a:p>
        </p:txBody>
      </p:sp>
      <p:sp>
        <p:nvSpPr>
          <p:cNvPr id="4" name="Symbol zastępczy tekstu 2"/>
          <p:cNvSpPr txBox="1">
            <a:spLocks/>
          </p:cNvSpPr>
          <p:nvPr/>
        </p:nvSpPr>
        <p:spPr>
          <a:xfrm>
            <a:off x="334988" y="1472599"/>
            <a:ext cx="8213387" cy="3727984"/>
          </a:xfrm>
          <a:prstGeom prst="rect">
            <a:avLst/>
          </a:prstGeom>
        </p:spPr>
        <p:txBody>
          <a:bodyPr numCol="1"/>
          <a:lstStyle>
            <a:lvl1pPr marL="311010" indent="-311010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AutoNum type="arabicPeriod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50748" indent="-211660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46639" indent="-169544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185727" indent="-169544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523735" indent="-169544" algn="l" defTabSz="677096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834745" indent="-169544" algn="l" defTabSz="677096" rtl="0" fontAlgn="base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+mn-lt"/>
              </a:defRPr>
            </a:lvl6pPr>
            <a:lvl7pPr marL="2145755" indent="-169544" algn="l" defTabSz="677096" rtl="0" fontAlgn="base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+mn-lt"/>
              </a:defRPr>
            </a:lvl7pPr>
            <a:lvl8pPr marL="2456766" indent="-169544" algn="l" defTabSz="677096" rtl="0" fontAlgn="base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+mn-lt"/>
              </a:defRPr>
            </a:lvl8pPr>
            <a:lvl9pPr marL="2767776" indent="-169544" algn="l" defTabSz="677096" rtl="0" fontAlgn="base">
              <a:spcBef>
                <a:spcPct val="20000"/>
              </a:spcBef>
              <a:spcAft>
                <a:spcPct val="0"/>
              </a:spcAft>
              <a:buChar char="»"/>
              <a:defRPr sz="1496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pl-PL" sz="1500" kern="0" dirty="0" smtClean="0"/>
              <a:t>Ograniczanie do </a:t>
            </a:r>
            <a:r>
              <a:rPr lang="pl-PL" sz="1500" b="1" kern="0" dirty="0" smtClean="0"/>
              <a:t>minimum liczby osób uprawnionych do poruszania się w PML</a:t>
            </a:r>
          </a:p>
          <a:p>
            <a:pPr algn="just"/>
            <a:endParaRPr lang="pl-PL" sz="1500" kern="0" dirty="0" smtClean="0"/>
          </a:p>
          <a:p>
            <a:pPr algn="just"/>
            <a:r>
              <a:rPr lang="pl-PL" sz="1500" kern="0" dirty="0" smtClean="0"/>
              <a:t>„Skupienie się” </a:t>
            </a:r>
            <a:r>
              <a:rPr lang="pl-PL" sz="1500" kern="0" dirty="0"/>
              <a:t>na stworzeniu </a:t>
            </a:r>
            <a:r>
              <a:rPr lang="pl-PL" sz="1500" b="1" kern="0" dirty="0"/>
              <a:t>metody </a:t>
            </a:r>
            <a:r>
              <a:rPr lang="pl-PL" sz="1500" b="1" kern="0" dirty="0" smtClean="0"/>
              <a:t>oceniania biegłości w odniesieniu </a:t>
            </a:r>
            <a:br>
              <a:rPr lang="pl-PL" sz="1500" b="1" kern="0" dirty="0" smtClean="0"/>
            </a:br>
            <a:r>
              <a:rPr lang="pl-PL" sz="1500" b="1" kern="0" dirty="0" smtClean="0"/>
              <a:t>do j. polskiego</a:t>
            </a:r>
          </a:p>
          <a:p>
            <a:pPr algn="just"/>
            <a:endParaRPr lang="pl-PL" sz="1500" kern="0" dirty="0" smtClean="0"/>
          </a:p>
          <a:p>
            <a:pPr algn="just"/>
            <a:r>
              <a:rPr lang="pl-PL" sz="1500" b="1" kern="0" dirty="0" smtClean="0"/>
              <a:t>Rewizja procedur oraz materiałów szkoleniowych dot. prowadzenia </a:t>
            </a:r>
            <a:r>
              <a:rPr lang="pl-PL" sz="1500" b="1" kern="0" dirty="0" smtClean="0"/>
              <a:t>łączności </a:t>
            </a:r>
            <a:br>
              <a:rPr lang="pl-PL" sz="1500" b="1" kern="0" dirty="0" smtClean="0"/>
            </a:br>
            <a:r>
              <a:rPr lang="pl-PL" sz="1500" b="1" kern="0" dirty="0" smtClean="0"/>
              <a:t>w PML </a:t>
            </a:r>
            <a:r>
              <a:rPr lang="pl-PL" sz="1500" kern="0" dirty="0" smtClean="0"/>
              <a:t>zgodnie z </a:t>
            </a:r>
            <a:r>
              <a:rPr lang="pl-PL" sz="1500" kern="0" dirty="0"/>
              <a:t>ADR.OPS.B.031 Łączność</a:t>
            </a:r>
            <a:endParaRPr lang="pl-PL" sz="1500" kern="0" dirty="0"/>
          </a:p>
          <a:p>
            <a:pPr algn="just"/>
            <a:endParaRPr lang="pl-PL" sz="1500" b="1" kern="0" dirty="0" smtClean="0"/>
          </a:p>
          <a:p>
            <a:pPr algn="just"/>
            <a:r>
              <a:rPr lang="pl-PL" sz="1500" b="1" dirty="0" smtClean="0"/>
              <a:t>Promocja bezpieczeństwa </a:t>
            </a:r>
            <a:r>
              <a:rPr lang="pl-PL" sz="1500" dirty="0" smtClean="0"/>
              <a:t>dot. prowadzenia łączności radiowej</a:t>
            </a:r>
            <a:endParaRPr lang="pl-PL" sz="1500" dirty="0"/>
          </a:p>
          <a:p>
            <a:pPr algn="just"/>
            <a:endParaRPr lang="pl-PL" kern="0" dirty="0" smtClean="0"/>
          </a:p>
          <a:p>
            <a:pPr algn="just"/>
            <a:r>
              <a:rPr lang="pl-PL" kern="0" dirty="0" smtClean="0"/>
              <a:t>Ustalenie </a:t>
            </a:r>
            <a:r>
              <a:rPr lang="pl-PL" b="1" kern="0" dirty="0" smtClean="0"/>
              <a:t>terminu powtórnej analizy</a:t>
            </a:r>
            <a:r>
              <a:rPr lang="pl-PL" kern="0" dirty="0" smtClean="0"/>
              <a:t> zasadności wprowadzenia zmian dot. łączności </a:t>
            </a:r>
            <a:br>
              <a:rPr lang="pl-PL" kern="0" dirty="0" smtClean="0"/>
            </a:br>
            <a:r>
              <a:rPr lang="pl-PL" kern="0" dirty="0" smtClean="0"/>
              <a:t>w PML (w skali kraju)</a:t>
            </a:r>
            <a:endParaRPr lang="pl-PL" kern="0" dirty="0" smtClean="0"/>
          </a:p>
          <a:p>
            <a:pPr algn="just"/>
            <a:endParaRPr lang="pl-PL" kern="0" dirty="0" smtClean="0"/>
          </a:p>
          <a:p>
            <a:pPr algn="just"/>
            <a:endParaRPr lang="pl-PL" kern="0" dirty="0" smtClean="0"/>
          </a:p>
          <a:p>
            <a:pPr algn="just"/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248189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3413D269-1218-4E62-9598-E668F048AC02}" type="slidenum">
              <a:rPr lang="pl-PL" smtClean="0">
                <a:solidFill>
                  <a:srgbClr val="808080"/>
                </a:solidFill>
              </a:rPr>
              <a:pPr>
                <a:defRPr/>
              </a:pPr>
              <a:t>17</a:t>
            </a:fld>
            <a:endParaRPr lang="pl-PL" dirty="0">
              <a:solidFill>
                <a:srgbClr val="808080"/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23" b="28248"/>
          <a:stretch/>
        </p:blipFill>
        <p:spPr>
          <a:xfrm>
            <a:off x="758347" y="2202300"/>
            <a:ext cx="7047781" cy="252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63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623" y="425288"/>
            <a:ext cx="7790827" cy="2119952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573" y="2545240"/>
            <a:ext cx="6982926" cy="3990243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 bwMode="auto">
          <a:xfrm>
            <a:off x="871268" y="3562709"/>
            <a:ext cx="7315200" cy="1699404"/>
          </a:xfrm>
          <a:prstGeom prst="rect">
            <a:avLst/>
          </a:prstGeom>
          <a:noFill/>
          <a:ln w="38100" cap="flat" cmpd="sng" algn="ctr">
            <a:solidFill>
              <a:srgbClr val="91467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91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5790" y="352956"/>
            <a:ext cx="8070740" cy="783278"/>
          </a:xfrm>
        </p:spPr>
        <p:txBody>
          <a:bodyPr/>
          <a:lstStyle/>
          <a:p>
            <a:r>
              <a:rPr lang="pl-PL" dirty="0"/>
              <a:t>ADR.OPS.B.024 Upoważnienia dla kierowców pojazdów</a:t>
            </a:r>
            <a:br>
              <a:rPr lang="pl-PL" dirty="0"/>
            </a:br>
            <a:r>
              <a:rPr lang="pl-PL" dirty="0"/>
              <a:t>(fragment)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103518" y="1722830"/>
            <a:ext cx="85830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lphaLcParenBoth"/>
            </a:pPr>
            <a:r>
              <a:rPr lang="pl-PL" sz="1400" dirty="0" smtClean="0">
                <a:latin typeface="+mj-lt"/>
              </a:rPr>
              <a:t>Oprócz </a:t>
            </a:r>
            <a:r>
              <a:rPr lang="pl-PL" sz="1400" dirty="0">
                <a:latin typeface="+mj-lt"/>
              </a:rPr>
              <a:t>sytuacji przewidzianych w lit. (d) prowadzenie pojazdów w dowolnej części pola ruchu </a:t>
            </a:r>
            <a:r>
              <a:rPr lang="pl-PL" sz="1400" dirty="0" smtClean="0">
                <a:latin typeface="+mj-lt"/>
              </a:rPr>
              <a:t>naziemnego </a:t>
            </a:r>
            <a:r>
              <a:rPr lang="pl-PL" sz="1400" dirty="0">
                <a:latin typeface="+mj-lt"/>
              </a:rPr>
              <a:t>lub innych stref operacyjnych lotniska wymaga upoważnienia wydanego kierowcy </a:t>
            </a:r>
            <a:r>
              <a:rPr lang="pl-PL" sz="1400" dirty="0" smtClean="0">
                <a:latin typeface="+mj-lt"/>
              </a:rPr>
              <a:t>przez </a:t>
            </a:r>
            <a:r>
              <a:rPr lang="pl-PL" sz="1400" dirty="0">
                <a:latin typeface="+mj-lt"/>
              </a:rPr>
              <a:t>operatora tego lotniska. </a:t>
            </a:r>
            <a:r>
              <a:rPr lang="pl-PL" sz="1400" b="1" dirty="0">
                <a:latin typeface="+mj-lt"/>
              </a:rPr>
              <a:t>Upoważnienie do prowadzenia pojazdów wydaje się osobie, </a:t>
            </a:r>
            <a:r>
              <a:rPr lang="pl-PL" sz="1400" b="1" dirty="0" smtClean="0">
                <a:latin typeface="+mj-lt"/>
              </a:rPr>
              <a:t>która: </a:t>
            </a:r>
          </a:p>
          <a:p>
            <a:pPr algn="just"/>
            <a:endParaRPr lang="pl-PL" sz="1400" dirty="0" smtClean="0">
              <a:latin typeface="+mj-lt"/>
            </a:endParaRPr>
          </a:p>
          <a:p>
            <a:pPr marL="342900" indent="-342900" algn="just">
              <a:buFontTx/>
              <a:buAutoNum type="arabicParenBoth" startAt="3"/>
            </a:pPr>
            <a:endParaRPr lang="pl-PL" sz="1400" dirty="0" smtClean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AutoNum type="arabicParenBoth"/>
            </a:pPr>
            <a:r>
              <a:rPr lang="pl-PL" sz="1400" dirty="0" smtClean="0">
                <a:latin typeface="+mj-lt"/>
              </a:rPr>
              <a:t>ma </a:t>
            </a:r>
            <a:r>
              <a:rPr lang="pl-PL" sz="1400" dirty="0">
                <a:latin typeface="+mj-lt"/>
              </a:rPr>
              <a:t>przydzielone zadania, które obejmują prowadzenie pojazdów w tych strefach; </a:t>
            </a:r>
          </a:p>
          <a:p>
            <a:pPr marL="342900" indent="-342900" algn="just">
              <a:buAutoNum type="arabicParenBoth"/>
            </a:pPr>
            <a:r>
              <a:rPr lang="pl-PL" sz="1400" dirty="0" smtClean="0">
                <a:latin typeface="+mj-lt"/>
              </a:rPr>
              <a:t>posiada  </a:t>
            </a:r>
            <a:r>
              <a:rPr lang="pl-PL" sz="1400" dirty="0">
                <a:latin typeface="+mj-lt"/>
              </a:rPr>
              <a:t>ważne  prawo  jazdy  i  każdą  inną  licencję  wymaganą  do  obsługi  pojazdów    specjalistycznych; </a:t>
            </a:r>
            <a:endParaRPr lang="pl-PL" sz="1400" dirty="0" smtClean="0">
              <a:latin typeface="+mj-lt"/>
            </a:endParaRPr>
          </a:p>
          <a:p>
            <a:pPr marL="342900" indent="-342900" algn="just">
              <a:buAutoNum type="arabicParenBoth"/>
            </a:pPr>
            <a:r>
              <a:rPr lang="pl-PL" sz="1400" dirty="0" smtClean="0">
                <a:latin typeface="+mj-lt"/>
              </a:rPr>
              <a:t>ukończyła z wynikiem pozytywnym właściwy program szkolenia kierowców i wykazała swoje kompetencje zgodnie z lit. b); </a:t>
            </a:r>
          </a:p>
          <a:p>
            <a:pPr marL="342900" indent="-342900" algn="just">
              <a:buFont typeface="Wingdings" panose="05000000000000000000" pitchFamily="2" charset="2"/>
              <a:buAutoNum type="arabicParenBoth" startAt="4"/>
            </a:pPr>
            <a:r>
              <a:rPr lang="pl-PL" sz="1400" b="1" dirty="0" smtClean="0">
                <a:latin typeface="+mj-lt"/>
              </a:rPr>
              <a:t>wykazała  </a:t>
            </a:r>
            <a:r>
              <a:rPr lang="pl-PL" sz="1400" b="1" dirty="0">
                <a:latin typeface="+mj-lt"/>
              </a:rPr>
              <a:t>biegłość  językową  zgodnie  z  pkt  ADR.OPS.B.029,  jeśli  osoba  ta  zamierza </a:t>
            </a:r>
            <a:r>
              <a:rPr lang="pl-PL" sz="1400" b="1" dirty="0" smtClean="0">
                <a:latin typeface="+mj-lt"/>
              </a:rPr>
              <a:t>kierować </a:t>
            </a:r>
            <a:r>
              <a:rPr lang="pl-PL" sz="1400" b="1" dirty="0">
                <a:latin typeface="+mj-lt"/>
              </a:rPr>
              <a:t>pojazdem na polu manewrowym; </a:t>
            </a:r>
            <a:endParaRPr lang="pl-PL" sz="1400" b="1" dirty="0" smtClean="0">
              <a:latin typeface="+mj-lt"/>
            </a:endParaRPr>
          </a:p>
          <a:p>
            <a:pPr marL="342900" indent="-342900" algn="just">
              <a:buAutoNum type="arabicParenBoth" startAt="5"/>
            </a:pPr>
            <a:r>
              <a:rPr lang="pl-PL" sz="1400" dirty="0" smtClean="0">
                <a:latin typeface="+mj-lt"/>
              </a:rPr>
              <a:t>otrzymała  od  swojego  pracodawcy  szkolenie  w  zakresie  użytkowania pojazdu przeznaczonego do eksploatacji na lotnisku. </a:t>
            </a:r>
          </a:p>
        </p:txBody>
      </p:sp>
    </p:spTree>
    <p:extLst>
      <p:ext uri="{BB962C8B-B14F-4D97-AF65-F5344CB8AC3E}">
        <p14:creationId xmlns:p14="http://schemas.microsoft.com/office/powerpoint/2010/main" val="350363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5841" y="267849"/>
            <a:ext cx="7178366" cy="783278"/>
          </a:xfrm>
        </p:spPr>
        <p:txBody>
          <a:bodyPr/>
          <a:lstStyle/>
          <a:p>
            <a:r>
              <a:rPr lang="pl-PL" dirty="0"/>
              <a:t>ADR.OPS.B.029 Biegłość językowa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4</a:t>
            </a:fld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103518" y="1127608"/>
            <a:ext cx="85830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lphaLcParenBoth"/>
            </a:pPr>
            <a:r>
              <a:rPr lang="pl-PL" sz="1400" b="1" dirty="0" smtClean="0">
                <a:latin typeface="+mj-lt"/>
              </a:rPr>
              <a:t>Osoba</a:t>
            </a:r>
            <a:r>
              <a:rPr lang="pl-PL" sz="1400" b="1" dirty="0">
                <a:latin typeface="+mj-lt"/>
              </a:rPr>
              <a:t>, która na podstawie pkt ADR.OPS.B.024 musi wykazać biegłość językową, wykazuje ją </a:t>
            </a:r>
            <a:r>
              <a:rPr lang="pl-PL" sz="1400" b="1" dirty="0" smtClean="0">
                <a:latin typeface="+mj-lt"/>
              </a:rPr>
              <a:t>co najmniej </a:t>
            </a:r>
            <a:r>
              <a:rPr lang="pl-PL" sz="1400" b="1" dirty="0">
                <a:latin typeface="+mj-lt"/>
              </a:rPr>
              <a:t>na poziomie operacyjnym zarówno w zakresie zastosowania wyrażeń, jak i zwykłego </a:t>
            </a:r>
            <a:r>
              <a:rPr lang="pl-PL" sz="1400" b="1" dirty="0" smtClean="0">
                <a:latin typeface="+mj-lt"/>
              </a:rPr>
              <a:t>języka</a:t>
            </a:r>
            <a:r>
              <a:rPr lang="pl-PL" sz="1400" b="1" dirty="0">
                <a:latin typeface="+mj-lt"/>
              </a:rPr>
              <a:t>, zgodnie z lit. (b) w odniesieniu do języka</a:t>
            </a:r>
            <a:r>
              <a:rPr lang="pl-PL" sz="1400" b="1" dirty="0" smtClean="0">
                <a:latin typeface="+mj-lt"/>
              </a:rPr>
              <a:t>:</a:t>
            </a:r>
          </a:p>
          <a:p>
            <a:pPr lvl="1" algn="just"/>
            <a:r>
              <a:rPr lang="pl-PL" sz="1400" b="1" dirty="0">
                <a:latin typeface="+mj-lt"/>
              </a:rPr>
              <a:t/>
            </a:r>
            <a:br>
              <a:rPr lang="pl-PL" sz="1400" b="1" dirty="0">
                <a:latin typeface="+mj-lt"/>
              </a:rPr>
            </a:br>
            <a:r>
              <a:rPr lang="pl-PL" sz="1400" b="1" dirty="0" smtClean="0">
                <a:latin typeface="+mj-lt"/>
              </a:rPr>
              <a:t>(1) angielskiego</a:t>
            </a:r>
            <a:r>
              <a:rPr lang="pl-PL" sz="1400" b="1" dirty="0">
                <a:latin typeface="+mj-lt"/>
              </a:rPr>
              <a:t>; oraz </a:t>
            </a:r>
          </a:p>
          <a:p>
            <a:pPr lvl="1" algn="just"/>
            <a:r>
              <a:rPr lang="pl-PL" sz="1400" b="1" dirty="0" smtClean="0">
                <a:latin typeface="+mj-lt"/>
              </a:rPr>
              <a:t>(2) dowolnego </a:t>
            </a:r>
            <a:r>
              <a:rPr lang="pl-PL" sz="1400" b="1" dirty="0">
                <a:latin typeface="+mj-lt"/>
              </a:rPr>
              <a:t>innego języka lub języków wykorzystywanych na lotnisku do celów </a:t>
            </a:r>
            <a:r>
              <a:rPr lang="pl-PL" sz="1400" b="1" dirty="0" smtClean="0">
                <a:latin typeface="+mj-lt"/>
              </a:rPr>
              <a:t>łączności radiowej </a:t>
            </a:r>
            <a:r>
              <a:rPr lang="pl-PL" sz="1400" b="1" dirty="0">
                <a:latin typeface="+mj-lt"/>
              </a:rPr>
              <a:t>z organem służb ruchu lotniczego danego lotniska</a:t>
            </a:r>
            <a:r>
              <a:rPr lang="pl-PL" sz="1400" b="1" dirty="0" smtClean="0">
                <a:latin typeface="+mj-lt"/>
              </a:rPr>
              <a:t>.</a:t>
            </a:r>
          </a:p>
          <a:p>
            <a:pPr algn="just"/>
            <a:r>
              <a:rPr lang="pl-PL" sz="1400" b="1" dirty="0" smtClean="0">
                <a:latin typeface="+mj-lt"/>
              </a:rPr>
              <a:t> </a:t>
            </a:r>
            <a:br>
              <a:rPr lang="pl-PL" sz="1400" b="1" dirty="0" smtClean="0">
                <a:latin typeface="+mj-lt"/>
              </a:rPr>
            </a:br>
            <a:r>
              <a:rPr lang="pl-PL" sz="1400" dirty="0" smtClean="0">
                <a:latin typeface="+mj-lt"/>
              </a:rPr>
              <a:t>(b) Kandydat musi wykazać się umiejętnością:</a:t>
            </a:r>
          </a:p>
          <a:p>
            <a:pPr algn="just"/>
            <a:endParaRPr lang="pl-PL" sz="1400" dirty="0" smtClean="0">
              <a:latin typeface="+mj-lt"/>
            </a:endParaRPr>
          </a:p>
          <a:p>
            <a:pPr marL="342900" indent="-342900" algn="just">
              <a:buAutoNum type="arabicParenBoth"/>
            </a:pPr>
            <a:r>
              <a:rPr lang="pl-PL" sz="1400" dirty="0" smtClean="0">
                <a:latin typeface="+mj-lt"/>
              </a:rPr>
              <a:t>skutecznego porozumiewania się w formie wyłącznie głosowej oraz w kontaktach osobistych; </a:t>
            </a:r>
          </a:p>
          <a:p>
            <a:pPr marL="342900" indent="-342900" algn="just">
              <a:buAutoNum type="arabicParenBoth"/>
            </a:pPr>
            <a:r>
              <a:rPr lang="pl-PL" sz="1400" dirty="0" smtClean="0">
                <a:latin typeface="+mj-lt"/>
              </a:rPr>
              <a:t>precyzyjnego i zrozumiałego porozumiewania się w zakresie tematów ogólnych i związanych z pracą;</a:t>
            </a:r>
          </a:p>
          <a:p>
            <a:pPr marL="342900" indent="-342900" algn="just">
              <a:buAutoNum type="arabicParenBoth"/>
            </a:pPr>
            <a:r>
              <a:rPr lang="pl-PL" sz="1400" dirty="0" smtClean="0">
                <a:latin typeface="+mj-lt"/>
              </a:rPr>
              <a:t>wykorzystywania właściwych metod komunikowania się do wymiany komunikatów oraz rozpoznawania i wyjaśniania nieporozumień w kontekście ogólnym lub związanym z pracą; </a:t>
            </a:r>
            <a:endParaRPr lang="pl-PL" sz="1400" dirty="0">
              <a:latin typeface="+mj-lt"/>
            </a:endParaRPr>
          </a:p>
          <a:p>
            <a:pPr marL="342900" indent="-342900" algn="just">
              <a:buAutoNum type="arabicParenBoth"/>
            </a:pPr>
            <a:r>
              <a:rPr lang="pl-PL" sz="1400" dirty="0" smtClean="0">
                <a:latin typeface="+mj-lt"/>
              </a:rPr>
              <a:t>skutecznego i stosunkowo łatwego radzenia sobie z wyzwaniami językowymi powstałymi w wyniku komplikacji lub nieoczekiwanego obrotu zdarzeń, które występują w rutynowych sytuacjach w pracy, lub z zadaniami komunikacyjnymi, które już zna;</a:t>
            </a:r>
          </a:p>
          <a:p>
            <a:pPr marL="342900" indent="-342900" algn="just">
              <a:buAutoNum type="arabicParenBoth"/>
            </a:pPr>
            <a:r>
              <a:rPr lang="pl-PL" sz="1400" dirty="0" smtClean="0">
                <a:latin typeface="+mj-lt"/>
              </a:rPr>
              <a:t>używania dialektu lub akcentu zrozumiałego dla środowiska lotniczego. </a:t>
            </a:r>
          </a:p>
          <a:p>
            <a:pPr algn="just"/>
            <a:endParaRPr lang="pl-PL" sz="1400" dirty="0" smtClean="0">
              <a:latin typeface="+mj-lt"/>
            </a:endParaRPr>
          </a:p>
          <a:p>
            <a:pPr algn="just"/>
            <a:r>
              <a:rPr lang="pl-PL" sz="1400" dirty="0" smtClean="0">
                <a:latin typeface="+mj-lt"/>
              </a:rPr>
              <a:t>(c) Biegłość </a:t>
            </a:r>
            <a:r>
              <a:rPr lang="pl-PL" sz="1400" dirty="0">
                <a:latin typeface="+mj-lt"/>
              </a:rPr>
              <a:t>językową wykazuje się za pomocą certyfikatu wydanego przez organizację, </a:t>
            </a:r>
            <a:r>
              <a:rPr lang="pl-PL" sz="1400" dirty="0" smtClean="0">
                <a:latin typeface="+mj-lt"/>
              </a:rPr>
              <a:t>która przeprowadziła </a:t>
            </a:r>
            <a:r>
              <a:rPr lang="pl-PL" sz="1400" dirty="0">
                <a:latin typeface="+mj-lt"/>
              </a:rPr>
              <a:t>ocenę, potwierdzającego znajomość języka lub języków, poziom lub poziomy </a:t>
            </a:r>
            <a:r>
              <a:rPr lang="pl-PL" sz="1400" dirty="0" smtClean="0">
                <a:latin typeface="+mj-lt"/>
              </a:rPr>
              <a:t>biegłości </a:t>
            </a:r>
            <a:r>
              <a:rPr lang="pl-PL" sz="1400" dirty="0">
                <a:latin typeface="+mj-lt"/>
              </a:rPr>
              <a:t>oraz zawierającego datę przeprowadzenia oceny</a:t>
            </a:r>
            <a:r>
              <a:rPr lang="pl-PL" sz="1400" dirty="0" smtClean="0">
                <a:latin typeface="+mj-lt"/>
              </a:rPr>
              <a:t>.</a:t>
            </a:r>
            <a:endParaRPr lang="pl-PL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864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5841" y="267849"/>
            <a:ext cx="7178366" cy="783278"/>
          </a:xfrm>
        </p:spPr>
        <p:txBody>
          <a:bodyPr/>
          <a:lstStyle/>
          <a:p>
            <a:r>
              <a:rPr lang="pl-PL" dirty="0"/>
              <a:t>ADR.OPS.B.029 Biegłość językowa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103518" y="1127608"/>
            <a:ext cx="858301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400" dirty="0" smtClean="0">
                <a:latin typeface="Arial" panose="020B0604020202020204" pitchFamily="34" charset="0"/>
              </a:rPr>
              <a:t>(</a:t>
            </a:r>
            <a:r>
              <a:rPr lang="pl-PL" sz="1400" dirty="0">
                <a:latin typeface="Arial" panose="020B0604020202020204" pitchFamily="34" charset="0"/>
              </a:rPr>
              <a:t>d)  Poza osobami, które wykazały biegłość językową na poziomie eksperckim, biegłość językową 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</a:rPr>
              <a:t>ocenia się ponownie co każde: </a:t>
            </a:r>
          </a:p>
          <a:p>
            <a:pPr lvl="1" algn="just"/>
            <a:r>
              <a:rPr lang="pl-PL" sz="1400" dirty="0">
                <a:latin typeface="Arial" panose="020B0604020202020204" pitchFamily="34" charset="0"/>
              </a:rPr>
              <a:t>(1)  cztery lata od przeprowadzenia oceny w przypadku kandydatów, którzy wykazali się </a:t>
            </a:r>
            <a:r>
              <a:rPr lang="pl-PL" sz="1400" dirty="0" smtClean="0">
                <a:latin typeface="Arial" panose="020B0604020202020204" pitchFamily="34" charset="0"/>
              </a:rPr>
              <a:t>poziomem </a:t>
            </a:r>
            <a:r>
              <a:rPr lang="pl-PL" sz="1400" dirty="0">
                <a:latin typeface="Arial" panose="020B0604020202020204" pitchFamily="34" charset="0"/>
              </a:rPr>
              <a:t>operacyjnym;  </a:t>
            </a:r>
          </a:p>
          <a:p>
            <a:pPr marL="800100" lvl="1" indent="-342900" algn="just">
              <a:buAutoNum type="arabicParenBoth" startAt="2"/>
            </a:pPr>
            <a:r>
              <a:rPr lang="pl-PL" sz="1400" dirty="0" smtClean="0">
                <a:latin typeface="Arial" panose="020B0604020202020204" pitchFamily="34" charset="0"/>
              </a:rPr>
              <a:t>sześć </a:t>
            </a:r>
            <a:r>
              <a:rPr lang="pl-PL" sz="1400" dirty="0">
                <a:latin typeface="Arial" panose="020B0604020202020204" pitchFamily="34" charset="0"/>
              </a:rPr>
              <a:t>lat od przeprowadzenia oceny w przypadku kandydatów, którzy wykazali się </a:t>
            </a:r>
            <a:r>
              <a:rPr lang="pl-PL" sz="1400" dirty="0" smtClean="0">
                <a:latin typeface="Arial" panose="020B0604020202020204" pitchFamily="34" charset="0"/>
              </a:rPr>
              <a:t>poziomem </a:t>
            </a:r>
            <a:r>
              <a:rPr lang="pl-PL" sz="1400" dirty="0">
                <a:latin typeface="Arial" panose="020B0604020202020204" pitchFamily="34" charset="0"/>
              </a:rPr>
              <a:t>rozszerzonym.  </a:t>
            </a:r>
            <a:endParaRPr lang="pl-PL" sz="1400" dirty="0" smtClean="0">
              <a:latin typeface="Arial" panose="020B0604020202020204" pitchFamily="34" charset="0"/>
            </a:endParaRPr>
          </a:p>
          <a:p>
            <a:pPr marL="800100" lvl="1" indent="-342900" algn="just">
              <a:buAutoNum type="arabicParenBoth" startAt="2"/>
            </a:pPr>
            <a:endParaRPr lang="pl-PL" sz="1400" dirty="0">
              <a:latin typeface="Arial" panose="020B0604020202020204" pitchFamily="34" charset="0"/>
            </a:endParaRPr>
          </a:p>
          <a:p>
            <a:pPr algn="just"/>
            <a:r>
              <a:rPr lang="pl-PL" sz="1400" dirty="0">
                <a:latin typeface="Arial" panose="020B0604020202020204" pitchFamily="34" charset="0"/>
              </a:rPr>
              <a:t>(e)  Biegłość językową wykazuje się na podstawie metody oceniania, która obejmuje:  </a:t>
            </a:r>
          </a:p>
          <a:p>
            <a:pPr lvl="1" algn="just"/>
            <a:r>
              <a:rPr lang="pl-PL" sz="1400" dirty="0">
                <a:latin typeface="Arial" panose="020B0604020202020204" pitchFamily="34" charset="0"/>
              </a:rPr>
              <a:t>(1)  proces przeprowadzania oceny;  </a:t>
            </a:r>
          </a:p>
          <a:p>
            <a:pPr lvl="1" algn="just"/>
            <a:r>
              <a:rPr lang="pl-PL" sz="1400" dirty="0">
                <a:latin typeface="Arial" panose="020B0604020202020204" pitchFamily="34" charset="0"/>
              </a:rPr>
              <a:t>(2)  kwalifikacje egzaminatorów przeprowadzających ocenę biegłości językowej;  </a:t>
            </a:r>
          </a:p>
          <a:p>
            <a:pPr marL="800100" lvl="1" indent="-342900" algn="just">
              <a:buAutoNum type="arabicParenBoth" startAt="3"/>
            </a:pPr>
            <a:r>
              <a:rPr lang="pl-PL" sz="1400" dirty="0" smtClean="0">
                <a:latin typeface="Arial" panose="020B0604020202020204" pitchFamily="34" charset="0"/>
              </a:rPr>
              <a:t>procedurę </a:t>
            </a:r>
            <a:r>
              <a:rPr lang="pl-PL" sz="1400" dirty="0">
                <a:latin typeface="Arial" panose="020B0604020202020204" pitchFamily="34" charset="0"/>
              </a:rPr>
              <a:t>odwoławczą. </a:t>
            </a:r>
            <a:endParaRPr lang="pl-PL" sz="1400" dirty="0" smtClean="0">
              <a:latin typeface="Arial" panose="020B0604020202020204" pitchFamily="34" charset="0"/>
            </a:endParaRPr>
          </a:p>
          <a:p>
            <a:pPr marL="800100" lvl="1" indent="-342900" algn="just">
              <a:buAutoNum type="arabicParenBoth" startAt="3"/>
            </a:pPr>
            <a:endParaRPr lang="pl-PL" sz="1400" dirty="0">
              <a:latin typeface="Arial" panose="020B0604020202020204" pitchFamily="34" charset="0"/>
            </a:endParaRPr>
          </a:p>
          <a:p>
            <a:pPr marL="342900" indent="-342900" algn="just">
              <a:buAutoNum type="alphaLcParenBoth" startAt="6"/>
            </a:pPr>
            <a:r>
              <a:rPr lang="pl-PL" sz="1400" dirty="0" smtClean="0">
                <a:latin typeface="Arial" panose="020B0604020202020204" pitchFamily="34" charset="0"/>
              </a:rPr>
              <a:t>Operator  </a:t>
            </a:r>
            <a:r>
              <a:rPr lang="pl-PL" sz="1400" dirty="0">
                <a:latin typeface="Arial" panose="020B0604020202020204" pitchFamily="34" charset="0"/>
              </a:rPr>
              <a:t>lotniska  udostępnia  kursy  językowe,  by  utrzymać  wymagany  poziom  biegłości </a:t>
            </a:r>
            <a:r>
              <a:rPr lang="pl-PL" sz="1400" dirty="0" smtClean="0">
                <a:latin typeface="Arial" panose="020B0604020202020204" pitchFamily="34" charset="0"/>
              </a:rPr>
              <a:t>językowej </a:t>
            </a:r>
            <a:r>
              <a:rPr lang="pl-PL" sz="1400" dirty="0">
                <a:latin typeface="Arial" panose="020B0604020202020204" pitchFamily="34" charset="0"/>
              </a:rPr>
              <a:t>personelu</a:t>
            </a:r>
            <a:r>
              <a:rPr lang="pl-PL" sz="1400" dirty="0" smtClean="0">
                <a:latin typeface="Arial" panose="020B0604020202020204" pitchFamily="34" charset="0"/>
              </a:rPr>
              <a:t>.</a:t>
            </a:r>
          </a:p>
          <a:p>
            <a:pPr marL="342900" indent="-342900" algn="just">
              <a:buAutoNum type="alphaLcParenBoth" startAt="6"/>
            </a:pPr>
            <a:endParaRPr lang="pl-PL" sz="1400" dirty="0">
              <a:latin typeface="Arial" panose="020B0604020202020204" pitchFamily="34" charset="0"/>
            </a:endParaRPr>
          </a:p>
          <a:p>
            <a:pPr marL="342900" indent="-342900" algn="just">
              <a:buAutoNum type="alphaLcParenBoth" startAt="6"/>
            </a:pPr>
            <a:r>
              <a:rPr lang="pl-PL" sz="1400" dirty="0" smtClean="0"/>
              <a:t>Na </a:t>
            </a:r>
            <a:r>
              <a:rPr lang="pl-PL" sz="1400" dirty="0"/>
              <a:t>zasadzie odstępstwa od lit. (a) </a:t>
            </a:r>
            <a:r>
              <a:rPr lang="pl-PL" sz="1400" b="1" dirty="0"/>
              <a:t>państwo członkowskie może postanowić, że do celów łączności </a:t>
            </a:r>
            <a:r>
              <a:rPr lang="pl-PL" sz="1400" b="1" dirty="0" smtClean="0"/>
              <a:t>radiowej </a:t>
            </a:r>
            <a:r>
              <a:rPr lang="pl-PL" sz="1400" b="1" dirty="0"/>
              <a:t>z organem służb ruchu lotniczego danego lotniska biegła znajomość języka angielskiego </a:t>
            </a:r>
            <a:r>
              <a:rPr lang="pl-PL" sz="1400" b="1" dirty="0" smtClean="0"/>
              <a:t>nie </a:t>
            </a:r>
            <a:r>
              <a:rPr lang="pl-PL" sz="1400" b="1" dirty="0"/>
              <a:t>jest konieczna w przypadku personelu, o którym mowa w pkt ADR.OPS.B.024.  W  takim </a:t>
            </a:r>
            <a:r>
              <a:rPr lang="pl-PL" sz="1400" b="1" dirty="0" smtClean="0"/>
              <a:t>przypadku </a:t>
            </a:r>
            <a:r>
              <a:rPr lang="pl-PL" sz="1400" b="1" dirty="0"/>
              <a:t>przeprowadza ono ocenę bezpieczeństwa obejmującą co najmniej jedno lotnisko</a:t>
            </a:r>
            <a:r>
              <a:rPr lang="pl-PL" sz="1400" b="1" dirty="0" smtClean="0"/>
              <a:t>.</a:t>
            </a:r>
          </a:p>
          <a:p>
            <a:pPr marL="342900" indent="-342900" algn="just">
              <a:buAutoNum type="alphaLcParenBoth" startAt="6"/>
            </a:pPr>
            <a:endParaRPr lang="pl-PL" sz="1400" dirty="0"/>
          </a:p>
          <a:p>
            <a:pPr marL="342900" indent="-342900" algn="just">
              <a:buAutoNum type="alphaLcParenBoth" startAt="6"/>
            </a:pPr>
            <a:r>
              <a:rPr lang="pl-PL" sz="1400" dirty="0" smtClean="0"/>
              <a:t>Operator  </a:t>
            </a:r>
            <a:r>
              <a:rPr lang="pl-PL" sz="1400" dirty="0"/>
              <a:t>lotniska  może  wydawać  upoważnienie  osobie,  która  nie  wykazała  zgodności </a:t>
            </a:r>
            <a:r>
              <a:rPr lang="pl-PL" sz="1400" dirty="0" smtClean="0"/>
              <a:t>z </a:t>
            </a:r>
            <a:r>
              <a:rPr lang="pl-PL" sz="1400" dirty="0"/>
              <a:t>lit. (a</a:t>
            </a:r>
            <a:r>
              <a:rPr lang="pl-PL" sz="1400" dirty="0" smtClean="0"/>
              <a:t>)</a:t>
            </a:r>
            <a:br>
              <a:rPr lang="pl-PL" sz="1400" dirty="0" smtClean="0"/>
            </a:br>
            <a:r>
              <a:rPr lang="pl-PL" sz="1400" dirty="0" smtClean="0"/>
              <a:t> i (b</a:t>
            </a:r>
            <a:r>
              <a:rPr lang="pl-PL" sz="1400" dirty="0"/>
              <a:t>), do dnia:  </a:t>
            </a:r>
            <a:endParaRPr lang="pl-PL" sz="1400" dirty="0" smtClean="0"/>
          </a:p>
          <a:p>
            <a:pPr lvl="1" algn="just"/>
            <a:r>
              <a:rPr lang="pl-PL" sz="1400" dirty="0" smtClean="0"/>
              <a:t>(</a:t>
            </a:r>
            <a:r>
              <a:rPr lang="pl-PL" sz="1400" dirty="0"/>
              <a:t>1)  </a:t>
            </a:r>
            <a:r>
              <a:rPr lang="pl-PL" sz="1400" b="1" dirty="0"/>
              <a:t>7 stycznia 2026 r. w odniesieniu do języka angielskiego;  </a:t>
            </a:r>
          </a:p>
          <a:p>
            <a:pPr lvl="1" algn="just"/>
            <a:r>
              <a:rPr lang="pl-PL" sz="1400" dirty="0"/>
              <a:t>(2)  7 stycznia 2023 r. w odniesieniu do każdego języka innego niż angielski. </a:t>
            </a:r>
          </a:p>
        </p:txBody>
      </p:sp>
    </p:spTree>
    <p:extLst>
      <p:ext uri="{BB962C8B-B14F-4D97-AF65-F5344CB8AC3E}">
        <p14:creationId xmlns:p14="http://schemas.microsoft.com/office/powerpoint/2010/main" val="211162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5841" y="267849"/>
            <a:ext cx="7178366" cy="783278"/>
          </a:xfrm>
        </p:spPr>
        <p:txBody>
          <a:bodyPr/>
          <a:lstStyle/>
          <a:p>
            <a:r>
              <a:rPr lang="pl-PL" dirty="0"/>
              <a:t>AMC1 </a:t>
            </a:r>
            <a:r>
              <a:rPr lang="pl-PL" dirty="0" smtClean="0"/>
              <a:t>ADR.OPS.B.029 (g) Biegłość </a:t>
            </a:r>
            <a:r>
              <a:rPr lang="pl-PL" dirty="0"/>
              <a:t>językowa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6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215391" y="1051127"/>
            <a:ext cx="847113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400" b="1" dirty="0"/>
              <a:t>OCENA  BEZPIECZEŃSTWA  W  PRZYPADKU,  GDY  ZNAJOMOŚĆ  JĘZYKA  ANGIELSKIEGO  NIE  JEST </a:t>
            </a:r>
            <a:r>
              <a:rPr lang="pl-PL" sz="1400" b="1" dirty="0" smtClean="0"/>
              <a:t>DEMONSTROWANA </a:t>
            </a:r>
            <a:endParaRPr lang="pl-PL" sz="1400" b="1" dirty="0"/>
          </a:p>
          <a:p>
            <a:pPr algn="just"/>
            <a:r>
              <a:rPr lang="pl-PL" sz="1400" dirty="0" smtClean="0"/>
              <a:t>Ocena  </a:t>
            </a:r>
            <a:r>
              <a:rPr lang="pl-PL" sz="1400" dirty="0"/>
              <a:t>bezpieczeństwa  wymagana  na  podstawie  ADR.OPS.B.029 lit. (g) powinna  zostać </a:t>
            </a:r>
            <a:r>
              <a:rPr lang="pl-PL" sz="1400" dirty="0" smtClean="0"/>
              <a:t>przeprowadzona  </a:t>
            </a:r>
            <a:r>
              <a:rPr lang="pl-PL" sz="1400" b="1" dirty="0"/>
              <a:t>przed  wydaniem  formalnej  decyzji  państwa  członkowskiego 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>o  </a:t>
            </a:r>
            <a:r>
              <a:rPr lang="pl-PL" sz="1400" b="1" dirty="0"/>
              <a:t>niewymaganiu </a:t>
            </a:r>
            <a:r>
              <a:rPr lang="pl-PL" sz="1400" b="1" dirty="0" smtClean="0"/>
              <a:t>demonstrowania </a:t>
            </a:r>
            <a:r>
              <a:rPr lang="pl-PL" sz="1400" b="1" dirty="0"/>
              <a:t>znajomości języka angielskiego przez kierowców pojazdów.</a:t>
            </a:r>
            <a:r>
              <a:rPr lang="pl-PL" sz="1400" dirty="0"/>
              <a:t> </a:t>
            </a:r>
          </a:p>
          <a:p>
            <a:pPr algn="just"/>
            <a:endParaRPr lang="pl-PL" sz="1400" dirty="0" smtClean="0"/>
          </a:p>
          <a:p>
            <a:pPr algn="just"/>
            <a:r>
              <a:rPr lang="pl-PL" sz="1400" dirty="0" smtClean="0"/>
              <a:t>Ocena </a:t>
            </a:r>
            <a:r>
              <a:rPr lang="pl-PL" sz="1400" dirty="0"/>
              <a:t>bezpieczeństwa dotycząca skutków niewykazania znajomości języka angielskiego powinna być </a:t>
            </a:r>
            <a:r>
              <a:rPr lang="pl-PL" sz="1400" dirty="0" smtClean="0"/>
              <a:t>przeprowadzona </a:t>
            </a:r>
            <a:r>
              <a:rPr lang="pl-PL" sz="1400" dirty="0"/>
              <a:t>w sposób niezależny, bezstronny i kompleksowy oraz powinna w szczególności </a:t>
            </a:r>
            <a:r>
              <a:rPr lang="pl-PL" sz="1400" dirty="0" smtClean="0"/>
              <a:t>uwzględniać</a:t>
            </a:r>
            <a:r>
              <a:rPr lang="pl-PL" sz="1400" dirty="0"/>
              <a:t>: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pl-PL" sz="1400" dirty="0" smtClean="0">
                <a:latin typeface="+mj-lt"/>
              </a:rPr>
              <a:t>opinię</a:t>
            </a:r>
            <a:r>
              <a:rPr lang="pl-PL" sz="1400" dirty="0" smtClean="0"/>
              <a:t> </a:t>
            </a:r>
            <a:r>
              <a:rPr lang="pl-PL" sz="1400" dirty="0"/>
              <a:t>właściwych organów ds. lotnisk oraz instytucji zapewniających służby żeglugi powietrznej </a:t>
            </a:r>
            <a:r>
              <a:rPr lang="pl-PL" sz="1400" dirty="0" smtClean="0"/>
              <a:t>(</a:t>
            </a:r>
            <a:r>
              <a:rPr lang="pl-PL" sz="1400" dirty="0"/>
              <a:t>ANS) w państwie członkowskim, w tym wyniki odpowiednich działań nadzorczych, dla każdego </a:t>
            </a:r>
            <a:r>
              <a:rPr lang="pl-PL" sz="1400" dirty="0" smtClean="0"/>
              <a:t>lotniska</a:t>
            </a:r>
            <a:r>
              <a:rPr lang="pl-PL" sz="1400" dirty="0"/>
              <a:t>, którego to dotyczy</a:t>
            </a:r>
            <a:r>
              <a:rPr lang="pl-PL" sz="1400" dirty="0" smtClean="0"/>
              <a:t>;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pl-PL" sz="1400" b="1" dirty="0" smtClean="0"/>
              <a:t>opinię  </a:t>
            </a:r>
            <a:r>
              <a:rPr lang="pl-PL" sz="1400" b="1" dirty="0"/>
              <a:t>operatorów  lotnisk  </a:t>
            </a:r>
            <a:r>
              <a:rPr lang="pl-PL" sz="1400" dirty="0"/>
              <a:t>i  zainteresowanych  instytucji  zapewniających  służby  żeglugi </a:t>
            </a:r>
            <a:r>
              <a:rPr lang="pl-PL" sz="1400" dirty="0" smtClean="0"/>
              <a:t>powietrznej </a:t>
            </a:r>
            <a:r>
              <a:rPr lang="pl-PL" sz="1400" dirty="0"/>
              <a:t>(ANS), w tym </a:t>
            </a:r>
            <a:r>
              <a:rPr lang="pl-PL" sz="1400" b="1" dirty="0"/>
              <a:t>wyniki odpowiednich ocen bezpieczeństwa przeprowadzonych przez </a:t>
            </a:r>
            <a:r>
              <a:rPr lang="pl-PL" sz="1400" b="1" dirty="0" smtClean="0"/>
              <a:t>zainteresowane </a:t>
            </a:r>
            <a:r>
              <a:rPr lang="pl-PL" sz="1400" b="1" dirty="0"/>
              <a:t>organizacje w kontekście ich systemów zarządzania w zakresie zapobiegania </a:t>
            </a:r>
            <a:r>
              <a:rPr lang="pl-PL" sz="1400" b="1" dirty="0" smtClean="0"/>
              <a:t>wtargnięciom </a:t>
            </a:r>
            <a:r>
              <a:rPr lang="pl-PL" sz="1400" b="1" dirty="0"/>
              <a:t>na drogę </a:t>
            </a:r>
            <a:r>
              <a:rPr lang="pl-PL" sz="1400" b="1" dirty="0" smtClean="0"/>
              <a:t>startową</a:t>
            </a:r>
            <a:r>
              <a:rPr lang="pl-PL" sz="1400" dirty="0" smtClean="0"/>
              <a:t>;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pl-PL" sz="1400" b="1" dirty="0" smtClean="0"/>
              <a:t>opinię lokalnego zespołu ds. bezpieczeństwa na drodze startowej powołanego na każdym lotnisku</a:t>
            </a:r>
            <a:r>
              <a:rPr lang="pl-PL" sz="1400" dirty="0"/>
              <a:t>; </a:t>
            </a:r>
            <a:endParaRPr lang="pl-PL" sz="1400" dirty="0" smtClean="0"/>
          </a:p>
          <a:p>
            <a:pPr marL="342900" indent="-342900" algn="just">
              <a:buFont typeface="+mj-lt"/>
              <a:buAutoNum type="alphaLcParenR"/>
            </a:pPr>
            <a:r>
              <a:rPr lang="pl-PL" sz="1400" b="1" dirty="0" smtClean="0"/>
              <a:t>projekt  </a:t>
            </a:r>
            <a:r>
              <a:rPr lang="pl-PL" sz="1400" b="1" dirty="0"/>
              <a:t>lotniska  i  warunki  eksploatacji  każdego  zainteresowanego  lotniska,  w  tym  ilość </a:t>
            </a:r>
            <a:r>
              <a:rPr lang="pl-PL" sz="1400" b="1" dirty="0" smtClean="0"/>
              <a:t>częstotliwości </a:t>
            </a:r>
            <a:r>
              <a:rPr lang="pl-PL" sz="1400" b="1" dirty="0"/>
              <a:t>wykorzystywanych w polu manewrowym; </a:t>
            </a:r>
            <a:endParaRPr lang="pl-PL" sz="1400" b="1" dirty="0" smtClean="0"/>
          </a:p>
          <a:p>
            <a:pPr marL="342900" indent="-342900" algn="just">
              <a:buFont typeface="+mj-lt"/>
              <a:buAutoNum type="alphaLcParenR"/>
            </a:pPr>
            <a:r>
              <a:rPr lang="pl-PL" sz="1400" b="1" dirty="0" smtClean="0"/>
              <a:t>strukturę </a:t>
            </a:r>
            <a:r>
              <a:rPr lang="pl-PL" sz="1400" b="1" dirty="0"/>
              <a:t>ruchu (krajowy, międzynarodowy) każdego lotniska, w tym sezonowe szczyty </a:t>
            </a:r>
            <a:r>
              <a:rPr lang="pl-PL" sz="1400" b="1" dirty="0" smtClean="0"/>
              <a:t>ruchu;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pl-PL" sz="1400" dirty="0" smtClean="0"/>
              <a:t>wszelkie </a:t>
            </a:r>
            <a:r>
              <a:rPr lang="pl-PL" sz="1400" dirty="0"/>
              <a:t>stosowne zgłoszenia zdarzeń, przynajmniej na poziomie UE. W tym celu należy </a:t>
            </a:r>
            <a:r>
              <a:rPr lang="pl-PL" sz="1400" dirty="0" smtClean="0"/>
              <a:t>również skonsultować  </a:t>
            </a:r>
            <a:r>
              <a:rPr lang="pl-PL" sz="1400" dirty="0"/>
              <a:t>się  z  centralnym  repozytorium  europejskim,  o  którym  mowa  w  art. 8 </a:t>
            </a:r>
            <a:r>
              <a:rPr lang="pl-PL" sz="1400" dirty="0" smtClean="0"/>
              <a:t>rozporządzenia </a:t>
            </a:r>
            <a:r>
              <a:rPr lang="pl-PL" sz="1400" dirty="0"/>
              <a:t>(UE) nr 376/2014; i </a:t>
            </a:r>
          </a:p>
          <a:p>
            <a:pPr algn="just"/>
            <a:r>
              <a:rPr lang="pl-PL" sz="1400" dirty="0" smtClean="0"/>
              <a:t>Ocenę </a:t>
            </a:r>
            <a:r>
              <a:rPr lang="pl-PL" sz="1400" dirty="0"/>
              <a:t>należy udostępnić publicznie i regularnie poddawać przeglądowi. </a:t>
            </a:r>
          </a:p>
        </p:txBody>
      </p:sp>
    </p:spTree>
    <p:extLst>
      <p:ext uri="{BB962C8B-B14F-4D97-AF65-F5344CB8AC3E}">
        <p14:creationId xmlns:p14="http://schemas.microsoft.com/office/powerpoint/2010/main" val="6846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5841" y="267849"/>
            <a:ext cx="7178366" cy="783278"/>
          </a:xfrm>
        </p:spPr>
        <p:txBody>
          <a:bodyPr/>
          <a:lstStyle/>
          <a:p>
            <a:r>
              <a:rPr lang="pl-PL" dirty="0"/>
              <a:t>ADR.OPS.B.031 Łączność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215391" y="1051127"/>
            <a:ext cx="847113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LcParenR"/>
            </a:pPr>
            <a:r>
              <a:rPr lang="pl-PL" sz="1400" dirty="0" smtClean="0"/>
              <a:t>Pojazdy </a:t>
            </a:r>
            <a:r>
              <a:rPr lang="pl-PL" sz="1400" dirty="0"/>
              <a:t>i organ służb ruchu lotniczego komunikują się zgodnie z mającymi </a:t>
            </a:r>
            <a:r>
              <a:rPr lang="pl-PL" sz="1400" dirty="0" smtClean="0"/>
              <a:t>zastosowanie wymogami </a:t>
            </a:r>
            <a:r>
              <a:rPr lang="pl-PL" sz="1400" dirty="0"/>
              <a:t>sekcji 14 załącznika do rozporządzenia wykonawczego (UE) nr </a:t>
            </a:r>
            <a:r>
              <a:rPr lang="pl-PL" sz="1400" dirty="0" smtClean="0"/>
              <a:t>923/2012.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pl-PL" sz="1400" b="1" dirty="0" smtClean="0"/>
              <a:t>Operator </a:t>
            </a:r>
            <a:r>
              <a:rPr lang="pl-PL" sz="1400" b="1" dirty="0"/>
              <a:t>lotniska, we współpracy z instytucją zapewniającą służby ruchu lotniczego, </a:t>
            </a:r>
            <a:r>
              <a:rPr lang="pl-PL" sz="1400" b="1" dirty="0" smtClean="0"/>
              <a:t>ustanawia procedury </a:t>
            </a:r>
            <a:r>
              <a:rPr lang="pl-PL" sz="1400" b="1" dirty="0"/>
              <a:t>łączności obejmujące</a:t>
            </a:r>
            <a:r>
              <a:rPr lang="pl-PL" sz="1400" b="1" dirty="0" smtClean="0"/>
              <a:t>:</a:t>
            </a:r>
          </a:p>
          <a:p>
            <a:pPr marL="342900" indent="-342900" algn="just">
              <a:buFont typeface="+mj-lt"/>
              <a:buAutoNum type="alphaLcParenR"/>
            </a:pPr>
            <a:endParaRPr lang="pl-PL" sz="1400" b="1" dirty="0"/>
          </a:p>
          <a:p>
            <a:pPr marL="800100" lvl="1" indent="-342900" algn="just">
              <a:buFont typeface="+mj-lt"/>
              <a:buAutoNum type="arabicParenR"/>
            </a:pPr>
            <a:r>
              <a:rPr lang="pl-PL" sz="1400" b="1" dirty="0" smtClean="0"/>
              <a:t>częstotliwości </a:t>
            </a:r>
            <a:r>
              <a:rPr lang="pl-PL" sz="1400" b="1" dirty="0"/>
              <a:t>oraz język lub języki stosowane do łączności między organem służb </a:t>
            </a:r>
            <a:r>
              <a:rPr lang="pl-PL" sz="1400" b="1" dirty="0" smtClean="0"/>
              <a:t>ruchu lotniczego </a:t>
            </a:r>
            <a:r>
              <a:rPr lang="pl-PL" sz="1400" b="1" dirty="0"/>
              <a:t>a pojazdami, które zamierzają wykonywać lub wykonują operacje na </a:t>
            </a:r>
            <a:r>
              <a:rPr lang="pl-PL" sz="1400" b="1" dirty="0" smtClean="0"/>
              <a:t>polu manewrowym;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pl-PL" sz="1400" dirty="0" smtClean="0"/>
              <a:t>łączność </a:t>
            </a:r>
            <a:r>
              <a:rPr lang="pl-PL" sz="1400" dirty="0"/>
              <a:t>między organem służb ruchu lotniczego a pieszymi zamierzającymi </a:t>
            </a:r>
            <a:r>
              <a:rPr lang="pl-PL" sz="1400" dirty="0" smtClean="0"/>
              <a:t>wykonywać lub </a:t>
            </a:r>
            <a:r>
              <a:rPr lang="pl-PL" sz="1400" dirty="0"/>
              <a:t>wykonującymi operacje na polu </a:t>
            </a:r>
            <a:r>
              <a:rPr lang="pl-PL" sz="1400" dirty="0" smtClean="0"/>
              <a:t>manewrowym;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pl-PL" sz="1400" dirty="0" smtClean="0"/>
              <a:t>rozpowszechnianie </a:t>
            </a:r>
            <a:r>
              <a:rPr lang="pl-PL" sz="1400" dirty="0"/>
              <a:t>istotnych informacji dotyczących lotniska, które mogą wpływać </a:t>
            </a:r>
            <a:r>
              <a:rPr lang="pl-PL" sz="1400" dirty="0" smtClean="0"/>
              <a:t>na bezpieczeństwo </a:t>
            </a:r>
            <a:r>
              <a:rPr lang="pl-PL" sz="1400" dirty="0"/>
              <a:t>operacji wykonywanych na polu manewrowym, przy </a:t>
            </a:r>
            <a:r>
              <a:rPr lang="pl-PL" sz="1400" dirty="0" smtClean="0"/>
              <a:t>zastosowaniu łączności radiowej;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pl-PL" sz="1400" dirty="0" smtClean="0"/>
              <a:t>sygnały </a:t>
            </a:r>
            <a:r>
              <a:rPr lang="pl-PL" sz="1400" dirty="0"/>
              <a:t>i inne środki łączności stosowane w każdych warunkach widoczności w </a:t>
            </a:r>
            <a:r>
              <a:rPr lang="pl-PL" sz="1400" dirty="0" smtClean="0"/>
              <a:t>przypadku braku </a:t>
            </a:r>
            <a:r>
              <a:rPr lang="pl-PL" sz="1400" dirty="0"/>
              <a:t>łączności radiowej między organem służb ruchu lotniczego a pojazdami lub </a:t>
            </a:r>
            <a:r>
              <a:rPr lang="pl-PL" sz="1400" dirty="0" smtClean="0"/>
              <a:t>pieszymi znajdującymi </a:t>
            </a:r>
            <a:r>
              <a:rPr lang="pl-PL" sz="1400" dirty="0"/>
              <a:t>się na polu manewrowym.</a:t>
            </a:r>
          </a:p>
        </p:txBody>
      </p:sp>
      <p:sp>
        <p:nvSpPr>
          <p:cNvPr id="3" name="Prostokąt 2"/>
          <p:cNvSpPr/>
          <p:nvPr/>
        </p:nvSpPr>
        <p:spPr>
          <a:xfrm>
            <a:off x="215392" y="5189616"/>
            <a:ext cx="847113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400" dirty="0"/>
              <a:t>ŚWIADOMOŚĆ SYTUACYJNA</a:t>
            </a:r>
          </a:p>
          <a:p>
            <a:pPr algn="just"/>
            <a:r>
              <a:rPr lang="pl-PL" sz="1400" dirty="0"/>
              <a:t>Poprawa świadomości sytuacyjnej kierowców pojazdów poruszających się w polu </a:t>
            </a:r>
            <a:r>
              <a:rPr lang="pl-PL" sz="1400" dirty="0" smtClean="0"/>
              <a:t>manewrowym jest ważna</a:t>
            </a:r>
            <a:r>
              <a:rPr lang="pl-PL" sz="1400" dirty="0"/>
              <a:t>, gdyż może również wpływać na świadomość sytuacyjną i podejmowanie decyzji przez </a:t>
            </a:r>
            <a:r>
              <a:rPr lang="pl-PL" sz="1400" dirty="0" smtClean="0"/>
              <a:t>personel służb </a:t>
            </a:r>
            <a:r>
              <a:rPr lang="pl-PL" sz="1400" dirty="0"/>
              <a:t>ruchu lotniczego i załogi statków powietrznych. </a:t>
            </a:r>
            <a:r>
              <a:rPr lang="pl-PL" sz="1400" b="1" dirty="0"/>
              <a:t>Świadomość sytuacyjną poprawia się, </a:t>
            </a:r>
            <a:r>
              <a:rPr lang="pl-PL" sz="1400" b="1" dirty="0" smtClean="0"/>
              <a:t>poprzez utrzymywanie </a:t>
            </a:r>
            <a:r>
              <a:rPr lang="pl-PL" sz="1400" b="1" dirty="0"/>
              <a:t>łączności na wspólnej częstotliwości i w jednym języku.</a:t>
            </a:r>
          </a:p>
        </p:txBody>
      </p:sp>
      <p:sp>
        <p:nvSpPr>
          <p:cNvPr id="6" name="Prostokąt 5"/>
          <p:cNvSpPr/>
          <p:nvPr/>
        </p:nvSpPr>
        <p:spPr>
          <a:xfrm>
            <a:off x="751128" y="4683753"/>
            <a:ext cx="4289892" cy="4273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177" dirty="0">
                <a:solidFill>
                  <a:srgbClr val="91447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GM1 ADR.OPS.B.031(b) Łączność</a:t>
            </a:r>
          </a:p>
        </p:txBody>
      </p:sp>
    </p:spTree>
    <p:extLst>
      <p:ext uri="{BB962C8B-B14F-4D97-AF65-F5344CB8AC3E}">
        <p14:creationId xmlns:p14="http://schemas.microsoft.com/office/powerpoint/2010/main" val="226999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6715" y="2764559"/>
            <a:ext cx="7669861" cy="783278"/>
          </a:xfrm>
        </p:spPr>
        <p:txBody>
          <a:bodyPr/>
          <a:lstStyle/>
          <a:p>
            <a:pPr algn="just"/>
            <a:r>
              <a:rPr lang="pl-PL" dirty="0"/>
              <a:t>ATS.OR.445 Łączność w zakresie kontroli lub zarządzania na polach manewrowych lotnisk pojazdami innymi niż statki powietrzne 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70D3D-706A-48C8-8A7F-44E8F8069090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215390" y="3873840"/>
            <a:ext cx="847113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LcParenR"/>
            </a:pPr>
            <a:r>
              <a:rPr lang="pl-PL" sz="1400" dirty="0" smtClean="0"/>
              <a:t>Z </a:t>
            </a:r>
            <a:r>
              <a:rPr lang="pl-PL" sz="1400" dirty="0"/>
              <a:t>wyłączeniem przypadków, w których łączność poprzez system sygnałów wizualnych uznaje się za odpowiednią, </a:t>
            </a:r>
            <a:r>
              <a:rPr lang="pl-PL" sz="1400" b="1" dirty="0"/>
              <a:t>instytucja zapewniająca służby ruchu lotniczego dopilnowuje </a:t>
            </a:r>
            <a:r>
              <a:rPr lang="pl-PL" sz="1400" b="1" dirty="0" smtClean="0"/>
              <a:t>stosowania dwustronnych </a:t>
            </a:r>
            <a:r>
              <a:rPr lang="pl-PL" sz="1400" b="1" dirty="0"/>
              <a:t>urządzeń łączności radiotelefonicznej w odniesieniu do jednej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>z </a:t>
            </a:r>
            <a:r>
              <a:rPr lang="pl-PL" sz="1400" b="1" dirty="0"/>
              <a:t>następujących służb: 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pl-PL" sz="1400" b="1" dirty="0" smtClean="0"/>
              <a:t>służby </a:t>
            </a:r>
            <a:r>
              <a:rPr lang="pl-PL" sz="1400" b="1" dirty="0"/>
              <a:t>kontroli lotniska w odniesieniu do kontroli pojazdów na polu manewrowym;</a:t>
            </a:r>
            <a:r>
              <a:rPr lang="pl-PL" sz="1400" dirty="0"/>
              <a:t> </a:t>
            </a:r>
            <a:endParaRPr lang="pl-PL" sz="1400" dirty="0" smtClean="0"/>
          </a:p>
          <a:p>
            <a:pPr marL="800100" lvl="1" indent="-342900" algn="just">
              <a:buFont typeface="+mj-lt"/>
              <a:buAutoNum type="arabicParenR"/>
            </a:pPr>
            <a:r>
              <a:rPr lang="pl-PL" sz="1400" dirty="0" smtClean="0"/>
              <a:t>AFIS </a:t>
            </a:r>
            <a:r>
              <a:rPr lang="pl-PL" sz="1400" dirty="0"/>
              <a:t>w odniesieniu do zarządzania pojazdami na polu manewrowym, gdy taką usługę świadczy się zgodnie z pkt ATS.TR.305 lit. f). </a:t>
            </a:r>
          </a:p>
          <a:p>
            <a:pPr marL="342900" indent="-342900" algn="just">
              <a:buFont typeface="+mj-lt"/>
              <a:buAutoNum type="alphaLcParenR" startAt="2"/>
            </a:pPr>
            <a:r>
              <a:rPr lang="pl-PL" sz="1400" b="1" dirty="0" smtClean="0"/>
              <a:t>Potrzebę </a:t>
            </a:r>
            <a:r>
              <a:rPr lang="pl-PL" sz="1400" b="1" dirty="0"/>
              <a:t>oddzielenia kanałów komunikacyjnych w odniesieniu do kontroli lub zarządzania pojazdami na polu manewrowym określa się na podstawie oceny bezpieczeństwa. </a:t>
            </a:r>
            <a:endParaRPr lang="pl-PL" sz="1400" b="1" dirty="0" smtClean="0"/>
          </a:p>
          <a:p>
            <a:pPr marL="342900" indent="-342900" algn="just">
              <a:buFont typeface="+mj-lt"/>
              <a:buAutoNum type="alphaLcParenR" startAt="2"/>
            </a:pPr>
            <a:r>
              <a:rPr lang="pl-PL" sz="1400" dirty="0" smtClean="0"/>
              <a:t>Na </a:t>
            </a:r>
            <a:r>
              <a:rPr lang="pl-PL" sz="1400" dirty="0"/>
              <a:t>wszystkich kanałach, o których mowa w lit. b), zapewnia się urządzenia służące do automatycznego zapisu.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16" y="783452"/>
            <a:ext cx="72771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962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Zidentyfikowane zagrożenia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3"/>
          </p:nvPr>
        </p:nvSpPr>
        <p:spPr>
          <a:xfrm>
            <a:off x="335550" y="1277493"/>
            <a:ext cx="8213117" cy="2423239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pl-PL" b="1" dirty="0" smtClean="0"/>
              <a:t>Niezdolność osiągnięcia znajomości </a:t>
            </a:r>
            <a:r>
              <a:rPr lang="pl-PL" b="1" dirty="0"/>
              <a:t>j. angielskiego </a:t>
            </a:r>
            <a:r>
              <a:rPr lang="pl-PL" b="1" dirty="0" smtClean="0"/>
              <a:t>na </a:t>
            </a:r>
            <a:r>
              <a:rPr lang="pl-PL" b="1" dirty="0"/>
              <a:t>odpowiednim poziomie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u osób prowadzących </a:t>
            </a:r>
            <a:r>
              <a:rPr lang="pl-PL" b="1" dirty="0"/>
              <a:t>korespondencję </a:t>
            </a:r>
            <a:r>
              <a:rPr lang="pl-PL" b="1" dirty="0" smtClean="0"/>
              <a:t>radiową w PML </a:t>
            </a:r>
          </a:p>
          <a:p>
            <a:pPr>
              <a:buFont typeface="+mj-lt"/>
              <a:buAutoNum type="arabicPeriod"/>
            </a:pPr>
            <a:endParaRPr lang="pl-PL" dirty="0" smtClean="0"/>
          </a:p>
          <a:p>
            <a:pPr>
              <a:buFont typeface="+mj-lt"/>
              <a:buAutoNum type="arabicPeriod"/>
            </a:pPr>
            <a:r>
              <a:rPr lang="pl-PL" dirty="0" smtClean="0"/>
              <a:t>Nadanie priorytetu biegłości w j. angielskim ponad posiadaniem doświadczenia </a:t>
            </a:r>
            <a:br>
              <a:rPr lang="pl-PL" dirty="0" smtClean="0"/>
            </a:br>
            <a:r>
              <a:rPr lang="pl-PL" dirty="0" smtClean="0"/>
              <a:t>i wiedzy specjalistycznej podczas podejmowania </a:t>
            </a:r>
            <a:r>
              <a:rPr lang="pl-PL" b="1" dirty="0" smtClean="0"/>
              <a:t>decyzji kadrowych </a:t>
            </a:r>
            <a:r>
              <a:rPr lang="pl-PL" dirty="0" smtClean="0"/>
              <a:t>przez Zarządzającego lotniskiem</a:t>
            </a:r>
          </a:p>
          <a:p>
            <a:pPr>
              <a:buFont typeface="+mj-lt"/>
              <a:buAutoNum type="arabicPeriod"/>
            </a:pPr>
            <a:endParaRPr lang="pl-PL" dirty="0" smtClean="0"/>
          </a:p>
          <a:p>
            <a:pPr>
              <a:buFont typeface="+mj-lt"/>
              <a:buAutoNum type="arabicPeriod"/>
            </a:pPr>
            <a:r>
              <a:rPr lang="pl-PL" dirty="0" smtClean="0"/>
              <a:t>Prowadzenie korespondencji radiowej w PML w j. angielskim przez personel stosujący </a:t>
            </a:r>
            <a:r>
              <a:rPr lang="pl-PL" b="1" dirty="0" smtClean="0"/>
              <a:t>procedury w j. polskim</a:t>
            </a:r>
          </a:p>
          <a:p>
            <a:pPr>
              <a:buFont typeface="+mj-lt"/>
              <a:buAutoNum type="arabicPeriod"/>
            </a:pPr>
            <a:endParaRPr lang="pl-PL" b="1" dirty="0" smtClean="0"/>
          </a:p>
          <a:p>
            <a:pPr>
              <a:buFont typeface="+mj-lt"/>
              <a:buAutoNum type="arabicPeriod"/>
            </a:pPr>
            <a:r>
              <a:rPr lang="pl-PL" b="1" dirty="0" smtClean="0"/>
              <a:t>Wykorzystywanie częstotliwości łączności lotniczej </a:t>
            </a:r>
            <a:br>
              <a:rPr lang="pl-PL" b="1" dirty="0" smtClean="0"/>
            </a:br>
            <a:r>
              <a:rPr lang="pl-PL" dirty="0" smtClean="0"/>
              <a:t>(użytkowanej także przez załogi SP i ATS) przez prowadzących pojazdy (?)</a:t>
            </a:r>
          </a:p>
          <a:p>
            <a:pPr>
              <a:buFont typeface="+mj-lt"/>
              <a:buAutoNum type="arabicPeriod"/>
            </a:pPr>
            <a:endParaRPr lang="pl-PL" dirty="0"/>
          </a:p>
          <a:p>
            <a:pPr>
              <a:buFont typeface="+mj-lt"/>
              <a:buAutoNum type="arabicPeriod"/>
            </a:pPr>
            <a:endParaRPr lang="pl-PL" dirty="0" smtClean="0"/>
          </a:p>
          <a:p>
            <a:pPr>
              <a:buFont typeface="+mj-lt"/>
              <a:buAutoNum type="arabicPeriod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3413D269-1218-4E62-9598-E668F048AC02}" type="slidenum">
              <a:rPr lang="pl-PL" smtClean="0">
                <a:solidFill>
                  <a:srgbClr val="808080"/>
                </a:solidFill>
              </a:rPr>
              <a:pPr>
                <a:defRPr/>
              </a:pPr>
              <a:t>9</a:t>
            </a:fld>
            <a:endParaRPr lang="pl-PL" dirty="0">
              <a:solidFill>
                <a:srgbClr val="808080"/>
              </a:solidFill>
            </a:endParaRPr>
          </a:p>
        </p:txBody>
      </p:sp>
      <p:sp>
        <p:nvSpPr>
          <p:cNvPr id="6" name="Prostokąt 5"/>
          <p:cNvSpPr/>
          <p:nvPr/>
        </p:nvSpPr>
        <p:spPr bwMode="auto">
          <a:xfrm rot="20782185">
            <a:off x="-130055" y="5568205"/>
            <a:ext cx="9451610" cy="377336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hazard		hazard		hazard				hazard</a:t>
            </a:r>
          </a:p>
        </p:txBody>
      </p:sp>
      <p:sp>
        <p:nvSpPr>
          <p:cNvPr id="7" name="Prostokąt 6"/>
          <p:cNvSpPr/>
          <p:nvPr/>
        </p:nvSpPr>
        <p:spPr bwMode="auto">
          <a:xfrm rot="196231">
            <a:off x="-305949" y="4996219"/>
            <a:ext cx="9803397" cy="400645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hazard		hazard		hazard		hazard		hazard</a:t>
            </a:r>
          </a:p>
        </p:txBody>
      </p:sp>
      <p:sp>
        <p:nvSpPr>
          <p:cNvPr id="8" name="Prostokąt 7"/>
          <p:cNvSpPr/>
          <p:nvPr/>
        </p:nvSpPr>
        <p:spPr bwMode="auto">
          <a:xfrm>
            <a:off x="-41422" y="5796502"/>
            <a:ext cx="9678838" cy="448124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	hazard		hazard		hazard		hazard</a:t>
            </a:r>
          </a:p>
        </p:txBody>
      </p:sp>
    </p:spTree>
    <p:extLst>
      <p:ext uri="{BB962C8B-B14F-4D97-AF65-F5344CB8AC3E}">
        <p14:creationId xmlns:p14="http://schemas.microsoft.com/office/powerpoint/2010/main" val="263250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FC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FC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2F70815F1AD34BB98BA03C69A35AFD" ma:contentTypeVersion="11" ma:contentTypeDescription="Utwórz nowy dokument." ma:contentTypeScope="" ma:versionID="92b0cc6ccddb6d746bfb25e8ffaa897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7a8b7abcfdc3966d6f5c4c9c96e157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4C8B57-162E-46A3-B3B3-5032C218F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685391E-D316-43CD-986D-44384893118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FF62617-20F6-4DA3-B8A0-FB3C6AC1C6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9198</TotalTime>
  <Words>1082</Words>
  <Application>Microsoft Office PowerPoint</Application>
  <PresentationFormat>Pokaz na ekranie (4:3)</PresentationFormat>
  <Paragraphs>181</Paragraphs>
  <Slides>17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17</vt:i4>
      </vt:variant>
    </vt:vector>
  </HeadingPairs>
  <TitlesOfParts>
    <vt:vector size="23" baseType="lpstr">
      <vt:lpstr>Arial</vt:lpstr>
      <vt:lpstr>Calibri</vt:lpstr>
      <vt:lpstr>Tahoma</vt:lpstr>
      <vt:lpstr>Wingdings</vt:lpstr>
      <vt:lpstr>Projekt domyślny</vt:lpstr>
      <vt:lpstr>1_Projekt domyślny</vt:lpstr>
      <vt:lpstr>Prezentacja programu PowerPoint</vt:lpstr>
      <vt:lpstr>Prezentacja programu PowerPoint</vt:lpstr>
      <vt:lpstr>ADR.OPS.B.024 Upoważnienia dla kierowców pojazdów (fragment)</vt:lpstr>
      <vt:lpstr>ADR.OPS.B.029 Biegłość językowa </vt:lpstr>
      <vt:lpstr>ADR.OPS.B.029 Biegłość językowa </vt:lpstr>
      <vt:lpstr>AMC1 ADR.OPS.B.029 (g) Biegłość językowa </vt:lpstr>
      <vt:lpstr>ADR.OPS.B.031 Łączność</vt:lpstr>
      <vt:lpstr>ATS.OR.445 Łączność w zakresie kontroli lub zarządzania na polach manewrowych lotnisk pojazdami innymi niż statki powietrzne </vt:lpstr>
      <vt:lpstr>Zidentyfikowane zagrożenia</vt:lpstr>
      <vt:lpstr>Czynniki sprzyjające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Osiągnięcie celu poprawy świadomości sytuacyjnej  w PML bez wprowadzania obowiązku znajomości  j. angielskiego</vt:lpstr>
      <vt:lpstr>Prezentacja programu PowerPoint</vt:lpstr>
    </vt:vector>
  </TitlesOfParts>
  <Company>PPL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 przekodowywania kart - pracownicy</dc:title>
  <dc:creator>Broniarek, Małgorzata</dc:creator>
  <cp:lastModifiedBy>Marzec, Dominika</cp:lastModifiedBy>
  <cp:revision>293</cp:revision>
  <cp:lastPrinted>2015-03-23T15:40:28Z</cp:lastPrinted>
  <dcterms:created xsi:type="dcterms:W3CDTF">2015-03-18T10:37:22Z</dcterms:created>
  <dcterms:modified xsi:type="dcterms:W3CDTF">2021-11-02T12:49:46Z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0x010100BC2F70815F1AD34BB98BA03C69A35AFD</vt:lpwstr>
  </property>
</Properties>
</file>