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66" r:id="rId2"/>
    <p:sldId id="291" r:id="rId3"/>
    <p:sldId id="293" r:id="rId4"/>
    <p:sldId id="292" r:id="rId5"/>
    <p:sldId id="295" r:id="rId6"/>
    <p:sldId id="294" r:id="rId7"/>
    <p:sldId id="309" r:id="rId8"/>
    <p:sldId id="326" r:id="rId9"/>
    <p:sldId id="327" r:id="rId10"/>
    <p:sldId id="290" r:id="rId11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8F8A6"/>
    <a:srgbClr val="0404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Bez stylu, bez siatki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Styl jasny 1 — Ak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 jasny 3 — Ak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52" autoAdjust="0"/>
    <p:restoredTop sz="90409" autoAdjust="0"/>
  </p:normalViewPr>
  <p:slideViewPr>
    <p:cSldViewPr>
      <p:cViewPr varScale="1">
        <p:scale>
          <a:sx n="103" d="100"/>
          <a:sy n="103" d="100"/>
        </p:scale>
        <p:origin x="188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8F1E4-2C62-474E-A82C-8022ACFB5566}" type="doc">
      <dgm:prSet loTypeId="urn:microsoft.com/office/officeart/2005/8/layout/lProcess3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5AE9E093-AEE7-4521-B05D-31AAA710FBD9}">
      <dgm:prSet phldrT="[Tekst]"/>
      <dgm:spPr/>
      <dgm:t>
        <a:bodyPr/>
        <a:lstStyle/>
        <a:p>
          <a:r>
            <a:rPr lang="pl-PL" dirty="0"/>
            <a:t>ICAO LEVEL 4</a:t>
          </a:r>
        </a:p>
      </dgm:t>
    </dgm:pt>
    <dgm:pt modelId="{BC5751A3-40C2-44EA-B104-B4AD685D49A3}" type="parTrans" cxnId="{DA004CDD-DD31-4B7A-A65B-E48D8B17F1B5}">
      <dgm:prSet/>
      <dgm:spPr/>
      <dgm:t>
        <a:bodyPr/>
        <a:lstStyle/>
        <a:p>
          <a:endParaRPr lang="pl-PL"/>
        </a:p>
      </dgm:t>
    </dgm:pt>
    <dgm:pt modelId="{3D962F63-7855-4D8F-ABD8-ECCDAE16EF0F}" type="sibTrans" cxnId="{DA004CDD-DD31-4B7A-A65B-E48D8B17F1B5}">
      <dgm:prSet/>
      <dgm:spPr/>
      <dgm:t>
        <a:bodyPr/>
        <a:lstStyle/>
        <a:p>
          <a:endParaRPr lang="pl-PL"/>
        </a:p>
      </dgm:t>
    </dgm:pt>
    <dgm:pt modelId="{439F7120-5F29-47E0-AAFA-F7BC70549963}">
      <dgm:prSet phldrT="[Tekst]"/>
      <dgm:spPr/>
      <dgm:t>
        <a:bodyPr/>
        <a:lstStyle/>
        <a:p>
          <a:r>
            <a:rPr lang="pl-PL" dirty="0"/>
            <a:t>ICAO LEVEL 5</a:t>
          </a:r>
        </a:p>
      </dgm:t>
    </dgm:pt>
    <dgm:pt modelId="{F472A3DE-6B86-44BF-9211-11FEE374968D}" type="parTrans" cxnId="{CE6D19AD-7BDF-4D89-9F04-9FF6204394AD}">
      <dgm:prSet/>
      <dgm:spPr/>
      <dgm:t>
        <a:bodyPr/>
        <a:lstStyle/>
        <a:p>
          <a:endParaRPr lang="pl-PL"/>
        </a:p>
      </dgm:t>
    </dgm:pt>
    <dgm:pt modelId="{3E874D18-16A1-40BB-830F-7CF9F78652A3}" type="sibTrans" cxnId="{CE6D19AD-7BDF-4D89-9F04-9FF6204394AD}">
      <dgm:prSet/>
      <dgm:spPr/>
      <dgm:t>
        <a:bodyPr/>
        <a:lstStyle/>
        <a:p>
          <a:endParaRPr lang="pl-PL"/>
        </a:p>
      </dgm:t>
    </dgm:pt>
    <dgm:pt modelId="{1BB8C8AB-BD36-455D-A80F-47F2FD8C3C77}">
      <dgm:prSet phldrT="[Tekst]"/>
      <dgm:spPr/>
      <dgm:t>
        <a:bodyPr/>
        <a:lstStyle/>
        <a:p>
          <a:r>
            <a:rPr lang="pl-PL" dirty="0"/>
            <a:t>ICAO LEVEL 6</a:t>
          </a:r>
        </a:p>
      </dgm:t>
    </dgm:pt>
    <dgm:pt modelId="{24ABA93A-9739-4693-9223-229B0D186ABE}" type="parTrans" cxnId="{487EA59D-2786-4160-B374-BFA9EDA429FF}">
      <dgm:prSet/>
      <dgm:spPr/>
      <dgm:t>
        <a:bodyPr/>
        <a:lstStyle/>
        <a:p>
          <a:endParaRPr lang="pl-PL"/>
        </a:p>
      </dgm:t>
    </dgm:pt>
    <dgm:pt modelId="{F8ECB412-6626-4676-90E1-882A45EDA745}" type="sibTrans" cxnId="{487EA59D-2786-4160-B374-BFA9EDA429FF}">
      <dgm:prSet/>
      <dgm:spPr/>
      <dgm:t>
        <a:bodyPr/>
        <a:lstStyle/>
        <a:p>
          <a:endParaRPr lang="pl-PL"/>
        </a:p>
      </dgm:t>
    </dgm:pt>
    <dgm:pt modelId="{196BA231-946C-4F83-9D44-95B9C6B678D1}">
      <dgm:prSet phldrT="[Tekst]"/>
      <dgm:spPr/>
      <dgm:t>
        <a:bodyPr/>
        <a:lstStyle/>
        <a:p>
          <a:r>
            <a:rPr lang="pl-PL" dirty="0"/>
            <a:t>POZIOM OPERACYJNY</a:t>
          </a:r>
        </a:p>
      </dgm:t>
    </dgm:pt>
    <dgm:pt modelId="{5C7753AB-0604-411E-949A-0C1BE8604193}" type="parTrans" cxnId="{DFBD72EF-5BAB-490C-8DD8-4974A48681E5}">
      <dgm:prSet/>
      <dgm:spPr/>
      <dgm:t>
        <a:bodyPr/>
        <a:lstStyle/>
        <a:p>
          <a:endParaRPr lang="pl-PL"/>
        </a:p>
      </dgm:t>
    </dgm:pt>
    <dgm:pt modelId="{B40A0457-D8FA-4350-B399-69F8EE116778}" type="sibTrans" cxnId="{DFBD72EF-5BAB-490C-8DD8-4974A48681E5}">
      <dgm:prSet/>
      <dgm:spPr/>
      <dgm:t>
        <a:bodyPr/>
        <a:lstStyle/>
        <a:p>
          <a:endParaRPr lang="pl-PL"/>
        </a:p>
      </dgm:t>
    </dgm:pt>
    <dgm:pt modelId="{508845B8-615D-4B39-97B0-2D48582BC9A6}">
      <dgm:prSet phldrT="[Tekst]"/>
      <dgm:spPr/>
      <dgm:t>
        <a:bodyPr/>
        <a:lstStyle/>
        <a:p>
          <a:r>
            <a:rPr lang="pl-PL" dirty="0"/>
            <a:t>POZIOM ROZSZERZONY</a:t>
          </a:r>
        </a:p>
      </dgm:t>
    </dgm:pt>
    <dgm:pt modelId="{966696B9-A3C7-452B-B5E2-D05AA4FB2EDB}" type="parTrans" cxnId="{61C77F2C-DFB9-42CE-B6CB-0C0F6FBC06EE}">
      <dgm:prSet/>
      <dgm:spPr/>
      <dgm:t>
        <a:bodyPr/>
        <a:lstStyle/>
        <a:p>
          <a:endParaRPr lang="pl-PL"/>
        </a:p>
      </dgm:t>
    </dgm:pt>
    <dgm:pt modelId="{FAE5B16B-89F5-4F89-94CE-601A23DB819A}" type="sibTrans" cxnId="{61C77F2C-DFB9-42CE-B6CB-0C0F6FBC06EE}">
      <dgm:prSet/>
      <dgm:spPr/>
      <dgm:t>
        <a:bodyPr/>
        <a:lstStyle/>
        <a:p>
          <a:endParaRPr lang="pl-PL"/>
        </a:p>
      </dgm:t>
    </dgm:pt>
    <dgm:pt modelId="{2239BE3B-353D-4B15-916D-ED78012ADA80}">
      <dgm:prSet phldrT="[Tekst]"/>
      <dgm:spPr/>
      <dgm:t>
        <a:bodyPr/>
        <a:lstStyle/>
        <a:p>
          <a:r>
            <a:rPr lang="pl-PL" dirty="0"/>
            <a:t>POZIOM EKSPERT</a:t>
          </a:r>
        </a:p>
      </dgm:t>
    </dgm:pt>
    <dgm:pt modelId="{ECE09C4D-33DD-4A2E-8798-188AEAB07496}" type="parTrans" cxnId="{75F92BA4-8EA8-497D-B5E3-620A5559CC8B}">
      <dgm:prSet/>
      <dgm:spPr/>
      <dgm:t>
        <a:bodyPr/>
        <a:lstStyle/>
        <a:p>
          <a:endParaRPr lang="pl-PL"/>
        </a:p>
      </dgm:t>
    </dgm:pt>
    <dgm:pt modelId="{51AB1C39-7695-463B-900C-1B41C11499C7}" type="sibTrans" cxnId="{75F92BA4-8EA8-497D-B5E3-620A5559CC8B}">
      <dgm:prSet/>
      <dgm:spPr/>
      <dgm:t>
        <a:bodyPr/>
        <a:lstStyle/>
        <a:p>
          <a:endParaRPr lang="pl-PL"/>
        </a:p>
      </dgm:t>
    </dgm:pt>
    <dgm:pt modelId="{62172CE4-5FAB-4419-A424-5167E1593E55}" type="pres">
      <dgm:prSet presAssocID="{2178F1E4-2C62-474E-A82C-8022ACFB5566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90470C31-557F-4F51-B868-66E7BA2EC4B5}" type="pres">
      <dgm:prSet presAssocID="{5AE9E093-AEE7-4521-B05D-31AAA710FBD9}" presName="horFlow" presStyleCnt="0"/>
      <dgm:spPr/>
    </dgm:pt>
    <dgm:pt modelId="{D61AD36A-078A-4933-A43D-CC592341E77B}" type="pres">
      <dgm:prSet presAssocID="{5AE9E093-AEE7-4521-B05D-31AAA710FBD9}" presName="bigChev" presStyleLbl="node1" presStyleIdx="0" presStyleCnt="3"/>
      <dgm:spPr/>
    </dgm:pt>
    <dgm:pt modelId="{B9732974-80B5-47C9-8C99-74CA8873C673}" type="pres">
      <dgm:prSet presAssocID="{5C7753AB-0604-411E-949A-0C1BE8604193}" presName="parTrans" presStyleCnt="0"/>
      <dgm:spPr/>
    </dgm:pt>
    <dgm:pt modelId="{CA8C2ECA-C49B-4706-8D98-6A47C352A71C}" type="pres">
      <dgm:prSet presAssocID="{196BA231-946C-4F83-9D44-95B9C6B678D1}" presName="node" presStyleLbl="alignAccFollowNode1" presStyleIdx="0" presStyleCnt="3">
        <dgm:presLayoutVars>
          <dgm:bulletEnabled val="1"/>
        </dgm:presLayoutVars>
      </dgm:prSet>
      <dgm:spPr/>
    </dgm:pt>
    <dgm:pt modelId="{4BA3A685-AA1A-4332-8497-B97862C26CF0}" type="pres">
      <dgm:prSet presAssocID="{5AE9E093-AEE7-4521-B05D-31AAA710FBD9}" presName="vSp" presStyleCnt="0"/>
      <dgm:spPr/>
    </dgm:pt>
    <dgm:pt modelId="{82872FDA-C7C5-4BCF-AF0F-2C50FCAD9A9D}" type="pres">
      <dgm:prSet presAssocID="{439F7120-5F29-47E0-AAFA-F7BC70549963}" presName="horFlow" presStyleCnt="0"/>
      <dgm:spPr/>
    </dgm:pt>
    <dgm:pt modelId="{178873CE-3DB1-489C-A3C2-7005D575DC99}" type="pres">
      <dgm:prSet presAssocID="{439F7120-5F29-47E0-AAFA-F7BC70549963}" presName="bigChev" presStyleLbl="node1" presStyleIdx="1" presStyleCnt="3"/>
      <dgm:spPr/>
    </dgm:pt>
    <dgm:pt modelId="{78CD6C04-E625-4339-8E70-2A4FA055C8E1}" type="pres">
      <dgm:prSet presAssocID="{966696B9-A3C7-452B-B5E2-D05AA4FB2EDB}" presName="parTrans" presStyleCnt="0"/>
      <dgm:spPr/>
    </dgm:pt>
    <dgm:pt modelId="{EBA22390-E4F8-4BC4-89C5-67F381ED6738}" type="pres">
      <dgm:prSet presAssocID="{508845B8-615D-4B39-97B0-2D48582BC9A6}" presName="node" presStyleLbl="alignAccFollowNode1" presStyleIdx="1" presStyleCnt="3">
        <dgm:presLayoutVars>
          <dgm:bulletEnabled val="1"/>
        </dgm:presLayoutVars>
      </dgm:prSet>
      <dgm:spPr/>
    </dgm:pt>
    <dgm:pt modelId="{F81E53B7-1978-4897-B195-06736B3C5D14}" type="pres">
      <dgm:prSet presAssocID="{439F7120-5F29-47E0-AAFA-F7BC70549963}" presName="vSp" presStyleCnt="0"/>
      <dgm:spPr/>
    </dgm:pt>
    <dgm:pt modelId="{21790B9D-0C3E-4571-BFEF-F41AB8007C34}" type="pres">
      <dgm:prSet presAssocID="{1BB8C8AB-BD36-455D-A80F-47F2FD8C3C77}" presName="horFlow" presStyleCnt="0"/>
      <dgm:spPr/>
    </dgm:pt>
    <dgm:pt modelId="{67D7A21D-A927-47E2-8F5A-F1933815E293}" type="pres">
      <dgm:prSet presAssocID="{1BB8C8AB-BD36-455D-A80F-47F2FD8C3C77}" presName="bigChev" presStyleLbl="node1" presStyleIdx="2" presStyleCnt="3"/>
      <dgm:spPr/>
    </dgm:pt>
    <dgm:pt modelId="{DD00FDC6-1D32-489F-9840-4D213A1CDF53}" type="pres">
      <dgm:prSet presAssocID="{ECE09C4D-33DD-4A2E-8798-188AEAB07496}" presName="parTrans" presStyleCnt="0"/>
      <dgm:spPr/>
    </dgm:pt>
    <dgm:pt modelId="{E7643318-8A48-4D75-A647-7250FA28E59C}" type="pres">
      <dgm:prSet presAssocID="{2239BE3B-353D-4B15-916D-ED78012ADA80}" presName="node" presStyleLbl="alignAccFollowNode1" presStyleIdx="2" presStyleCnt="3">
        <dgm:presLayoutVars>
          <dgm:bulletEnabled val="1"/>
        </dgm:presLayoutVars>
      </dgm:prSet>
      <dgm:spPr/>
    </dgm:pt>
  </dgm:ptLst>
  <dgm:cxnLst>
    <dgm:cxn modelId="{1F66ED0A-4FA2-46FA-A833-0EEC0ADEB2F6}" type="presOf" srcId="{439F7120-5F29-47E0-AAFA-F7BC70549963}" destId="{178873CE-3DB1-489C-A3C2-7005D575DC99}" srcOrd="0" destOrd="0" presId="urn:microsoft.com/office/officeart/2005/8/layout/lProcess3"/>
    <dgm:cxn modelId="{61C77F2C-DFB9-42CE-B6CB-0C0F6FBC06EE}" srcId="{439F7120-5F29-47E0-AAFA-F7BC70549963}" destId="{508845B8-615D-4B39-97B0-2D48582BC9A6}" srcOrd="0" destOrd="0" parTransId="{966696B9-A3C7-452B-B5E2-D05AA4FB2EDB}" sibTransId="{FAE5B16B-89F5-4F89-94CE-601A23DB819A}"/>
    <dgm:cxn modelId="{D5AB075B-A35F-4398-B9F1-8847D315D8B3}" type="presOf" srcId="{2178F1E4-2C62-474E-A82C-8022ACFB5566}" destId="{62172CE4-5FAB-4419-A424-5167E1593E55}" srcOrd="0" destOrd="0" presId="urn:microsoft.com/office/officeart/2005/8/layout/lProcess3"/>
    <dgm:cxn modelId="{3E27105C-CD7B-46B8-8720-AFCF68C0ACBF}" type="presOf" srcId="{5AE9E093-AEE7-4521-B05D-31AAA710FBD9}" destId="{D61AD36A-078A-4933-A43D-CC592341E77B}" srcOrd="0" destOrd="0" presId="urn:microsoft.com/office/officeart/2005/8/layout/lProcess3"/>
    <dgm:cxn modelId="{DCE1C96D-0A22-4674-9FAE-AEA723B4B700}" type="presOf" srcId="{196BA231-946C-4F83-9D44-95B9C6B678D1}" destId="{CA8C2ECA-C49B-4706-8D98-6A47C352A71C}" srcOrd="0" destOrd="0" presId="urn:microsoft.com/office/officeart/2005/8/layout/lProcess3"/>
    <dgm:cxn modelId="{D3310572-EE70-4497-9FD0-ABFECB6385DD}" type="presOf" srcId="{508845B8-615D-4B39-97B0-2D48582BC9A6}" destId="{EBA22390-E4F8-4BC4-89C5-67F381ED6738}" srcOrd="0" destOrd="0" presId="urn:microsoft.com/office/officeart/2005/8/layout/lProcess3"/>
    <dgm:cxn modelId="{58F1338B-204B-482A-9855-A11AADC33A0F}" type="presOf" srcId="{1BB8C8AB-BD36-455D-A80F-47F2FD8C3C77}" destId="{67D7A21D-A927-47E2-8F5A-F1933815E293}" srcOrd="0" destOrd="0" presId="urn:microsoft.com/office/officeart/2005/8/layout/lProcess3"/>
    <dgm:cxn modelId="{487EA59D-2786-4160-B374-BFA9EDA429FF}" srcId="{2178F1E4-2C62-474E-A82C-8022ACFB5566}" destId="{1BB8C8AB-BD36-455D-A80F-47F2FD8C3C77}" srcOrd="2" destOrd="0" parTransId="{24ABA93A-9739-4693-9223-229B0D186ABE}" sibTransId="{F8ECB412-6626-4676-90E1-882A45EDA745}"/>
    <dgm:cxn modelId="{75F92BA4-8EA8-497D-B5E3-620A5559CC8B}" srcId="{1BB8C8AB-BD36-455D-A80F-47F2FD8C3C77}" destId="{2239BE3B-353D-4B15-916D-ED78012ADA80}" srcOrd="0" destOrd="0" parTransId="{ECE09C4D-33DD-4A2E-8798-188AEAB07496}" sibTransId="{51AB1C39-7695-463B-900C-1B41C11499C7}"/>
    <dgm:cxn modelId="{CE6D19AD-7BDF-4D89-9F04-9FF6204394AD}" srcId="{2178F1E4-2C62-474E-A82C-8022ACFB5566}" destId="{439F7120-5F29-47E0-AAFA-F7BC70549963}" srcOrd="1" destOrd="0" parTransId="{F472A3DE-6B86-44BF-9211-11FEE374968D}" sibTransId="{3E874D18-16A1-40BB-830F-7CF9F78652A3}"/>
    <dgm:cxn modelId="{DA004CDD-DD31-4B7A-A65B-E48D8B17F1B5}" srcId="{2178F1E4-2C62-474E-A82C-8022ACFB5566}" destId="{5AE9E093-AEE7-4521-B05D-31AAA710FBD9}" srcOrd="0" destOrd="0" parTransId="{BC5751A3-40C2-44EA-B104-B4AD685D49A3}" sibTransId="{3D962F63-7855-4D8F-ABD8-ECCDAE16EF0F}"/>
    <dgm:cxn modelId="{030084EC-DA64-4A0C-896E-A0A0090DBE20}" type="presOf" srcId="{2239BE3B-353D-4B15-916D-ED78012ADA80}" destId="{E7643318-8A48-4D75-A647-7250FA28E59C}" srcOrd="0" destOrd="0" presId="urn:microsoft.com/office/officeart/2005/8/layout/lProcess3"/>
    <dgm:cxn modelId="{DFBD72EF-5BAB-490C-8DD8-4974A48681E5}" srcId="{5AE9E093-AEE7-4521-B05D-31AAA710FBD9}" destId="{196BA231-946C-4F83-9D44-95B9C6B678D1}" srcOrd="0" destOrd="0" parTransId="{5C7753AB-0604-411E-949A-0C1BE8604193}" sibTransId="{B40A0457-D8FA-4350-B399-69F8EE116778}"/>
    <dgm:cxn modelId="{214EF610-494A-4A59-A524-D23AF7A34D60}" type="presParOf" srcId="{62172CE4-5FAB-4419-A424-5167E1593E55}" destId="{90470C31-557F-4F51-B868-66E7BA2EC4B5}" srcOrd="0" destOrd="0" presId="urn:microsoft.com/office/officeart/2005/8/layout/lProcess3"/>
    <dgm:cxn modelId="{F5D93044-2BAC-4EBB-98C6-D79543D0E571}" type="presParOf" srcId="{90470C31-557F-4F51-B868-66E7BA2EC4B5}" destId="{D61AD36A-078A-4933-A43D-CC592341E77B}" srcOrd="0" destOrd="0" presId="urn:microsoft.com/office/officeart/2005/8/layout/lProcess3"/>
    <dgm:cxn modelId="{43A72A4F-BBE5-42AA-9FE4-B728DD6B04EC}" type="presParOf" srcId="{90470C31-557F-4F51-B868-66E7BA2EC4B5}" destId="{B9732974-80B5-47C9-8C99-74CA8873C673}" srcOrd="1" destOrd="0" presId="urn:microsoft.com/office/officeart/2005/8/layout/lProcess3"/>
    <dgm:cxn modelId="{8FCE9E1B-EEA6-433D-B366-4D8B132BA37D}" type="presParOf" srcId="{90470C31-557F-4F51-B868-66E7BA2EC4B5}" destId="{CA8C2ECA-C49B-4706-8D98-6A47C352A71C}" srcOrd="2" destOrd="0" presId="urn:microsoft.com/office/officeart/2005/8/layout/lProcess3"/>
    <dgm:cxn modelId="{95F954A5-797B-4BAE-9C7D-DBDE7CC3AA8A}" type="presParOf" srcId="{62172CE4-5FAB-4419-A424-5167E1593E55}" destId="{4BA3A685-AA1A-4332-8497-B97862C26CF0}" srcOrd="1" destOrd="0" presId="urn:microsoft.com/office/officeart/2005/8/layout/lProcess3"/>
    <dgm:cxn modelId="{177F0FE5-3AB7-48BE-AB08-FBFEAAA4FA94}" type="presParOf" srcId="{62172CE4-5FAB-4419-A424-5167E1593E55}" destId="{82872FDA-C7C5-4BCF-AF0F-2C50FCAD9A9D}" srcOrd="2" destOrd="0" presId="urn:microsoft.com/office/officeart/2005/8/layout/lProcess3"/>
    <dgm:cxn modelId="{6553B270-9C31-4823-B573-7610BDC8B048}" type="presParOf" srcId="{82872FDA-C7C5-4BCF-AF0F-2C50FCAD9A9D}" destId="{178873CE-3DB1-489C-A3C2-7005D575DC99}" srcOrd="0" destOrd="0" presId="urn:microsoft.com/office/officeart/2005/8/layout/lProcess3"/>
    <dgm:cxn modelId="{510CD190-E32C-4D76-8FC5-CC41B09E6950}" type="presParOf" srcId="{82872FDA-C7C5-4BCF-AF0F-2C50FCAD9A9D}" destId="{78CD6C04-E625-4339-8E70-2A4FA055C8E1}" srcOrd="1" destOrd="0" presId="urn:microsoft.com/office/officeart/2005/8/layout/lProcess3"/>
    <dgm:cxn modelId="{346A31CD-BFE0-412F-BFBD-E6B5F3AEB850}" type="presParOf" srcId="{82872FDA-C7C5-4BCF-AF0F-2C50FCAD9A9D}" destId="{EBA22390-E4F8-4BC4-89C5-67F381ED6738}" srcOrd="2" destOrd="0" presId="urn:microsoft.com/office/officeart/2005/8/layout/lProcess3"/>
    <dgm:cxn modelId="{B941FEF7-5B24-4630-B694-822A075B44AD}" type="presParOf" srcId="{62172CE4-5FAB-4419-A424-5167E1593E55}" destId="{F81E53B7-1978-4897-B195-06736B3C5D14}" srcOrd="3" destOrd="0" presId="urn:microsoft.com/office/officeart/2005/8/layout/lProcess3"/>
    <dgm:cxn modelId="{22F16A5E-C2B5-4032-8556-0B8AD8F4E4AA}" type="presParOf" srcId="{62172CE4-5FAB-4419-A424-5167E1593E55}" destId="{21790B9D-0C3E-4571-BFEF-F41AB8007C34}" srcOrd="4" destOrd="0" presId="urn:microsoft.com/office/officeart/2005/8/layout/lProcess3"/>
    <dgm:cxn modelId="{C56857C1-2A48-4B7E-AF3F-DB90A899119C}" type="presParOf" srcId="{21790B9D-0C3E-4571-BFEF-F41AB8007C34}" destId="{67D7A21D-A927-47E2-8F5A-F1933815E293}" srcOrd="0" destOrd="0" presId="urn:microsoft.com/office/officeart/2005/8/layout/lProcess3"/>
    <dgm:cxn modelId="{4E5BC197-0FF6-4E58-92EF-06E23336C2DC}" type="presParOf" srcId="{21790B9D-0C3E-4571-BFEF-F41AB8007C34}" destId="{DD00FDC6-1D32-489F-9840-4D213A1CDF53}" srcOrd="1" destOrd="0" presId="urn:microsoft.com/office/officeart/2005/8/layout/lProcess3"/>
    <dgm:cxn modelId="{29617586-5F42-40AF-B209-923047705B30}" type="presParOf" srcId="{21790B9D-0C3E-4571-BFEF-F41AB8007C34}" destId="{E7643318-8A48-4D75-A647-7250FA28E59C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3059995-0B61-4263-B54B-386D0334C4D5}" type="doc">
      <dgm:prSet loTypeId="urn:microsoft.com/office/officeart/2005/8/layout/default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pl-PL"/>
        </a:p>
      </dgm:t>
    </dgm:pt>
    <dgm:pt modelId="{57E46C40-DF9D-4394-9294-C794DB744DA9}">
      <dgm:prSet phldrT="[Tekst]"/>
      <dgm:spPr/>
      <dgm:t>
        <a:bodyPr/>
        <a:lstStyle/>
        <a:p>
          <a:r>
            <a:rPr lang="pl-PL" dirty="0"/>
            <a:t>Słuchanie: ocena rozumienia</a:t>
          </a:r>
        </a:p>
      </dgm:t>
    </dgm:pt>
    <dgm:pt modelId="{541F4BA7-1643-49C7-B7A0-2B6F299E3A37}" type="parTrans" cxnId="{27AB7F41-0FCE-43EB-9493-1EED5B3F3982}">
      <dgm:prSet/>
      <dgm:spPr/>
      <dgm:t>
        <a:bodyPr/>
        <a:lstStyle/>
        <a:p>
          <a:endParaRPr lang="pl-PL"/>
        </a:p>
      </dgm:t>
    </dgm:pt>
    <dgm:pt modelId="{DACF755F-BC5B-4021-9510-51E17CB8478A}" type="sibTrans" cxnId="{27AB7F41-0FCE-43EB-9493-1EED5B3F3982}">
      <dgm:prSet/>
      <dgm:spPr/>
      <dgm:t>
        <a:bodyPr/>
        <a:lstStyle/>
        <a:p>
          <a:endParaRPr lang="pl-PL"/>
        </a:p>
      </dgm:t>
    </dgm:pt>
    <dgm:pt modelId="{CC1014E1-BC9F-45D1-AC4B-54F4469BD43F}">
      <dgm:prSet phldrT="[Tekst]"/>
      <dgm:spPr/>
      <dgm:t>
        <a:bodyPr/>
        <a:lstStyle/>
        <a:p>
          <a:r>
            <a:rPr lang="pl-PL" dirty="0"/>
            <a:t>Mówienie: ocena wymowy, płynności, struktury i słownictwa</a:t>
          </a:r>
        </a:p>
      </dgm:t>
    </dgm:pt>
    <dgm:pt modelId="{06F25CFC-793D-432E-BDA5-9765910E9ACC}" type="parTrans" cxnId="{E217C292-4FCE-494E-8F1D-48610B72F354}">
      <dgm:prSet/>
      <dgm:spPr/>
      <dgm:t>
        <a:bodyPr/>
        <a:lstStyle/>
        <a:p>
          <a:endParaRPr lang="pl-PL"/>
        </a:p>
      </dgm:t>
    </dgm:pt>
    <dgm:pt modelId="{09428475-1139-4703-B247-BFE3526DED5C}" type="sibTrans" cxnId="{E217C292-4FCE-494E-8F1D-48610B72F354}">
      <dgm:prSet/>
      <dgm:spPr/>
      <dgm:t>
        <a:bodyPr/>
        <a:lstStyle/>
        <a:p>
          <a:endParaRPr lang="pl-PL"/>
        </a:p>
      </dgm:t>
    </dgm:pt>
    <dgm:pt modelId="{BECA032B-5329-47E8-9044-32D4D9D0F9B4}">
      <dgm:prSet phldrT="[Tekst]"/>
      <dgm:spPr/>
      <dgm:t>
        <a:bodyPr/>
        <a:lstStyle/>
        <a:p>
          <a:r>
            <a:rPr lang="pl-PL" dirty="0"/>
            <a:t>interakcja</a:t>
          </a:r>
        </a:p>
      </dgm:t>
    </dgm:pt>
    <dgm:pt modelId="{24998F4A-7E05-42AA-A5BC-8D4682B75413}" type="parTrans" cxnId="{0B2AFD4A-81AA-471D-88EC-E8688BBF6FEA}">
      <dgm:prSet/>
      <dgm:spPr/>
      <dgm:t>
        <a:bodyPr/>
        <a:lstStyle/>
        <a:p>
          <a:endParaRPr lang="pl-PL"/>
        </a:p>
      </dgm:t>
    </dgm:pt>
    <dgm:pt modelId="{2386905E-50BB-4593-B58D-F401F611C05C}" type="sibTrans" cxnId="{0B2AFD4A-81AA-471D-88EC-E8688BBF6FEA}">
      <dgm:prSet/>
      <dgm:spPr/>
      <dgm:t>
        <a:bodyPr/>
        <a:lstStyle/>
        <a:p>
          <a:endParaRPr lang="pl-PL"/>
        </a:p>
      </dgm:t>
    </dgm:pt>
    <dgm:pt modelId="{56370873-A473-458F-B343-B877AAEBC775}" type="pres">
      <dgm:prSet presAssocID="{33059995-0B61-4263-B54B-386D0334C4D5}" presName="diagram" presStyleCnt="0">
        <dgm:presLayoutVars>
          <dgm:dir/>
          <dgm:resizeHandles val="exact"/>
        </dgm:presLayoutVars>
      </dgm:prSet>
      <dgm:spPr/>
    </dgm:pt>
    <dgm:pt modelId="{3DABEE8B-A36E-4615-BF67-14B5FA991321}" type="pres">
      <dgm:prSet presAssocID="{57E46C40-DF9D-4394-9294-C794DB744DA9}" presName="node" presStyleLbl="node1" presStyleIdx="0" presStyleCnt="3">
        <dgm:presLayoutVars>
          <dgm:bulletEnabled val="1"/>
        </dgm:presLayoutVars>
      </dgm:prSet>
      <dgm:spPr/>
    </dgm:pt>
    <dgm:pt modelId="{7A39E2B6-2FA5-4F4A-AEDC-E1882EBD37F8}" type="pres">
      <dgm:prSet presAssocID="{DACF755F-BC5B-4021-9510-51E17CB8478A}" presName="sibTrans" presStyleCnt="0"/>
      <dgm:spPr/>
    </dgm:pt>
    <dgm:pt modelId="{066D4313-B393-41C7-8AF3-76FA05D992F1}" type="pres">
      <dgm:prSet presAssocID="{CC1014E1-BC9F-45D1-AC4B-54F4469BD43F}" presName="node" presStyleLbl="node1" presStyleIdx="1" presStyleCnt="3">
        <dgm:presLayoutVars>
          <dgm:bulletEnabled val="1"/>
        </dgm:presLayoutVars>
      </dgm:prSet>
      <dgm:spPr/>
    </dgm:pt>
    <dgm:pt modelId="{4F878E52-37B5-492E-B756-05C7A13231D9}" type="pres">
      <dgm:prSet presAssocID="{09428475-1139-4703-B247-BFE3526DED5C}" presName="sibTrans" presStyleCnt="0"/>
      <dgm:spPr/>
    </dgm:pt>
    <dgm:pt modelId="{8AEA19A6-4FF8-4BF0-8CFB-7F642E8A5EC3}" type="pres">
      <dgm:prSet presAssocID="{BECA032B-5329-47E8-9044-32D4D9D0F9B4}" presName="node" presStyleLbl="node1" presStyleIdx="2" presStyleCnt="3">
        <dgm:presLayoutVars>
          <dgm:bulletEnabled val="1"/>
        </dgm:presLayoutVars>
      </dgm:prSet>
      <dgm:spPr/>
    </dgm:pt>
  </dgm:ptLst>
  <dgm:cxnLst>
    <dgm:cxn modelId="{9C77B82A-BC34-400A-A5CC-28BCF86DAE56}" type="presOf" srcId="{57E46C40-DF9D-4394-9294-C794DB744DA9}" destId="{3DABEE8B-A36E-4615-BF67-14B5FA991321}" srcOrd="0" destOrd="0" presId="urn:microsoft.com/office/officeart/2005/8/layout/default"/>
    <dgm:cxn modelId="{27AB7F41-0FCE-43EB-9493-1EED5B3F3982}" srcId="{33059995-0B61-4263-B54B-386D0334C4D5}" destId="{57E46C40-DF9D-4394-9294-C794DB744DA9}" srcOrd="0" destOrd="0" parTransId="{541F4BA7-1643-49C7-B7A0-2B6F299E3A37}" sibTransId="{DACF755F-BC5B-4021-9510-51E17CB8478A}"/>
    <dgm:cxn modelId="{0B2AFD4A-81AA-471D-88EC-E8688BBF6FEA}" srcId="{33059995-0B61-4263-B54B-386D0334C4D5}" destId="{BECA032B-5329-47E8-9044-32D4D9D0F9B4}" srcOrd="2" destOrd="0" parTransId="{24998F4A-7E05-42AA-A5BC-8D4682B75413}" sibTransId="{2386905E-50BB-4593-B58D-F401F611C05C}"/>
    <dgm:cxn modelId="{492E1E8F-F271-436E-B32A-B5F3165D53D3}" type="presOf" srcId="{33059995-0B61-4263-B54B-386D0334C4D5}" destId="{56370873-A473-458F-B343-B877AAEBC775}" srcOrd="0" destOrd="0" presId="urn:microsoft.com/office/officeart/2005/8/layout/default"/>
    <dgm:cxn modelId="{E217C292-4FCE-494E-8F1D-48610B72F354}" srcId="{33059995-0B61-4263-B54B-386D0334C4D5}" destId="{CC1014E1-BC9F-45D1-AC4B-54F4469BD43F}" srcOrd="1" destOrd="0" parTransId="{06F25CFC-793D-432E-BDA5-9765910E9ACC}" sibTransId="{09428475-1139-4703-B247-BFE3526DED5C}"/>
    <dgm:cxn modelId="{864A1FBC-7A47-4BA1-8FFF-4F4266293AC9}" type="presOf" srcId="{BECA032B-5329-47E8-9044-32D4D9D0F9B4}" destId="{8AEA19A6-4FF8-4BF0-8CFB-7F642E8A5EC3}" srcOrd="0" destOrd="0" presId="urn:microsoft.com/office/officeart/2005/8/layout/default"/>
    <dgm:cxn modelId="{A6E7BAC0-5B96-462E-A084-8A127F6E48EA}" type="presOf" srcId="{CC1014E1-BC9F-45D1-AC4B-54F4469BD43F}" destId="{066D4313-B393-41C7-8AF3-76FA05D992F1}" srcOrd="0" destOrd="0" presId="urn:microsoft.com/office/officeart/2005/8/layout/default"/>
    <dgm:cxn modelId="{E43ACF22-9D7C-4072-B248-ABAD29E0164A}" type="presParOf" srcId="{56370873-A473-458F-B343-B877AAEBC775}" destId="{3DABEE8B-A36E-4615-BF67-14B5FA991321}" srcOrd="0" destOrd="0" presId="urn:microsoft.com/office/officeart/2005/8/layout/default"/>
    <dgm:cxn modelId="{847D00B4-05A0-4C86-BBE6-07A69110E098}" type="presParOf" srcId="{56370873-A473-458F-B343-B877AAEBC775}" destId="{7A39E2B6-2FA5-4F4A-AEDC-E1882EBD37F8}" srcOrd="1" destOrd="0" presId="urn:microsoft.com/office/officeart/2005/8/layout/default"/>
    <dgm:cxn modelId="{52875F38-8CD6-4B97-8CD6-92C2AA389863}" type="presParOf" srcId="{56370873-A473-458F-B343-B877AAEBC775}" destId="{066D4313-B393-41C7-8AF3-76FA05D992F1}" srcOrd="2" destOrd="0" presId="urn:microsoft.com/office/officeart/2005/8/layout/default"/>
    <dgm:cxn modelId="{F9200978-EA6A-476A-8D59-FCE365DFAA96}" type="presParOf" srcId="{56370873-A473-458F-B343-B877AAEBC775}" destId="{4F878E52-37B5-492E-B756-05C7A13231D9}" srcOrd="3" destOrd="0" presId="urn:microsoft.com/office/officeart/2005/8/layout/default"/>
    <dgm:cxn modelId="{354889BE-3DEB-461C-9CA7-BA84C5DD2FE8}" type="presParOf" srcId="{56370873-A473-458F-B343-B877AAEBC775}" destId="{8AEA19A6-4FF8-4BF0-8CFB-7F642E8A5EC3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1AD36A-078A-4933-A43D-CC592341E77B}">
      <dsp:nvSpPr>
        <dsp:cNvPr id="0" name=""/>
        <dsp:cNvSpPr/>
      </dsp:nvSpPr>
      <dsp:spPr>
        <a:xfrm>
          <a:off x="93671" y="566"/>
          <a:ext cx="1767454" cy="706981"/>
        </a:xfrm>
        <a:prstGeom prst="chevron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ICAO LEVEL 4</a:t>
          </a:r>
        </a:p>
      </dsp:txBody>
      <dsp:txXfrm>
        <a:off x="447162" y="566"/>
        <a:ext cx="1060473" cy="706981"/>
      </dsp:txXfrm>
    </dsp:sp>
    <dsp:sp modelId="{CA8C2ECA-C49B-4706-8D98-6A47C352A71C}">
      <dsp:nvSpPr>
        <dsp:cNvPr id="0" name=""/>
        <dsp:cNvSpPr/>
      </dsp:nvSpPr>
      <dsp:spPr>
        <a:xfrm>
          <a:off x="1631357" y="60659"/>
          <a:ext cx="1466986" cy="586794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POZIOM OPERACYJNY</a:t>
          </a:r>
        </a:p>
      </dsp:txBody>
      <dsp:txXfrm>
        <a:off x="1924754" y="60659"/>
        <a:ext cx="880192" cy="586794"/>
      </dsp:txXfrm>
    </dsp:sp>
    <dsp:sp modelId="{178873CE-3DB1-489C-A3C2-7005D575DC99}">
      <dsp:nvSpPr>
        <dsp:cNvPr id="0" name=""/>
        <dsp:cNvSpPr/>
      </dsp:nvSpPr>
      <dsp:spPr>
        <a:xfrm>
          <a:off x="93671" y="806525"/>
          <a:ext cx="1767454" cy="706981"/>
        </a:xfrm>
        <a:prstGeom prst="chevron">
          <a:avLst/>
        </a:prstGeom>
        <a:solidFill>
          <a:schemeClr val="accent4">
            <a:hueOff val="-2232385"/>
            <a:satOff val="13449"/>
            <a:lumOff val="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ICAO LEVEL 5</a:t>
          </a:r>
        </a:p>
      </dsp:txBody>
      <dsp:txXfrm>
        <a:off x="447162" y="806525"/>
        <a:ext cx="1060473" cy="706981"/>
      </dsp:txXfrm>
    </dsp:sp>
    <dsp:sp modelId="{EBA22390-E4F8-4BC4-89C5-67F381ED6738}">
      <dsp:nvSpPr>
        <dsp:cNvPr id="0" name=""/>
        <dsp:cNvSpPr/>
      </dsp:nvSpPr>
      <dsp:spPr>
        <a:xfrm>
          <a:off x="1631357" y="866618"/>
          <a:ext cx="1466986" cy="586794"/>
        </a:xfrm>
        <a:prstGeom prst="chevron">
          <a:avLst/>
        </a:prstGeom>
        <a:solidFill>
          <a:schemeClr val="accent4">
            <a:tint val="40000"/>
            <a:alpha val="90000"/>
            <a:hueOff val="-1972855"/>
            <a:satOff val="11079"/>
            <a:lumOff val="704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1972855"/>
              <a:satOff val="11079"/>
              <a:lumOff val="70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POZIOM ROZSZERZONY</a:t>
          </a:r>
        </a:p>
      </dsp:txBody>
      <dsp:txXfrm>
        <a:off x="1924754" y="866618"/>
        <a:ext cx="880192" cy="586794"/>
      </dsp:txXfrm>
    </dsp:sp>
    <dsp:sp modelId="{67D7A21D-A927-47E2-8F5A-F1933815E293}">
      <dsp:nvSpPr>
        <dsp:cNvPr id="0" name=""/>
        <dsp:cNvSpPr/>
      </dsp:nvSpPr>
      <dsp:spPr>
        <a:xfrm>
          <a:off x="93671" y="1612484"/>
          <a:ext cx="1767454" cy="706981"/>
        </a:xfrm>
        <a:prstGeom prst="chevron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15240" rIns="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400" kern="1200" dirty="0"/>
            <a:t>ICAO LEVEL 6</a:t>
          </a:r>
        </a:p>
      </dsp:txBody>
      <dsp:txXfrm>
        <a:off x="447162" y="1612484"/>
        <a:ext cx="1060473" cy="706981"/>
      </dsp:txXfrm>
    </dsp:sp>
    <dsp:sp modelId="{E7643318-8A48-4D75-A647-7250FA28E59C}">
      <dsp:nvSpPr>
        <dsp:cNvPr id="0" name=""/>
        <dsp:cNvSpPr/>
      </dsp:nvSpPr>
      <dsp:spPr>
        <a:xfrm>
          <a:off x="1631357" y="1672577"/>
          <a:ext cx="1466986" cy="586794"/>
        </a:xfrm>
        <a:prstGeom prst="chevron">
          <a:avLst/>
        </a:prstGeom>
        <a:solidFill>
          <a:schemeClr val="accent4">
            <a:tint val="40000"/>
            <a:alpha val="90000"/>
            <a:hueOff val="-3945710"/>
            <a:satOff val="22157"/>
            <a:lumOff val="1408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-3945710"/>
              <a:satOff val="22157"/>
              <a:lumOff val="14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" tIns="6985" rIns="0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100" kern="1200" dirty="0"/>
            <a:t>POZIOM EKSPERT</a:t>
          </a:r>
        </a:p>
      </dsp:txBody>
      <dsp:txXfrm>
        <a:off x="1924754" y="1672577"/>
        <a:ext cx="880192" cy="5867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ABEE8B-A36E-4615-BF67-14B5FA991321}">
      <dsp:nvSpPr>
        <dsp:cNvPr id="0" name=""/>
        <dsp:cNvSpPr/>
      </dsp:nvSpPr>
      <dsp:spPr>
        <a:xfrm>
          <a:off x="704" y="105819"/>
          <a:ext cx="2747614" cy="164856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Słuchanie: ocena rozumienia</a:t>
          </a:r>
        </a:p>
      </dsp:txBody>
      <dsp:txXfrm>
        <a:off x="704" y="105819"/>
        <a:ext cx="2747614" cy="1648568"/>
      </dsp:txXfrm>
    </dsp:sp>
    <dsp:sp modelId="{066D4313-B393-41C7-8AF3-76FA05D992F1}">
      <dsp:nvSpPr>
        <dsp:cNvPr id="0" name=""/>
        <dsp:cNvSpPr/>
      </dsp:nvSpPr>
      <dsp:spPr>
        <a:xfrm>
          <a:off x="3023080" y="105819"/>
          <a:ext cx="2747614" cy="1648568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shade val="51000"/>
                <a:satMod val="130000"/>
              </a:schemeClr>
            </a:gs>
            <a:gs pos="80000">
              <a:schemeClr val="accent4">
                <a:hueOff val="-2232385"/>
                <a:satOff val="13449"/>
                <a:lumOff val="1078"/>
                <a:alphaOff val="0"/>
                <a:shade val="93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Mówienie: ocena wymowy, płynności, struktury i słownictwa</a:t>
          </a:r>
        </a:p>
      </dsp:txBody>
      <dsp:txXfrm>
        <a:off x="3023080" y="105819"/>
        <a:ext cx="2747614" cy="1648568"/>
      </dsp:txXfrm>
    </dsp:sp>
    <dsp:sp modelId="{8AEA19A6-4FF8-4BF0-8CFB-7F642E8A5EC3}">
      <dsp:nvSpPr>
        <dsp:cNvPr id="0" name=""/>
        <dsp:cNvSpPr/>
      </dsp:nvSpPr>
      <dsp:spPr>
        <a:xfrm>
          <a:off x="1511892" y="2029149"/>
          <a:ext cx="2747614" cy="1648568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shade val="51000"/>
                <a:satMod val="130000"/>
              </a:schemeClr>
            </a:gs>
            <a:gs pos="80000">
              <a:schemeClr val="accent4">
                <a:hueOff val="-4464770"/>
                <a:satOff val="26899"/>
                <a:lumOff val="2156"/>
                <a:alphaOff val="0"/>
                <a:shade val="93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500" kern="1200" dirty="0"/>
            <a:t>interakcja</a:t>
          </a:r>
        </a:p>
      </dsp:txBody>
      <dsp:txXfrm>
        <a:off x="1511892" y="2029149"/>
        <a:ext cx="2747614" cy="16485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Data i Miesjce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6EDC17-B394-F24A-A827-F733D28EAC10}" type="datetimeFigureOut">
              <a:rPr lang="pl-PL" smtClean="0"/>
              <a:t>12.11.2021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5CB3D-5B97-C04F-A65A-C4750040DA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56121919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pl-PL"/>
              <a:t>Data i Miesjce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245A27-6635-47A2-8275-583333642CB8}" type="datetimeFigureOut">
              <a:rPr lang="pl-PL" smtClean="0"/>
              <a:pPr/>
              <a:t>12.11.2021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8502D6-EEE7-4287-9E23-120748E4AF5F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384611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/>
              <a:t>Data i Miesjce</a:t>
            </a:r>
          </a:p>
        </p:txBody>
      </p:sp>
    </p:spTree>
    <p:extLst>
      <p:ext uri="{BB962C8B-B14F-4D97-AF65-F5344CB8AC3E}">
        <p14:creationId xmlns:p14="http://schemas.microsoft.com/office/powerpoint/2010/main" val="40726288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/>
              <a:t>Data i Miesjce</a:t>
            </a:r>
          </a:p>
        </p:txBody>
      </p:sp>
    </p:spTree>
    <p:extLst>
      <p:ext uri="{BB962C8B-B14F-4D97-AF65-F5344CB8AC3E}">
        <p14:creationId xmlns:p14="http://schemas.microsoft.com/office/powerpoint/2010/main" val="18944380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/>
              <a:t>Data i Miesjce</a:t>
            </a:r>
          </a:p>
        </p:txBody>
      </p:sp>
    </p:spTree>
    <p:extLst>
      <p:ext uri="{BB962C8B-B14F-4D97-AF65-F5344CB8AC3E}">
        <p14:creationId xmlns:p14="http://schemas.microsoft.com/office/powerpoint/2010/main" val="16209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/>
              <a:t>Data i Miesjce</a:t>
            </a:r>
          </a:p>
        </p:txBody>
      </p:sp>
    </p:spTree>
    <p:extLst>
      <p:ext uri="{BB962C8B-B14F-4D97-AF65-F5344CB8AC3E}">
        <p14:creationId xmlns:p14="http://schemas.microsoft.com/office/powerpoint/2010/main" val="29994222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/>
              <a:t>Data i Miesjce</a:t>
            </a:r>
          </a:p>
        </p:txBody>
      </p:sp>
    </p:spTree>
    <p:extLst>
      <p:ext uri="{BB962C8B-B14F-4D97-AF65-F5344CB8AC3E}">
        <p14:creationId xmlns:p14="http://schemas.microsoft.com/office/powerpoint/2010/main" val="930726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/>
              <a:t>Data i Miesjce</a:t>
            </a:r>
          </a:p>
        </p:txBody>
      </p:sp>
    </p:spTree>
    <p:extLst>
      <p:ext uri="{BB962C8B-B14F-4D97-AF65-F5344CB8AC3E}">
        <p14:creationId xmlns:p14="http://schemas.microsoft.com/office/powerpoint/2010/main" val="20500625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/>
              <a:t>Data i Miesjce</a:t>
            </a:r>
          </a:p>
        </p:txBody>
      </p:sp>
    </p:spTree>
    <p:extLst>
      <p:ext uri="{BB962C8B-B14F-4D97-AF65-F5344CB8AC3E}">
        <p14:creationId xmlns:p14="http://schemas.microsoft.com/office/powerpoint/2010/main" val="32997582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/>
              <a:t>Data i Miesjce</a:t>
            </a:r>
          </a:p>
        </p:txBody>
      </p:sp>
    </p:spTree>
    <p:extLst>
      <p:ext uri="{BB962C8B-B14F-4D97-AF65-F5344CB8AC3E}">
        <p14:creationId xmlns:p14="http://schemas.microsoft.com/office/powerpoint/2010/main" val="40893615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pl-PL"/>
              <a:t>Data i Miesjce</a:t>
            </a:r>
          </a:p>
        </p:txBody>
      </p:sp>
    </p:spTree>
    <p:extLst>
      <p:ext uri="{BB962C8B-B14F-4D97-AF65-F5344CB8AC3E}">
        <p14:creationId xmlns:p14="http://schemas.microsoft.com/office/powerpoint/2010/main" val="3409110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4701D-AF00-4879-BF12-F92C0E21ACD6}" type="datetime1">
              <a:rPr lang="pl-PL" smtClean="0"/>
              <a:t>12.11.2021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Urząd Lotnictwa Cywilnego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D88C-DD39-4824-AE7F-058FCB6A828F}" type="datetime1">
              <a:rPr lang="pl-PL" smtClean="0"/>
              <a:t>12.11.2021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Urząd Lotnictwa Cywilnego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2443D9-981E-4AFE-B41A-B80017DB4538}" type="datetime1">
              <a:rPr lang="pl-PL" smtClean="0"/>
              <a:t>12.11.2021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Urząd Lotnictwa Cywilnego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CC1204-E0DF-4D18-A5F7-2AA456A3DA2E}" type="datetime1">
              <a:rPr lang="pl-PL" smtClean="0"/>
              <a:t>12.11.2021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Urząd Lotnictwa Cywilnego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088D8-62E3-49B2-895B-48BDD242620D}" type="datetime1">
              <a:rPr lang="pl-PL" smtClean="0"/>
              <a:t>12.11.2021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Urząd Lotnictwa Cywilnego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EA235-1758-4B3A-A8A5-91D87461C29E}" type="datetime1">
              <a:rPr lang="pl-PL" smtClean="0"/>
              <a:t>12.11.2021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Urząd Lotnictwa Cywilnego 2017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C0821-1206-48EC-BF3A-3D9B0340CDE0}" type="datetime1">
              <a:rPr lang="pl-PL" smtClean="0"/>
              <a:t>12.11.2021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Urząd Lotnictwa Cywilnego 2017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E3BEA-FC6A-4193-9C77-F9D2D24F89B6}" type="datetime1">
              <a:rPr lang="pl-PL" smtClean="0"/>
              <a:t>12.11.2021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Urząd Lotnictwa Cywilnego 2017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FE35-D46D-4DC5-B059-B4FC7DC1B497}" type="datetime1">
              <a:rPr lang="pl-PL" smtClean="0"/>
              <a:t>12.11.2021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Urząd Lotnictwa Cywilnego 2017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897550-D1DB-4AEA-B5F5-8EDDAF482720}" type="datetime1">
              <a:rPr lang="pl-PL" smtClean="0"/>
              <a:t>12.11.2021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Urząd Lotnictwa Cywilnego 2017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A5E93-B529-436D-973E-96BEA441BC77}" type="datetime1">
              <a:rPr lang="pl-PL" smtClean="0"/>
              <a:t>12.11.2021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/>
              <a:t>Urząd Lotnictwa Cywilnego 2017</a:t>
            </a:r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9964F6-6380-40C6-8B17-4E451AE267A8}" type="datetime1">
              <a:rPr lang="pl-PL" smtClean="0"/>
              <a:t>12.11.2021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pl-PL"/>
              <a:t>Urząd Lotnictwa Cywilnego 2017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5E429-FA27-4B6F-990C-23CE7F0A7C3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kkrzysztofik@ulc.gov.pl" TargetMode="External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gif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svg"/><Relationship Id="rId4" Type="http://schemas.openxmlformats.org/officeDocument/2006/relationships/diagramData" Target="../diagrams/data1.xml"/><Relationship Id="rId9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.gif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gif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7.svg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24456" r="10499" b="-1"/>
          <a:stretch/>
        </p:blipFill>
        <p:spPr>
          <a:xfrm>
            <a:off x="-1" y="1956619"/>
            <a:ext cx="9144001" cy="5960127"/>
          </a:xfrm>
          <a:prstGeom prst="rect">
            <a:avLst/>
          </a:prstGeom>
        </p:spPr>
      </p:pic>
      <p:grpSp>
        <p:nvGrpSpPr>
          <p:cNvPr id="3" name="Grupa 16"/>
          <p:cNvGrpSpPr/>
          <p:nvPr/>
        </p:nvGrpSpPr>
        <p:grpSpPr>
          <a:xfrm>
            <a:off x="1" y="335380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72008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331640" y="335380"/>
            <a:ext cx="8064896" cy="100538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Zmiany w rozporządzeniu (UE) 139/2014</a:t>
            </a:r>
          </a:p>
        </p:txBody>
      </p:sp>
      <p:pic>
        <p:nvPicPr>
          <p:cNvPr id="7" name="Obraz 6" descr="Logo ULC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509499"/>
            <a:ext cx="1008112" cy="947905"/>
          </a:xfrm>
          <a:prstGeom prst="rect">
            <a:avLst/>
          </a:prstGeom>
        </p:spPr>
      </p:pic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Urząd Lotnictwa Cywilnego 2021</a:t>
            </a: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</a:t>
            </a:fld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BC18C-F18E-4968-B4B7-8C7B24A390A7}" type="datetime1">
              <a:rPr lang="pl-PL" smtClean="0"/>
              <a:t>12.11.2021</a:t>
            </a:fld>
            <a:endParaRPr lang="pl-PL" dirty="0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ECDD8F89-612E-453B-A192-62F91A64F2E5}"/>
              </a:ext>
            </a:extLst>
          </p:cNvPr>
          <p:cNvSpPr txBox="1"/>
          <p:nvPr/>
        </p:nvSpPr>
        <p:spPr>
          <a:xfrm>
            <a:off x="3499654" y="5270473"/>
            <a:ext cx="214469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Katarzyna Krzysztofik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Zastępca Dyrektora</a:t>
            </a:r>
          </a:p>
          <a:p>
            <a:pPr algn="ctr"/>
            <a:r>
              <a:rPr lang="pl-PL" dirty="0">
                <a:solidFill>
                  <a:schemeClr val="bg1"/>
                </a:solidFill>
              </a:rPr>
              <a:t>Departament Lotnisk</a:t>
            </a:r>
          </a:p>
        </p:txBody>
      </p:sp>
    </p:spTree>
    <p:extLst>
      <p:ext uri="{BB962C8B-B14F-4D97-AF65-F5344CB8AC3E}">
        <p14:creationId xmlns:p14="http://schemas.microsoft.com/office/powerpoint/2010/main" val="720312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7FCCD-3710-41F0-AA02-1D9CF92355BC}" type="datetime1">
              <a:rPr lang="pl-PL" smtClean="0"/>
              <a:t>12.11.2021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Urząd Lotnictwa Cywilnego 2021</a:t>
            </a:r>
          </a:p>
        </p:txBody>
      </p:sp>
      <p:sp>
        <p:nvSpPr>
          <p:cNvPr id="11" name="Symbol zastępczy numeru slajdu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10</a:t>
            </a:fld>
            <a:endParaRPr lang="pl-PL"/>
          </a:p>
        </p:txBody>
      </p:sp>
      <p:grpSp>
        <p:nvGrpSpPr>
          <p:cNvPr id="6" name="Grupa 16"/>
          <p:cNvGrpSpPr/>
          <p:nvPr/>
        </p:nvGrpSpPr>
        <p:grpSpPr>
          <a:xfrm>
            <a:off x="0" y="331200"/>
            <a:ext cx="9144000" cy="1296144"/>
            <a:chOff x="0" y="188640"/>
            <a:chExt cx="9144000" cy="1656184"/>
          </a:xfrm>
        </p:grpSpPr>
        <p:sp>
          <p:nvSpPr>
            <p:cNvPr id="7" name="Prostokąt 6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8" name="Prostokąt 7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9" name="Tytuł 1"/>
          <p:cNvSpPr txBox="1">
            <a:spLocks/>
          </p:cNvSpPr>
          <p:nvPr/>
        </p:nvSpPr>
        <p:spPr>
          <a:xfrm>
            <a:off x="1620000" y="260648"/>
            <a:ext cx="8352928" cy="1512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ts val="0"/>
              </a:spcBef>
            </a:pPr>
            <a:r>
              <a:rPr lang="pl-PL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Tytuł Prezentacji – Calibri 32</a:t>
            </a:r>
            <a:b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endParaRPr lang="pl-PL" sz="26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0" name="Obraz 9" descr="Logo ULC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4000" y="476672"/>
            <a:ext cx="1008112" cy="947905"/>
          </a:xfrm>
          <a:prstGeom prst="rect">
            <a:avLst/>
          </a:prstGeom>
        </p:spPr>
      </p:pic>
      <p:sp>
        <p:nvSpPr>
          <p:cNvPr id="13" name="PoleTekstowe 3">
            <a:extLst>
              <a:ext uri="{FF2B5EF4-FFF2-40B4-BE49-F238E27FC236}">
                <a16:creationId xmlns:a16="http://schemas.microsoft.com/office/drawing/2014/main" id="{16CE3443-BD5C-4220-B3B6-CEA7FCF3CCD6}"/>
              </a:ext>
            </a:extLst>
          </p:cNvPr>
          <p:cNvSpPr txBox="1"/>
          <p:nvPr/>
        </p:nvSpPr>
        <p:spPr>
          <a:xfrm>
            <a:off x="428297" y="2772049"/>
            <a:ext cx="828092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Dziękuję za uwagę </a:t>
            </a:r>
          </a:p>
          <a:p>
            <a:pPr algn="ctr"/>
            <a:endParaRPr lang="pl-PL" sz="2800" dirty="0"/>
          </a:p>
          <a:p>
            <a:pPr algn="ctr"/>
            <a:r>
              <a:rPr lang="pl-PL" sz="2400" dirty="0"/>
              <a:t>Katarzyna Krzysztofik,</a:t>
            </a:r>
          </a:p>
          <a:p>
            <a:pPr algn="ctr"/>
            <a:r>
              <a:rPr lang="pl-PL" sz="2400" dirty="0"/>
              <a:t>Zastępca Dyrektora, Departament Lotnisk</a:t>
            </a:r>
          </a:p>
          <a:p>
            <a:pPr algn="ctr"/>
            <a:r>
              <a:rPr lang="pl-PL" sz="2400" dirty="0">
                <a:hlinkClick r:id="rId3"/>
              </a:rPr>
              <a:t>kkrzysztofik@ulc.gov.pl</a:t>
            </a:r>
            <a:r>
              <a:rPr lang="pl-PL" sz="2400" dirty="0"/>
              <a:t> tel. 668 139 358</a:t>
            </a:r>
          </a:p>
        </p:txBody>
      </p:sp>
    </p:spTree>
    <p:extLst>
      <p:ext uri="{BB962C8B-B14F-4D97-AF65-F5344CB8AC3E}">
        <p14:creationId xmlns:p14="http://schemas.microsoft.com/office/powerpoint/2010/main" val="285422775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0" y="332656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4933528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Zmiany w rozporządzeniu (UE) 139/2014</a:t>
            </a:r>
            <a:endParaRPr lang="pl-P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1008112" cy="947905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Urząd Lotnictwa Cywilnego 2021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2</a:t>
            </a:fld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1C7-3713-4C92-8351-F1FC01AA6BF0}" type="datetime1">
              <a:rPr lang="pl-PL" smtClean="0"/>
              <a:t>12.11.2021</a:t>
            </a:fld>
            <a:endParaRPr lang="pl-PL" dirty="0"/>
          </a:p>
        </p:txBody>
      </p:sp>
      <p:grpSp>
        <p:nvGrpSpPr>
          <p:cNvPr id="12" name="Grupa 11">
            <a:extLst>
              <a:ext uri="{FF2B5EF4-FFF2-40B4-BE49-F238E27FC236}">
                <a16:creationId xmlns:a16="http://schemas.microsoft.com/office/drawing/2014/main" id="{926DE551-7AE6-468D-A276-00F827EF46B9}"/>
              </a:ext>
            </a:extLst>
          </p:cNvPr>
          <p:cNvGrpSpPr/>
          <p:nvPr/>
        </p:nvGrpSpPr>
        <p:grpSpPr>
          <a:xfrm>
            <a:off x="1067691" y="1844824"/>
            <a:ext cx="7008618" cy="4095774"/>
            <a:chOff x="0" y="0"/>
            <a:chExt cx="5867400" cy="3819525"/>
          </a:xfrm>
        </p:grpSpPr>
        <p:sp>
          <p:nvSpPr>
            <p:cNvPr id="13" name="Prostokąt 12">
              <a:extLst>
                <a:ext uri="{FF2B5EF4-FFF2-40B4-BE49-F238E27FC236}">
                  <a16:creationId xmlns:a16="http://schemas.microsoft.com/office/drawing/2014/main" id="{F5C26F55-2186-4224-B5B3-65A1DB370247}"/>
                </a:ext>
              </a:extLst>
            </p:cNvPr>
            <p:cNvSpPr/>
            <p:nvPr/>
          </p:nvSpPr>
          <p:spPr>
            <a:xfrm>
              <a:off x="123825" y="0"/>
              <a:ext cx="5591175" cy="1038225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8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139/2014 – Pierwsze wydanie</a:t>
              </a:r>
              <a:endParaRPr lang="pl-P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pl-PL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OPINION 01/2013</a:t>
              </a:r>
              <a:br>
                <a:rPr lang="pl-PL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NPA 2011-20</a:t>
              </a:r>
              <a:br>
                <a:rPr lang="pl-PL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100" b="1" dirty="0"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RMT .0136 .0140 .0144</a:t>
              </a:r>
              <a:endParaRPr lang="pl-P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Prostokąt 13">
              <a:extLst>
                <a:ext uri="{FF2B5EF4-FFF2-40B4-BE49-F238E27FC236}">
                  <a16:creationId xmlns:a16="http://schemas.microsoft.com/office/drawing/2014/main" id="{446FF2B8-E1D2-4DD5-85AB-FAFD2B78B016}"/>
                </a:ext>
              </a:extLst>
            </p:cNvPr>
            <p:cNvSpPr/>
            <p:nvPr/>
          </p:nvSpPr>
          <p:spPr>
            <a:xfrm>
              <a:off x="209550" y="1981200"/>
              <a:ext cx="1371600" cy="146685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2018/401</a:t>
              </a:r>
              <a:endParaRPr lang="pl-PL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14 mar 2018</a:t>
              </a:r>
              <a:b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OPINION 3/2016</a:t>
              </a:r>
              <a:b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RMT.0591</a:t>
              </a:r>
              <a:endParaRPr lang="pl-PL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Podejścia TYP  A &amp; B</a:t>
              </a:r>
              <a:endParaRPr lang="pl-PL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Prostokąt 14">
              <a:extLst>
                <a:ext uri="{FF2B5EF4-FFF2-40B4-BE49-F238E27FC236}">
                  <a16:creationId xmlns:a16="http://schemas.microsoft.com/office/drawing/2014/main" id="{06B1BFE9-0EBD-4E2C-A94F-CA0D944C3D82}"/>
                </a:ext>
              </a:extLst>
            </p:cNvPr>
            <p:cNvSpPr/>
            <p:nvPr/>
          </p:nvSpPr>
          <p:spPr>
            <a:xfrm>
              <a:off x="1962150" y="1914525"/>
              <a:ext cx="2000250" cy="19050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b="1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2020/2148</a:t>
              </a:r>
              <a:endParaRPr lang="pl-P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18 </a:t>
              </a:r>
              <a:r>
                <a:rPr lang="pl-PL" sz="11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gru</a:t>
              </a:r>
              <a:r>
                <a:rPr lang="pl-PL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2020</a:t>
              </a:r>
              <a:br>
                <a:rPr lang="pl-PL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OPINIONS 3/2019 &amp; 02/2018</a:t>
              </a:r>
              <a:br>
                <a:rPr lang="pl-PL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NPA 2018-14</a:t>
              </a:r>
              <a:br>
                <a:rPr lang="pl-PL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RMT.0703 &amp; .0704</a:t>
              </a:r>
              <a:endParaRPr lang="pl-P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Szkolenia &amp; bezpieczeństwo DS. – 12 </a:t>
              </a:r>
              <a:r>
                <a:rPr lang="pl-PL" sz="1100" dirty="0" err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sie</a:t>
              </a:r>
              <a:r>
                <a:rPr lang="pl-PL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 2021</a:t>
              </a:r>
              <a:endParaRPr lang="pl-P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100" dirty="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Jakość danych – 27 sty 2022</a:t>
              </a:r>
              <a:endParaRPr lang="pl-PL" sz="1100" dirty="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Prostokąt 15">
              <a:extLst>
                <a:ext uri="{FF2B5EF4-FFF2-40B4-BE49-F238E27FC236}">
                  <a16:creationId xmlns:a16="http://schemas.microsoft.com/office/drawing/2014/main" id="{5C4CD5FD-C822-4424-B6D7-DCC1D3F33A93}"/>
                </a:ext>
              </a:extLst>
            </p:cNvPr>
            <p:cNvSpPr/>
            <p:nvPr/>
          </p:nvSpPr>
          <p:spPr>
            <a:xfrm>
              <a:off x="4152900" y="1981200"/>
              <a:ext cx="1704975" cy="17526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200" b="1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2020/1234</a:t>
              </a:r>
              <a:endParaRPr lang="pl-PL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20 mar 2022</a:t>
              </a:r>
              <a:b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OPINIONS 02/2014</a:t>
              </a:r>
              <a:b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NPA 2013-24</a:t>
              </a:r>
              <a:b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RMT.0485 &amp; .0465</a:t>
              </a:r>
              <a:endParaRPr lang="pl-PL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pl-PL" sz="1100">
                  <a:solidFill>
                    <a:srgbClr val="000000"/>
                  </a:solidFill>
                  <a:effectLst/>
                  <a:ea typeface="Calibri" panose="020F0502020204030204" pitchFamily="34" charset="0"/>
                  <a:cs typeface="Times New Roman" panose="02020603050405020304" pitchFamily="18" charset="0"/>
                </a:rPr>
                <a:t>PAMS</a:t>
              </a:r>
              <a:endParaRPr lang="pl-PL" sz="1100">
                <a:effectLst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Strzałka: w górę 17">
              <a:extLst>
                <a:ext uri="{FF2B5EF4-FFF2-40B4-BE49-F238E27FC236}">
                  <a16:creationId xmlns:a16="http://schemas.microsoft.com/office/drawing/2014/main" id="{A7FF8511-53BF-4EE1-B437-C1AD7A3EC32E}"/>
                </a:ext>
              </a:extLst>
            </p:cNvPr>
            <p:cNvSpPr/>
            <p:nvPr/>
          </p:nvSpPr>
          <p:spPr>
            <a:xfrm>
              <a:off x="0" y="1057275"/>
              <a:ext cx="581025" cy="1362075"/>
            </a:xfrm>
            <a:prstGeom prst="upArrow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19" name="Strzałka: w górę 18">
              <a:extLst>
                <a:ext uri="{FF2B5EF4-FFF2-40B4-BE49-F238E27FC236}">
                  <a16:creationId xmlns:a16="http://schemas.microsoft.com/office/drawing/2014/main" id="{99105858-97A6-430A-9C9F-EB68A97E966D}"/>
                </a:ext>
              </a:extLst>
            </p:cNvPr>
            <p:cNvSpPr/>
            <p:nvPr/>
          </p:nvSpPr>
          <p:spPr>
            <a:xfrm>
              <a:off x="3429000" y="1038225"/>
              <a:ext cx="581025" cy="1362075"/>
            </a:xfrm>
            <a:prstGeom prst="upArrow">
              <a:avLst/>
            </a:prstGeom>
            <a:gradFill flip="none" rotWithShape="1">
              <a:gsLst>
                <a:gs pos="42000">
                  <a:srgbClr val="92D050"/>
                </a:gs>
                <a:gs pos="0">
                  <a:srgbClr val="92D050"/>
                </a:gs>
                <a:gs pos="100000">
                  <a:srgbClr val="FF0000"/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  <p:sp>
          <p:nvSpPr>
            <p:cNvPr id="20" name="Strzałka: w górę 19">
              <a:extLst>
                <a:ext uri="{FF2B5EF4-FFF2-40B4-BE49-F238E27FC236}">
                  <a16:creationId xmlns:a16="http://schemas.microsoft.com/office/drawing/2014/main" id="{5E2232CC-AE24-4954-9F61-3E005C460688}"/>
                </a:ext>
              </a:extLst>
            </p:cNvPr>
            <p:cNvSpPr/>
            <p:nvPr/>
          </p:nvSpPr>
          <p:spPr>
            <a:xfrm>
              <a:off x="5286375" y="1047750"/>
              <a:ext cx="581025" cy="1362075"/>
            </a:xfrm>
            <a:prstGeom prst="upArrow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pl-PL"/>
            </a:p>
          </p:txBody>
        </p:sp>
      </p:grpSp>
    </p:spTree>
    <p:extLst>
      <p:ext uri="{BB962C8B-B14F-4D97-AF65-F5344CB8AC3E}">
        <p14:creationId xmlns:p14="http://schemas.microsoft.com/office/powerpoint/2010/main" val="114970486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0" y="332656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8064896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Zmiany w rozporządzeniu (UE) 139/2014</a:t>
            </a:r>
            <a:endParaRPr lang="pl-P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1008112" cy="947905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Urząd Lotnictwa Cywilnego 2021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3</a:t>
            </a:fld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>
          <a:xfrm>
            <a:off x="457200" y="6492875"/>
            <a:ext cx="2133600" cy="365125"/>
          </a:xfrm>
        </p:spPr>
        <p:txBody>
          <a:bodyPr/>
          <a:lstStyle/>
          <a:p>
            <a:fld id="{E2E391C7-3713-4C92-8351-F1FC01AA6BF0}" type="datetime1">
              <a:rPr lang="pl-PL" smtClean="0"/>
              <a:t>12.11.2021</a:t>
            </a:fld>
            <a:endParaRPr lang="pl-PL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D9AE26E-8214-460C-AB7D-D1EF72019E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357" y="1740039"/>
            <a:ext cx="6432020" cy="470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08219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0" y="332656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8064896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Zmiany w rozporządzeniu (UE) 139/2014</a:t>
            </a:r>
            <a:endParaRPr lang="pl-P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1008112" cy="947905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Urząd Lotnictwa Cywilnego 2021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4</a:t>
            </a:fld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1C7-3713-4C92-8351-F1FC01AA6BF0}" type="datetime1">
              <a:rPr lang="pl-PL" smtClean="0"/>
              <a:t>12.11.2021</a:t>
            </a:fld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18F2DAD-FF3F-4B13-BF3C-2F7F9851EADA}"/>
              </a:ext>
            </a:extLst>
          </p:cNvPr>
          <p:cNvSpPr txBox="1"/>
          <p:nvPr/>
        </p:nvSpPr>
        <p:spPr>
          <a:xfrm>
            <a:off x="179512" y="1844824"/>
            <a:ext cx="4464496" cy="2354491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pl-PL" sz="1050" dirty="0">
                <a:solidFill>
                  <a:schemeClr val="bg1"/>
                </a:solidFill>
              </a:rPr>
              <a:t>“</a:t>
            </a:r>
            <a:r>
              <a:rPr lang="en-GB" sz="1050" dirty="0">
                <a:solidFill>
                  <a:schemeClr val="bg1"/>
                </a:solidFill>
              </a:rPr>
              <a:t>(22) ‘instrument runway</a:t>
            </a:r>
            <a:r>
              <a:rPr lang="pl-PL" sz="1050" dirty="0">
                <a:solidFill>
                  <a:schemeClr val="bg1"/>
                </a:solidFill>
              </a:rPr>
              <a:t>’ </a:t>
            </a:r>
            <a:r>
              <a:rPr lang="en-GB" sz="1050" dirty="0">
                <a:solidFill>
                  <a:schemeClr val="bg1"/>
                </a:solidFill>
              </a:rPr>
              <a:t>means one of the following types of runways </a:t>
            </a:r>
            <a:endParaRPr lang="pl-PL" sz="1050" dirty="0">
              <a:solidFill>
                <a:schemeClr val="bg1"/>
              </a:solidFill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intended for the operation of aircraft using instrument approach procedures:</a:t>
            </a:r>
            <a:endParaRPr lang="pl-PL" sz="1050" dirty="0">
              <a:solidFill>
                <a:schemeClr val="bg1"/>
              </a:solidFill>
            </a:endParaRPr>
          </a:p>
          <a:p>
            <a:pPr marL="342900" indent="-342900">
              <a:buAutoNum type="arabicPeriod"/>
            </a:pPr>
            <a:r>
              <a:rPr lang="en-GB" sz="1050" dirty="0">
                <a:solidFill>
                  <a:schemeClr val="bg1"/>
                </a:solidFill>
              </a:rPr>
              <a:t>‘non-precision approach runway’: a runway served by visual aids </a:t>
            </a:r>
            <a:endParaRPr lang="pl-PL" sz="1050" dirty="0">
              <a:solidFill>
                <a:schemeClr val="bg1"/>
              </a:solidFill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and at least one non-visual aid, intended for landing operations following </a:t>
            </a:r>
            <a:endParaRPr lang="pl-PL" sz="1050" dirty="0">
              <a:solidFill>
                <a:schemeClr val="bg1"/>
              </a:solidFill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a type A instrument approach operation;</a:t>
            </a:r>
            <a:endParaRPr lang="pl-PL" sz="1050" dirty="0">
              <a:solidFill>
                <a:schemeClr val="bg1"/>
              </a:solidFill>
            </a:endParaRPr>
          </a:p>
          <a:p>
            <a:pPr marL="342900" indent="-342900">
              <a:buAutoNum type="arabicPeriod" startAt="2"/>
            </a:pPr>
            <a:r>
              <a:rPr lang="en-GB" sz="1050" dirty="0">
                <a:solidFill>
                  <a:schemeClr val="bg1"/>
                </a:solidFill>
              </a:rPr>
              <a:t>‘precision approach runway, category I’: a runway served by visual </a:t>
            </a:r>
            <a:endParaRPr lang="pl-PL" sz="1050" dirty="0">
              <a:solidFill>
                <a:schemeClr val="bg1"/>
              </a:solidFill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aids and at least one non-visual aid, intended for landing operations following </a:t>
            </a:r>
            <a:endParaRPr lang="pl-PL" sz="1050" dirty="0">
              <a:solidFill>
                <a:schemeClr val="bg1"/>
              </a:solidFill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a type B CAT I instrument approach operation;</a:t>
            </a:r>
            <a:endParaRPr lang="pl-PL" sz="1050" dirty="0">
              <a:solidFill>
                <a:schemeClr val="bg1"/>
              </a:solidFill>
            </a:endParaRPr>
          </a:p>
          <a:p>
            <a:pPr marL="342900" indent="-342900">
              <a:buAutoNum type="arabicPeriod" startAt="3"/>
            </a:pPr>
            <a:r>
              <a:rPr lang="en-GB" sz="1050" dirty="0">
                <a:solidFill>
                  <a:schemeClr val="bg1"/>
                </a:solidFill>
              </a:rPr>
              <a:t>‘precision approach runway, category II’: a runway served by visual aids </a:t>
            </a:r>
            <a:endParaRPr lang="pl-PL" sz="1050" dirty="0">
              <a:solidFill>
                <a:schemeClr val="bg1"/>
              </a:solidFill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and at least one non-visual aid, intended for landing operations following </a:t>
            </a:r>
            <a:endParaRPr lang="pl-PL" sz="1050" dirty="0">
              <a:solidFill>
                <a:schemeClr val="bg1"/>
              </a:solidFill>
            </a:endParaRPr>
          </a:p>
          <a:p>
            <a:r>
              <a:rPr lang="en-GB" sz="1050" dirty="0">
                <a:solidFill>
                  <a:schemeClr val="bg1"/>
                </a:solidFill>
              </a:rPr>
              <a:t>a type B CAT II instrument approach operation;</a:t>
            </a:r>
            <a:endParaRPr lang="pl-PL" sz="1050" dirty="0">
              <a:solidFill>
                <a:schemeClr val="bg1"/>
              </a:solidFill>
            </a:endParaRPr>
          </a:p>
          <a:p>
            <a:pPr marL="342900" indent="-342900">
              <a:buAutoNum type="arabicPeriod" startAt="4"/>
            </a:pPr>
            <a:r>
              <a:rPr lang="en-GB" sz="1050" dirty="0">
                <a:solidFill>
                  <a:schemeClr val="bg1"/>
                </a:solidFill>
              </a:rPr>
              <a:t>‘</a:t>
            </a:r>
            <a:r>
              <a:rPr lang="en-GB" sz="1050" b="1" dirty="0">
                <a:solidFill>
                  <a:schemeClr val="bg1"/>
                </a:solidFill>
              </a:rPr>
              <a:t>precision approach runway, category III’: a runway served by visual aids and at least one non-visual aid, intended for landing operations following a type B CAT III instrument approach operation</a:t>
            </a:r>
            <a:r>
              <a:rPr lang="sk-SK" sz="1050" dirty="0">
                <a:solidFill>
                  <a:schemeClr val="bg1"/>
                </a:solidFill>
              </a:rPr>
              <a:t>;</a:t>
            </a:r>
            <a:r>
              <a:rPr lang="pl-PL" sz="1050" dirty="0">
                <a:solidFill>
                  <a:schemeClr val="bg1"/>
                </a:solidFill>
              </a:rPr>
              <a:t>”;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9B1A226D-CB48-4A19-B69C-97E4FE4CAAF9}"/>
              </a:ext>
            </a:extLst>
          </p:cNvPr>
          <p:cNvSpPr txBox="1"/>
          <p:nvPr/>
        </p:nvSpPr>
        <p:spPr>
          <a:xfrm>
            <a:off x="200483" y="4964126"/>
            <a:ext cx="5871992" cy="1754326"/>
          </a:xfrm>
          <a:prstGeom prst="rect">
            <a:avLst/>
          </a:prstGeom>
          <a:solidFill>
            <a:srgbClr val="7030A0"/>
          </a:solidFill>
        </p:spPr>
        <p:txBody>
          <a:bodyPr wrap="none" rtlCol="0">
            <a:spAutoFit/>
          </a:bodyPr>
          <a:lstStyle/>
          <a:p>
            <a:pPr algn="just"/>
            <a:r>
              <a:rPr lang="en-GB" sz="1200" dirty="0">
                <a:solidFill>
                  <a:schemeClr val="bg1"/>
                </a:solidFill>
              </a:rPr>
              <a:t>“(47b) ‘Type B instrument approach operation’ means an instrument approach operation </a:t>
            </a:r>
            <a:endParaRPr lang="pl-PL" sz="1200" dirty="0">
              <a:solidFill>
                <a:schemeClr val="bg1"/>
              </a:solidFill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</a:rPr>
              <a:t>with a decision height below 75 m (250 ft) categorised as follows:</a:t>
            </a:r>
            <a:endParaRPr lang="pl-PL" sz="1200" dirty="0">
              <a:solidFill>
                <a:schemeClr val="bg1"/>
              </a:solidFill>
            </a:endParaRPr>
          </a:p>
          <a:p>
            <a:pPr marL="342900" indent="-342900" algn="just">
              <a:buAutoNum type="arabicPeriod"/>
            </a:pPr>
            <a:r>
              <a:rPr lang="en-GB" sz="1200" dirty="0">
                <a:solidFill>
                  <a:schemeClr val="bg1"/>
                </a:solidFill>
              </a:rPr>
              <a:t>Category I (CAT I): a decision height not lower than 60 m (200 ft) and with either </a:t>
            </a:r>
            <a:endParaRPr lang="pl-PL" sz="1200" dirty="0">
              <a:solidFill>
                <a:schemeClr val="bg1"/>
              </a:solidFill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</a:rPr>
              <a:t>a visibility not less than 800 m or a runway visual range not less than 550 m;</a:t>
            </a:r>
            <a:endParaRPr lang="pl-PL" sz="1200" dirty="0">
              <a:solidFill>
                <a:schemeClr val="bg1"/>
              </a:solidFill>
            </a:endParaRPr>
          </a:p>
          <a:p>
            <a:pPr marL="342900" indent="-342900" algn="just">
              <a:buAutoNum type="arabicPeriod" startAt="2"/>
            </a:pPr>
            <a:r>
              <a:rPr lang="en-GB" sz="1200" dirty="0">
                <a:solidFill>
                  <a:schemeClr val="bg1"/>
                </a:solidFill>
              </a:rPr>
              <a:t>Category II (CAT II): a decision height lower than 60 m (200 ft), but not lower </a:t>
            </a:r>
            <a:endParaRPr lang="pl-PL" sz="1200" dirty="0">
              <a:solidFill>
                <a:schemeClr val="bg1"/>
              </a:solidFill>
            </a:endParaRPr>
          </a:p>
          <a:p>
            <a:pPr algn="just"/>
            <a:r>
              <a:rPr lang="en-GB" sz="1200" dirty="0">
                <a:solidFill>
                  <a:schemeClr val="bg1"/>
                </a:solidFill>
              </a:rPr>
              <a:t>than 30 m (100 ft) and a runway visual range not less than 300 m;</a:t>
            </a:r>
            <a:endParaRPr lang="pl-PL" sz="1200" dirty="0">
              <a:solidFill>
                <a:schemeClr val="bg1"/>
              </a:solidFill>
            </a:endParaRPr>
          </a:p>
          <a:p>
            <a:pPr marL="342900" indent="-342900" algn="just">
              <a:buAutoNum type="arabicPeriod" startAt="3"/>
            </a:pPr>
            <a:r>
              <a:rPr lang="en-GB" sz="1200" b="1" dirty="0">
                <a:solidFill>
                  <a:schemeClr val="bg1"/>
                </a:solidFill>
              </a:rPr>
              <a:t>Category III (CAT III): a decision height lower than 30 m (100 ft) or no decision </a:t>
            </a:r>
            <a:endParaRPr lang="pl-PL" sz="1200" b="1" dirty="0">
              <a:solidFill>
                <a:schemeClr val="bg1"/>
              </a:solidFill>
            </a:endParaRPr>
          </a:p>
          <a:p>
            <a:pPr algn="just"/>
            <a:r>
              <a:rPr lang="en-GB" sz="1200" b="1" dirty="0">
                <a:solidFill>
                  <a:schemeClr val="bg1"/>
                </a:solidFill>
              </a:rPr>
              <a:t>height and a runway visual range less than 300 m or no runway visual range limitations.”</a:t>
            </a:r>
            <a:r>
              <a:rPr lang="pl-PL" sz="1200" b="1" dirty="0">
                <a:solidFill>
                  <a:schemeClr val="bg1"/>
                </a:solidFill>
              </a:rPr>
              <a:t>;</a:t>
            </a:r>
          </a:p>
          <a:p>
            <a:pPr algn="just"/>
            <a:endParaRPr lang="pl-PL" sz="1200" dirty="0">
              <a:solidFill>
                <a:schemeClr val="bg1"/>
              </a:solidFill>
            </a:endParaRP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24D65E7C-A2CD-4A5F-BDDC-E36D0ED29D5D}"/>
              </a:ext>
            </a:extLst>
          </p:cNvPr>
          <p:cNvSpPr txBox="1"/>
          <p:nvPr/>
        </p:nvSpPr>
        <p:spPr>
          <a:xfrm>
            <a:off x="4922039" y="2497804"/>
            <a:ext cx="4019498" cy="523220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“(26) ‘low-visibility take-off (LVTO)’ means a take-off </a:t>
            </a:r>
            <a:endParaRPr lang="pl-PL" sz="1400" dirty="0">
              <a:solidFill>
                <a:schemeClr val="bg1"/>
              </a:solidFill>
            </a:endParaRPr>
          </a:p>
          <a:p>
            <a:r>
              <a:rPr lang="en-GB" sz="1400" dirty="0">
                <a:solidFill>
                  <a:schemeClr val="bg1"/>
                </a:solidFill>
              </a:rPr>
              <a:t>with a runway visual range </a:t>
            </a:r>
            <a:r>
              <a:rPr lang="en-GB" sz="1400" b="1" dirty="0">
                <a:solidFill>
                  <a:schemeClr val="bg1"/>
                </a:solidFill>
              </a:rPr>
              <a:t>less than 550 m</a:t>
            </a:r>
            <a:r>
              <a:rPr lang="en-GB" sz="1400" dirty="0">
                <a:solidFill>
                  <a:schemeClr val="bg1"/>
                </a:solidFill>
              </a:rPr>
              <a:t>;”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EAFE946D-89C2-4C30-ACC9-7847CA70FB58}"/>
              </a:ext>
            </a:extLst>
          </p:cNvPr>
          <p:cNvSpPr txBox="1"/>
          <p:nvPr/>
        </p:nvSpPr>
        <p:spPr>
          <a:xfrm>
            <a:off x="4806421" y="3538970"/>
            <a:ext cx="4286779" cy="1200329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bg1"/>
                </a:solidFill>
              </a:rPr>
              <a:t>“</a:t>
            </a:r>
            <a:r>
              <a:rPr lang="en-GB" sz="1200" b="1" dirty="0">
                <a:solidFill>
                  <a:schemeClr val="bg1"/>
                </a:solidFill>
              </a:rPr>
              <a:t>ADR.OPS.A.070 </a:t>
            </a:r>
            <a:r>
              <a:rPr lang="en-GB" sz="1200" dirty="0">
                <a:solidFill>
                  <a:schemeClr val="bg1"/>
                </a:solidFill>
              </a:rPr>
              <a:t>Information on the aerodrome lighting system</a:t>
            </a:r>
            <a:endParaRPr lang="pl-PL" sz="1200" dirty="0">
              <a:solidFill>
                <a:schemeClr val="bg1"/>
              </a:solidFill>
            </a:endParaRPr>
          </a:p>
          <a:p>
            <a:r>
              <a:rPr lang="en-GB" sz="1200" dirty="0">
                <a:solidFill>
                  <a:schemeClr val="bg1"/>
                </a:solidFill>
              </a:rPr>
              <a:t>The aerodrome operator shall report to the aeronautical information services the information on the parts of the aerodrome lighting </a:t>
            </a:r>
            <a:r>
              <a:rPr lang="pl-PL" sz="1200" dirty="0">
                <a:solidFill>
                  <a:schemeClr val="bg1"/>
                </a:solidFill>
              </a:rPr>
              <a:t> </a:t>
            </a:r>
            <a:r>
              <a:rPr lang="en-GB" sz="1200" dirty="0">
                <a:solidFill>
                  <a:schemeClr val="bg1"/>
                </a:solidFill>
              </a:rPr>
              <a:t>system where </a:t>
            </a:r>
            <a:r>
              <a:rPr lang="en-GB" sz="1200" b="1" dirty="0">
                <a:solidFill>
                  <a:schemeClr val="bg1"/>
                </a:solidFill>
              </a:rPr>
              <a:t>light units are light emitting diode (LED) lights</a:t>
            </a:r>
            <a:r>
              <a:rPr lang="en-GB" sz="1200" dirty="0">
                <a:solidFill>
                  <a:schemeClr val="bg1"/>
                </a:solidFill>
              </a:rPr>
              <a:t>.</a:t>
            </a:r>
            <a:endParaRPr lang="pl-PL" sz="1200" dirty="0">
              <a:solidFill>
                <a:schemeClr val="bg1"/>
              </a:solidFill>
            </a:endParaRPr>
          </a:p>
          <a:p>
            <a:endParaRPr lang="pl-PL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91606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0" y="332656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8064896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ADR.OPS.B.024 Upoważnienia dla kierowców pojazdów</a:t>
            </a:r>
            <a:endParaRPr lang="pl-PL" sz="2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imes New Roman" pitchFamily="18" charset="0"/>
            </a:endParaRP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1008112" cy="947905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Urząd Lotnictwa Cywilnego 2021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5</a:t>
            </a:fld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1C7-3713-4C92-8351-F1FC01AA6BF0}" type="datetime1">
              <a:rPr lang="pl-PL" smtClean="0"/>
              <a:t>12.11.2021</a:t>
            </a:fld>
            <a:endParaRPr lang="pl-PL"/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3B02C24-06FD-42CF-82AF-6683C5729D6A}"/>
              </a:ext>
            </a:extLst>
          </p:cNvPr>
          <p:cNvSpPr txBox="1"/>
          <p:nvPr/>
        </p:nvSpPr>
        <p:spPr>
          <a:xfrm>
            <a:off x="457200" y="2145915"/>
            <a:ext cx="813690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(a) Oprócz sytuacji przewidzianych w lit. (d) prowadzenie pojazdów w dowolnej części pola ruchu naziemnego lub innych stref operacyjnych lotniska wymaga upoważnienia wydanego kierowcy przez operatora tego lotniska. </a:t>
            </a:r>
            <a:r>
              <a:rPr lang="pl-PL" b="1" dirty="0">
                <a:solidFill>
                  <a:srgbClr val="00B0F0"/>
                </a:solidFill>
              </a:rPr>
              <a:t>Upoważnienie do prowadzenia pojazdów wydaje się osobie, która: </a:t>
            </a:r>
          </a:p>
          <a:p>
            <a:r>
              <a:rPr lang="pl-PL" dirty="0"/>
              <a:t>(1) ma przydzielone zadania, które obejmują prowadzenie pojazdów w tych strefach; </a:t>
            </a:r>
          </a:p>
          <a:p>
            <a:r>
              <a:rPr lang="pl-PL" dirty="0"/>
              <a:t>(2) posiada ważne prawo jazdy i każdą inną licencję wymaganą do obsługi pojazdów specjalistycznych; </a:t>
            </a:r>
          </a:p>
          <a:p>
            <a:r>
              <a:rPr lang="pl-PL" dirty="0"/>
              <a:t>(3) ukończyła z wynikiem pozytywnym właściwy program szkolenia kierowców i wykazała swoje kompetencje zgodnie z lit. b); </a:t>
            </a:r>
          </a:p>
          <a:p>
            <a:r>
              <a:rPr lang="pl-PL" dirty="0">
                <a:solidFill>
                  <a:srgbClr val="00B0F0"/>
                </a:solidFill>
              </a:rPr>
              <a:t>(4) wykazała </a:t>
            </a:r>
            <a:r>
              <a:rPr lang="pl-PL" b="1" dirty="0">
                <a:solidFill>
                  <a:srgbClr val="00B0F0"/>
                </a:solidFill>
              </a:rPr>
              <a:t>biegłość językową </a:t>
            </a:r>
            <a:r>
              <a:rPr lang="pl-PL" dirty="0">
                <a:solidFill>
                  <a:srgbClr val="00B0F0"/>
                </a:solidFill>
              </a:rPr>
              <a:t>zgodnie z pkt ADR.OPS.B.029, jeśli osoba ta zamierza kierować pojazdem </a:t>
            </a:r>
            <a:r>
              <a:rPr lang="pl-PL" b="1" dirty="0">
                <a:solidFill>
                  <a:srgbClr val="00B0F0"/>
                </a:solidFill>
              </a:rPr>
              <a:t>na polu manewrowym</a:t>
            </a:r>
            <a:r>
              <a:rPr lang="pl-PL" dirty="0">
                <a:solidFill>
                  <a:srgbClr val="00B0F0"/>
                </a:solidFill>
              </a:rPr>
              <a:t>; </a:t>
            </a:r>
          </a:p>
          <a:p>
            <a:r>
              <a:rPr lang="pl-PL" dirty="0"/>
              <a:t>(5) otrzymała od swojego pracodawcy szkolenie w zakresie użytkowania pojazdu przeznaczonego do eksploatacji na lotnisku. </a:t>
            </a:r>
          </a:p>
        </p:txBody>
      </p:sp>
    </p:spTree>
    <p:extLst>
      <p:ext uri="{BB962C8B-B14F-4D97-AF65-F5344CB8AC3E}">
        <p14:creationId xmlns:p14="http://schemas.microsoft.com/office/powerpoint/2010/main" val="473277407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0" y="332656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619672" y="260648"/>
            <a:ext cx="8064896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ADR.OPS.B.029 Biegłość językowa</a:t>
            </a: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476672"/>
            <a:ext cx="1008112" cy="947905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395497" y="1787204"/>
            <a:ext cx="83530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(a) Osoba, która na podstawie pkt ADR.OPS.B.024 musi wykazać biegłość językową, wykazuje ją </a:t>
            </a:r>
            <a:r>
              <a:rPr lang="pl-PL" b="1" dirty="0">
                <a:solidFill>
                  <a:srgbClr val="00B0F0"/>
                </a:solidFill>
              </a:rPr>
              <a:t>co najmniej na poziomie operacyjnym </a:t>
            </a:r>
            <a:r>
              <a:rPr lang="pl-PL" dirty="0"/>
              <a:t>zarówno w zakresie zastosowania wyrażeń, jak i zwykłego języka, zgodnie z lit. (b) w odniesieniu do języka: </a:t>
            </a:r>
          </a:p>
          <a:p>
            <a:r>
              <a:rPr lang="pl-PL" dirty="0"/>
              <a:t>(1) angielskiego; oraz </a:t>
            </a:r>
          </a:p>
          <a:p>
            <a:r>
              <a:rPr lang="pl-PL" dirty="0"/>
              <a:t>(2) dowolnego innego języka lub języków wykorzystywanych na lotnisku do celów łączności radiowej z organem służb ruchu lotniczego danego lotniska. </a:t>
            </a:r>
            <a:endParaRPr lang="pl-PL" sz="1100" i="1" dirty="0">
              <a:sym typeface="Wingdings"/>
            </a:endParaRPr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pl-PL" dirty="0"/>
              <a:t>Urząd Lotnictwa Cywilnego 2021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5E429-FA27-4B6F-990C-23CE7F0A7C3B}" type="slidenum">
              <a:rPr lang="pl-PL" smtClean="0"/>
              <a:pPr/>
              <a:t>6</a:t>
            </a:fld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391C7-3713-4C92-8351-F1FC01AA6BF0}" type="datetime1">
              <a:rPr lang="pl-PL" smtClean="0"/>
              <a:t>12.11.2021</a:t>
            </a:fld>
            <a:endParaRPr lang="pl-PL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EDA6CF2-A4A6-45F5-B3EB-9F9988D87E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7239085"/>
              </p:ext>
            </p:extLst>
          </p:nvPr>
        </p:nvGraphicFramePr>
        <p:xfrm>
          <a:off x="755576" y="3761819"/>
          <a:ext cx="3192016" cy="2320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6" name="pole tekstowe 5">
            <a:extLst>
              <a:ext uri="{FF2B5EF4-FFF2-40B4-BE49-F238E27FC236}">
                <a16:creationId xmlns:a16="http://schemas.microsoft.com/office/drawing/2014/main" id="{7DC9C6AF-31D8-46E9-AA52-7DBD95E9B2A0}"/>
              </a:ext>
            </a:extLst>
          </p:cNvPr>
          <p:cNvSpPr txBox="1"/>
          <p:nvPr/>
        </p:nvSpPr>
        <p:spPr>
          <a:xfrm>
            <a:off x="3962299" y="3933056"/>
            <a:ext cx="1094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- co 4 lata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CCCB4F27-2E16-4A52-9A2F-BD1A553DF469}"/>
              </a:ext>
            </a:extLst>
          </p:cNvPr>
          <p:cNvSpPr txBox="1"/>
          <p:nvPr/>
        </p:nvSpPr>
        <p:spPr>
          <a:xfrm>
            <a:off x="3995936" y="4725144"/>
            <a:ext cx="986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- co 6 lat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D47F361D-7F87-483D-9316-E40931B7755B}"/>
              </a:ext>
            </a:extLst>
          </p:cNvPr>
          <p:cNvSpPr txBox="1"/>
          <p:nvPr/>
        </p:nvSpPr>
        <p:spPr>
          <a:xfrm>
            <a:off x="6228184" y="4462185"/>
            <a:ext cx="1907232" cy="9233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pl-PL" dirty="0">
              <a:solidFill>
                <a:schemeClr val="bg1"/>
              </a:solidFill>
            </a:endParaRPr>
          </a:p>
          <a:p>
            <a:pPr algn="ctr"/>
            <a:r>
              <a:rPr lang="pl-PL" dirty="0">
                <a:solidFill>
                  <a:schemeClr val="bg1"/>
                </a:solidFill>
              </a:rPr>
              <a:t>ADR.OPS.D.085</a:t>
            </a:r>
          </a:p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5" name="Grafika 14" descr="Wykrzyknik">
            <a:extLst>
              <a:ext uri="{FF2B5EF4-FFF2-40B4-BE49-F238E27FC236}">
                <a16:creationId xmlns:a16="http://schemas.microsoft.com/office/drawing/2014/main" id="{1331624D-150D-4D85-B920-3F86CA51ADF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24328" y="3959496"/>
            <a:ext cx="914400" cy="914400"/>
          </a:xfrm>
          <a:prstGeom prst="rect">
            <a:avLst/>
          </a:prstGeom>
        </p:spPr>
      </p:pic>
      <p:pic>
        <p:nvPicPr>
          <p:cNvPr id="18" name="Grafika 17" descr="Wykrzyknik">
            <a:extLst>
              <a:ext uri="{FF2B5EF4-FFF2-40B4-BE49-F238E27FC236}">
                <a16:creationId xmlns:a16="http://schemas.microsoft.com/office/drawing/2014/main" id="{EB62E72C-FCD7-4954-B81A-635BE1C413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676728" y="4111896"/>
            <a:ext cx="914400" cy="914400"/>
          </a:xfrm>
          <a:prstGeom prst="rect">
            <a:avLst/>
          </a:prstGeom>
        </p:spPr>
      </p:pic>
      <p:pic>
        <p:nvPicPr>
          <p:cNvPr id="19" name="Grafika 18" descr="Wykrzyknik">
            <a:extLst>
              <a:ext uri="{FF2B5EF4-FFF2-40B4-BE49-F238E27FC236}">
                <a16:creationId xmlns:a16="http://schemas.microsoft.com/office/drawing/2014/main" id="{B71D6257-47D9-4F9F-8DC8-384007B100F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829128" y="426429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564757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109961" y="233946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1601" y="82577"/>
            <a:ext cx="7344816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POZIOM OPERACYJNY – ICAO LEVEL 4</a:t>
            </a: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489" y="442617"/>
            <a:ext cx="1008112" cy="947905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234161" y="6322295"/>
            <a:ext cx="2895600" cy="365125"/>
          </a:xfrm>
        </p:spPr>
        <p:txBody>
          <a:bodyPr/>
          <a:lstStyle/>
          <a:p>
            <a:r>
              <a:rPr lang="pl-PL" dirty="0"/>
              <a:t>Urząd Lotnictwa Cywilnego 2021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663161" y="6322295"/>
            <a:ext cx="2133600" cy="365125"/>
          </a:xfrm>
        </p:spPr>
        <p:txBody>
          <a:bodyPr/>
          <a:lstStyle/>
          <a:p>
            <a:fld id="{B2A5E429-FA27-4B6F-990C-23CE7F0A7C3B}" type="slidenum">
              <a:rPr lang="pl-PL" smtClean="0"/>
              <a:pPr/>
              <a:t>7</a:t>
            </a:fld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>
          <a:xfrm>
            <a:off x="567161" y="6322295"/>
            <a:ext cx="2133600" cy="365125"/>
          </a:xfrm>
        </p:spPr>
        <p:txBody>
          <a:bodyPr/>
          <a:lstStyle/>
          <a:p>
            <a:fld id="{E2E391C7-3713-4C92-8351-F1FC01AA6BF0}" type="datetime1">
              <a:rPr lang="pl-PL" smtClean="0"/>
              <a:t>12.11.2021</a:t>
            </a:fld>
            <a:endParaRPr lang="pl-PL"/>
          </a:p>
        </p:txBody>
      </p:sp>
      <p:pic>
        <p:nvPicPr>
          <p:cNvPr id="5" name="Grafika 4" descr="Samolot">
            <a:extLst>
              <a:ext uri="{FF2B5EF4-FFF2-40B4-BE49-F238E27FC236}">
                <a16:creationId xmlns:a16="http://schemas.microsoft.com/office/drawing/2014/main" id="{3F3B658A-40CA-47D7-920F-9899274F9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81836">
            <a:off x="2898175" y="2160445"/>
            <a:ext cx="786038" cy="786038"/>
          </a:xfrm>
          <a:prstGeom prst="rect">
            <a:avLst/>
          </a:prstGeom>
        </p:spPr>
      </p:pic>
      <p:pic>
        <p:nvPicPr>
          <p:cNvPr id="13" name="Grafika 12" descr="Samolot">
            <a:extLst>
              <a:ext uri="{FF2B5EF4-FFF2-40B4-BE49-F238E27FC236}">
                <a16:creationId xmlns:a16="http://schemas.microsoft.com/office/drawing/2014/main" id="{6B966B87-EB64-42F0-9BA6-6B5B90BBA08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20281882">
            <a:off x="2621608" y="4718968"/>
            <a:ext cx="914400" cy="914400"/>
          </a:xfrm>
          <a:prstGeom prst="rect">
            <a:avLst/>
          </a:prstGeom>
        </p:spPr>
      </p:pic>
      <p:pic>
        <p:nvPicPr>
          <p:cNvPr id="14" name="Grafika 13" descr="Samolot">
            <a:extLst>
              <a:ext uri="{FF2B5EF4-FFF2-40B4-BE49-F238E27FC236}">
                <a16:creationId xmlns:a16="http://schemas.microsoft.com/office/drawing/2014/main" id="{2E1AE2EE-6510-4907-905D-805A573DE7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 rot="3449908">
            <a:off x="4882737" y="5706626"/>
            <a:ext cx="517217" cy="517217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ED73125-DE03-45BE-BB8D-8BFBCCD0CAC9}"/>
              </a:ext>
            </a:extLst>
          </p:cNvPr>
          <p:cNvSpPr txBox="1"/>
          <p:nvPr/>
        </p:nvSpPr>
        <p:spPr>
          <a:xfrm>
            <a:off x="1035967" y="1862635"/>
            <a:ext cx="28956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pl-PL" dirty="0"/>
              <a:t>Używanie prostego języka i frazeologii (lotniczej/ lotniskowej);</a:t>
            </a:r>
          </a:p>
          <a:p>
            <a:pPr marL="285750" indent="-285750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pl-PL" dirty="0"/>
              <a:t>Komunikacja jedynie głosowa i „twarzą w twarz”;</a:t>
            </a:r>
          </a:p>
          <a:p>
            <a:pPr marL="285750" indent="-285750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pl-PL" dirty="0"/>
              <a:t>Rozmowy związane z wykonywaną pracą prowadzone w sposób jasny i precyzyjny;</a:t>
            </a:r>
          </a:p>
          <a:p>
            <a:pPr marL="285750" indent="-285750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pl-PL" dirty="0"/>
              <a:t>Rozumienie tematów powszechnych i związanych z pracą;</a:t>
            </a:r>
          </a:p>
          <a:p>
            <a:pPr marL="285750" indent="-285750">
              <a:buBlip>
                <a:blip r:embed="rId8">
                  <a:extLst>
                    <a:ext uri="{96DAC541-7B7A-43D3-8B79-37D633B846F1}">
                      <asvg:svgBlip xmlns:asvg="http://schemas.microsoft.com/office/drawing/2016/SVG/main" r:embed="rId9"/>
                    </a:ext>
                  </a:extLst>
                </a:blip>
              </a:buBlip>
            </a:pPr>
            <a:r>
              <a:rPr lang="pl-PL" dirty="0"/>
              <a:t>Umiejętność radzenia sobie z nieporozumieniami;</a:t>
            </a:r>
          </a:p>
          <a:p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F74F5BF7-7653-49C8-8375-275A41A2B8CB}"/>
              </a:ext>
            </a:extLst>
          </p:cNvPr>
          <p:cNvSpPr txBox="1"/>
          <p:nvPr/>
        </p:nvSpPr>
        <p:spPr>
          <a:xfrm>
            <a:off x="5042001" y="5758917"/>
            <a:ext cx="4033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/>
              <a:t>ICAO DOC 9835 „Podręcznik wdrażania wymagań ICAO dotyczących poziomu znajomości języka”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B2DA7DC5-FBDB-457D-B047-BD2036DC4FE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21644" y="1801600"/>
            <a:ext cx="2998067" cy="389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062103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109961" y="121133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1601" y="-30236"/>
            <a:ext cx="7344816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AMC2 ADR.OPS.B.029 Biegłość językowa</a:t>
            </a: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489" y="329804"/>
            <a:ext cx="1008112" cy="947905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234161" y="6209482"/>
            <a:ext cx="2895600" cy="365125"/>
          </a:xfrm>
        </p:spPr>
        <p:txBody>
          <a:bodyPr/>
          <a:lstStyle/>
          <a:p>
            <a:r>
              <a:rPr lang="pl-PL" dirty="0"/>
              <a:t>Urząd Lotnictwa Cywilnego 2021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663161" y="6209482"/>
            <a:ext cx="2133600" cy="365125"/>
          </a:xfrm>
        </p:spPr>
        <p:txBody>
          <a:bodyPr/>
          <a:lstStyle/>
          <a:p>
            <a:fld id="{B2A5E429-FA27-4B6F-990C-23CE7F0A7C3B}" type="slidenum">
              <a:rPr lang="pl-PL" smtClean="0"/>
              <a:pPr/>
              <a:t>8</a:t>
            </a:fld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>
          <a:xfrm>
            <a:off x="567161" y="6209482"/>
            <a:ext cx="2133600" cy="365125"/>
          </a:xfrm>
        </p:spPr>
        <p:txBody>
          <a:bodyPr/>
          <a:lstStyle/>
          <a:p>
            <a:fld id="{E2E391C7-3713-4C92-8351-F1FC01AA6BF0}" type="datetime1">
              <a:rPr lang="pl-PL" smtClean="0"/>
              <a:t>12.11.2021</a:t>
            </a:fld>
            <a:endParaRPr lang="pl-PL"/>
          </a:p>
        </p:txBody>
      </p:sp>
      <p:pic>
        <p:nvPicPr>
          <p:cNvPr id="5" name="Grafika 4" descr="Samolot">
            <a:extLst>
              <a:ext uri="{FF2B5EF4-FFF2-40B4-BE49-F238E27FC236}">
                <a16:creationId xmlns:a16="http://schemas.microsoft.com/office/drawing/2014/main" id="{3F3B658A-40CA-47D7-920F-9899274F93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581836">
            <a:off x="2898175" y="2047632"/>
            <a:ext cx="786038" cy="786038"/>
          </a:xfrm>
          <a:prstGeom prst="rect">
            <a:avLst/>
          </a:prstGeom>
        </p:spPr>
      </p:pic>
      <p:pic>
        <p:nvPicPr>
          <p:cNvPr id="14" name="Grafika 13" descr="Samolot">
            <a:extLst>
              <a:ext uri="{FF2B5EF4-FFF2-40B4-BE49-F238E27FC236}">
                <a16:creationId xmlns:a16="http://schemas.microsoft.com/office/drawing/2014/main" id="{2E1AE2EE-6510-4907-905D-805A573DE7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7453167">
            <a:off x="4957746" y="3341893"/>
            <a:ext cx="914400" cy="914400"/>
          </a:xfrm>
          <a:prstGeom prst="rect">
            <a:avLst/>
          </a:prstGeom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id="{7ED73125-DE03-45BE-BB8D-8BFBCCD0CAC9}"/>
              </a:ext>
            </a:extLst>
          </p:cNvPr>
          <p:cNvSpPr txBox="1"/>
          <p:nvPr/>
        </p:nvSpPr>
        <p:spPr>
          <a:xfrm>
            <a:off x="762880" y="3628713"/>
            <a:ext cx="1277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000" b="1" dirty="0">
                <a:solidFill>
                  <a:srgbClr val="7030A0"/>
                </a:solidFill>
              </a:rPr>
              <a:t>EGZAMIN: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51DC204-736C-4C20-B8A2-7C73C5B66D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4107414"/>
              </p:ext>
            </p:extLst>
          </p:nvPr>
        </p:nvGraphicFramePr>
        <p:xfrm>
          <a:off x="2483767" y="1727018"/>
          <a:ext cx="5771399" cy="3783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656717E-0CB7-47EB-837E-26E6EB46F008}"/>
              </a:ext>
            </a:extLst>
          </p:cNvPr>
          <p:cNvSpPr txBox="1"/>
          <p:nvPr/>
        </p:nvSpPr>
        <p:spPr>
          <a:xfrm>
            <a:off x="109961" y="4732154"/>
            <a:ext cx="289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ADR.OPS.B.029 (f) </a:t>
            </a:r>
            <a:r>
              <a:rPr lang="pl-PL" b="1" dirty="0">
                <a:solidFill>
                  <a:srgbClr val="00B0F0"/>
                </a:solidFill>
              </a:rPr>
              <a:t>Operator lotniska udostępnia kursy językowe</a:t>
            </a:r>
            <a:r>
              <a:rPr lang="pl-PL" dirty="0"/>
              <a:t>, by utrzymać wymagany poziom biegłości językowej personelu. </a:t>
            </a:r>
          </a:p>
        </p:txBody>
      </p:sp>
    </p:spTree>
    <p:extLst>
      <p:ext uri="{BB962C8B-B14F-4D97-AF65-F5344CB8AC3E}">
        <p14:creationId xmlns:p14="http://schemas.microsoft.com/office/powerpoint/2010/main" val="1169296047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16"/>
          <p:cNvGrpSpPr/>
          <p:nvPr/>
        </p:nvGrpSpPr>
        <p:grpSpPr>
          <a:xfrm>
            <a:off x="109961" y="233946"/>
            <a:ext cx="9144000" cy="1296144"/>
            <a:chOff x="0" y="188640"/>
            <a:chExt cx="9144000" cy="1656184"/>
          </a:xfrm>
        </p:grpSpPr>
        <p:sp>
          <p:nvSpPr>
            <p:cNvPr id="8" name="Prostokąt 7"/>
            <p:cNvSpPr/>
            <p:nvPr/>
          </p:nvSpPr>
          <p:spPr>
            <a:xfrm>
              <a:off x="0" y="188640"/>
              <a:ext cx="9144000" cy="1656184"/>
            </a:xfrm>
            <a:prstGeom prst="rect">
              <a:avLst/>
            </a:prstGeom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  <p:sp>
          <p:nvSpPr>
            <p:cNvPr id="9" name="Prostokąt 8"/>
            <p:cNvSpPr/>
            <p:nvPr/>
          </p:nvSpPr>
          <p:spPr>
            <a:xfrm>
              <a:off x="0" y="1772816"/>
              <a:ext cx="9144000" cy="5841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 dirty="0">
                <a:solidFill>
                  <a:srgbClr val="FFC000"/>
                </a:solidFill>
              </a:endParaRPr>
            </a:p>
          </p:txBody>
        </p:sp>
      </p:grp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41601" y="82577"/>
            <a:ext cx="7344816" cy="1512168"/>
          </a:xfrm>
        </p:spPr>
        <p:txBody>
          <a:bodyPr>
            <a:normAutofit/>
          </a:bodyPr>
          <a:lstStyle/>
          <a:p>
            <a:pPr algn="l">
              <a:spcBef>
                <a:spcPts val="1200"/>
              </a:spcBef>
              <a:spcAft>
                <a:spcPts val="1200"/>
              </a:spcAft>
            </a:pPr>
            <a:r>
              <a:rPr lang="pl-PL" sz="2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imes New Roman" pitchFamily="18" charset="0"/>
              </a:rPr>
              <a:t>AMC1 ADR.OPS.B.029(g) Biegłość językowa</a:t>
            </a:r>
          </a:p>
        </p:txBody>
      </p:sp>
      <p:pic>
        <p:nvPicPr>
          <p:cNvPr id="17" name="Obraz 16" descr="Logo ULC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3489" y="442617"/>
            <a:ext cx="1008112" cy="947905"/>
          </a:xfrm>
          <a:prstGeom prst="rect">
            <a:avLst/>
          </a:prstGeom>
        </p:spPr>
      </p:pic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234161" y="6322295"/>
            <a:ext cx="2895600" cy="365125"/>
          </a:xfrm>
        </p:spPr>
        <p:txBody>
          <a:bodyPr/>
          <a:lstStyle/>
          <a:p>
            <a:r>
              <a:rPr lang="pl-PL" dirty="0"/>
              <a:t>Urząd Lotnictwa Cywilnego 2021</a:t>
            </a:r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>
          <a:xfrm>
            <a:off x="6663161" y="6322295"/>
            <a:ext cx="2133600" cy="365125"/>
          </a:xfrm>
        </p:spPr>
        <p:txBody>
          <a:bodyPr/>
          <a:lstStyle/>
          <a:p>
            <a:fld id="{B2A5E429-FA27-4B6F-990C-23CE7F0A7C3B}" type="slidenum">
              <a:rPr lang="pl-PL" smtClean="0"/>
              <a:pPr/>
              <a:t>9</a:t>
            </a:fld>
            <a:endParaRPr lang="pl-PL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10"/>
          </p:nvPr>
        </p:nvSpPr>
        <p:spPr>
          <a:xfrm>
            <a:off x="567161" y="6322295"/>
            <a:ext cx="2133600" cy="365125"/>
          </a:xfrm>
        </p:spPr>
        <p:txBody>
          <a:bodyPr/>
          <a:lstStyle/>
          <a:p>
            <a:fld id="{E2E391C7-3713-4C92-8351-F1FC01AA6BF0}" type="datetime1">
              <a:rPr lang="pl-PL" smtClean="0"/>
              <a:t>12.11.2021</a:t>
            </a:fld>
            <a:endParaRPr lang="pl-PL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A9D921FC-CDD7-4273-B90F-83ED52DBDE60}"/>
              </a:ext>
            </a:extLst>
          </p:cNvPr>
          <p:cNvSpPr txBox="1"/>
          <p:nvPr/>
        </p:nvSpPr>
        <p:spPr>
          <a:xfrm>
            <a:off x="251520" y="1803416"/>
            <a:ext cx="8734379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/>
              <a:t>(a) </a:t>
            </a:r>
            <a:r>
              <a:rPr lang="pl-PL" b="1" dirty="0">
                <a:solidFill>
                  <a:srgbClr val="00B0F0"/>
                </a:solidFill>
              </a:rPr>
              <a:t>opinię właściwych organów ds. lotnisk </a:t>
            </a:r>
            <a:r>
              <a:rPr lang="pl-PL" dirty="0"/>
              <a:t>oraz </a:t>
            </a:r>
            <a:r>
              <a:rPr lang="pl-PL" b="1" dirty="0">
                <a:solidFill>
                  <a:srgbClr val="00B0F0"/>
                </a:solidFill>
              </a:rPr>
              <a:t>instytucji zapewniających służby żeglugi </a:t>
            </a:r>
            <a:br>
              <a:rPr lang="pl-PL" b="1" dirty="0">
                <a:solidFill>
                  <a:srgbClr val="00B0F0"/>
                </a:solidFill>
              </a:rPr>
            </a:br>
            <a:r>
              <a:rPr lang="pl-PL" b="1" dirty="0">
                <a:solidFill>
                  <a:srgbClr val="00B0F0"/>
                </a:solidFill>
              </a:rPr>
              <a:t>powietrznej (ANS) </a:t>
            </a:r>
            <a:r>
              <a:rPr lang="pl-PL" dirty="0"/>
              <a:t>w państwie członkowskim, w tym wyniki odpowiednich działań </a:t>
            </a:r>
            <a:br>
              <a:rPr lang="pl-PL" dirty="0"/>
            </a:br>
            <a:r>
              <a:rPr lang="pl-PL" dirty="0"/>
              <a:t>nadzorczych, dla każdego lotniska, którego to dotyczy; </a:t>
            </a:r>
          </a:p>
          <a:p>
            <a:r>
              <a:rPr lang="pl-PL" dirty="0"/>
              <a:t>(b) </a:t>
            </a:r>
            <a:r>
              <a:rPr lang="pl-PL" b="1" dirty="0">
                <a:solidFill>
                  <a:srgbClr val="00B0F0"/>
                </a:solidFill>
              </a:rPr>
              <a:t>opinię operatorów lotnisk i zainteresowanych instytucji zapewniających służby żeglugi </a:t>
            </a:r>
            <a:br>
              <a:rPr lang="pl-PL" b="1" dirty="0">
                <a:solidFill>
                  <a:srgbClr val="00B0F0"/>
                </a:solidFill>
              </a:rPr>
            </a:br>
            <a:r>
              <a:rPr lang="pl-PL" b="1" dirty="0">
                <a:solidFill>
                  <a:srgbClr val="00B0F0"/>
                </a:solidFill>
              </a:rPr>
              <a:t>powietrznej (ANS)</a:t>
            </a:r>
            <a:r>
              <a:rPr lang="pl-PL" dirty="0"/>
              <a:t>, w tym wyniki odpowiednich ocen bezpieczeństwa przeprowadzonych </a:t>
            </a:r>
            <a:br>
              <a:rPr lang="pl-PL" dirty="0"/>
            </a:br>
            <a:r>
              <a:rPr lang="pl-PL" dirty="0"/>
              <a:t>przez zainteresowane organizacje w kontekście ich systemów zarządzania w zakresie </a:t>
            </a:r>
            <a:br>
              <a:rPr lang="pl-PL" dirty="0"/>
            </a:br>
            <a:r>
              <a:rPr lang="pl-PL" dirty="0"/>
              <a:t>zapobiegania wtargnięciom na drogę startową; </a:t>
            </a:r>
          </a:p>
          <a:p>
            <a:r>
              <a:rPr lang="pl-PL" dirty="0"/>
              <a:t>(c) opinię </a:t>
            </a:r>
            <a:r>
              <a:rPr lang="pl-PL" b="1" dirty="0">
                <a:solidFill>
                  <a:srgbClr val="00B0F0"/>
                </a:solidFill>
              </a:rPr>
              <a:t>lokalnego zespołu ds. bezpieczeństwa na drodze startowej</a:t>
            </a:r>
            <a:r>
              <a:rPr lang="pl-PL" dirty="0"/>
              <a:t> powołanego </a:t>
            </a:r>
            <a:br>
              <a:rPr lang="pl-PL" dirty="0"/>
            </a:br>
            <a:r>
              <a:rPr lang="pl-PL" dirty="0"/>
              <a:t>na każdym lotnisku; </a:t>
            </a:r>
          </a:p>
          <a:p>
            <a:r>
              <a:rPr lang="pl-PL" dirty="0"/>
              <a:t>(d) </a:t>
            </a:r>
            <a:r>
              <a:rPr lang="pl-PL" b="1" dirty="0">
                <a:solidFill>
                  <a:srgbClr val="00B0F0"/>
                </a:solidFill>
              </a:rPr>
              <a:t>projekt lotniska </a:t>
            </a:r>
            <a:r>
              <a:rPr lang="pl-PL" dirty="0"/>
              <a:t>i warunki eksploatacji każdego zainteresowanego lotniska, w tym ilość </a:t>
            </a:r>
            <a:br>
              <a:rPr lang="pl-PL" dirty="0"/>
            </a:br>
            <a:r>
              <a:rPr lang="pl-PL" dirty="0"/>
              <a:t>częstotliwości wykorzystywanych w polu manewrowym; </a:t>
            </a:r>
          </a:p>
          <a:p>
            <a:r>
              <a:rPr lang="pl-PL" dirty="0"/>
              <a:t>(e) </a:t>
            </a:r>
            <a:r>
              <a:rPr lang="pl-PL" b="1" dirty="0">
                <a:solidFill>
                  <a:srgbClr val="00B0F0"/>
                </a:solidFill>
              </a:rPr>
              <a:t>strukturę ruchu </a:t>
            </a:r>
            <a:r>
              <a:rPr lang="pl-PL" dirty="0"/>
              <a:t>(krajowy, międzynarodowy) każdego lotniska, w tym sezonowe </a:t>
            </a:r>
            <a:br>
              <a:rPr lang="pl-PL" dirty="0"/>
            </a:br>
            <a:r>
              <a:rPr lang="pl-PL" dirty="0"/>
              <a:t>szczyty ruchu; </a:t>
            </a:r>
          </a:p>
          <a:p>
            <a:r>
              <a:rPr lang="pl-PL" dirty="0"/>
              <a:t>(f) wszelkie </a:t>
            </a:r>
            <a:r>
              <a:rPr lang="pl-PL" b="1" dirty="0">
                <a:solidFill>
                  <a:srgbClr val="00B0F0"/>
                </a:solidFill>
              </a:rPr>
              <a:t>stosowne zgłoszenia zdarzeń</a:t>
            </a:r>
            <a:r>
              <a:rPr lang="pl-PL" dirty="0"/>
              <a:t>, przynajmniej na poziomie UE. W tym celu </a:t>
            </a:r>
            <a:br>
              <a:rPr lang="pl-PL" dirty="0"/>
            </a:br>
            <a:r>
              <a:rPr lang="pl-PL" dirty="0"/>
              <a:t>należy również skonsultować się z centralnym repozytorium europejskim, </a:t>
            </a:r>
            <a:br>
              <a:rPr lang="pl-PL" dirty="0"/>
            </a:br>
            <a:r>
              <a:rPr lang="pl-PL" dirty="0"/>
              <a:t>o którym mowa w art. 8 rozporządzenia (UE) nr 376/2014</a:t>
            </a:r>
          </a:p>
        </p:txBody>
      </p:sp>
    </p:spTree>
    <p:extLst>
      <p:ext uri="{BB962C8B-B14F-4D97-AF65-F5344CB8AC3E}">
        <p14:creationId xmlns:p14="http://schemas.microsoft.com/office/powerpoint/2010/main" val="30011982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27777</TotalTime>
  <Words>1206</Words>
  <Application>Microsoft Office PowerPoint</Application>
  <PresentationFormat>Pokaz na ekranie (4:3)</PresentationFormat>
  <Paragraphs>129</Paragraphs>
  <Slides>10</Slides>
  <Notes>9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Wingdings</vt:lpstr>
      <vt:lpstr>Motyw pakietu Office</vt:lpstr>
      <vt:lpstr>Zmiany w rozporządzeniu (UE) 139/2014</vt:lpstr>
      <vt:lpstr>Zmiany w rozporządzeniu (UE) 139/2014</vt:lpstr>
      <vt:lpstr>Zmiany w rozporządzeniu (UE) 139/2014</vt:lpstr>
      <vt:lpstr>Zmiany w rozporządzeniu (UE) 139/2014</vt:lpstr>
      <vt:lpstr>ADR.OPS.B.024 Upoważnienia dla kierowców pojazdów</vt:lpstr>
      <vt:lpstr>ADR.OPS.B.029 Biegłość językowa</vt:lpstr>
      <vt:lpstr>POZIOM OPERACYJNY – ICAO LEVEL 4</vt:lpstr>
      <vt:lpstr>AMC2 ADR.OPS.B.029 Biegłość językowa</vt:lpstr>
      <vt:lpstr>AMC1 ADR.OPS.B.029(g) Biegłość językowa</vt:lpstr>
      <vt:lpstr>Prezentacja programu PowerPoint</vt:lpstr>
    </vt:vector>
  </TitlesOfParts>
  <Company>ulc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pszymanski</dc:creator>
  <cp:lastModifiedBy>Katarzyna Krzysztofik</cp:lastModifiedBy>
  <cp:revision>269</cp:revision>
  <dcterms:created xsi:type="dcterms:W3CDTF">2017-02-08T08:56:06Z</dcterms:created>
  <dcterms:modified xsi:type="dcterms:W3CDTF">2021-11-12T10:28:59Z</dcterms:modified>
</cp:coreProperties>
</file>