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9" r:id="rId13"/>
    <p:sldId id="271" r:id="rId14"/>
    <p:sldId id="268" r:id="rId15"/>
    <p:sldId id="270" r:id="rId16"/>
    <p:sldId id="272" r:id="rId17"/>
    <p:sldId id="273" r:id="rId1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6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52401E1-E182-4794-BB16-9E0472F08C7A}" type="datetimeFigureOut">
              <a:rPr lang="pl-PL" smtClean="0"/>
              <a:pPr/>
              <a:t>2017-01-23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5656CEF-65F8-492D-9F40-1A0A00B739E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2401E1-E182-4794-BB16-9E0472F08C7A}" type="datetimeFigureOut">
              <a:rPr lang="pl-PL" smtClean="0"/>
              <a:pPr/>
              <a:t>2017-01-23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656CEF-65F8-492D-9F40-1A0A00B739E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2401E1-E182-4794-BB16-9E0472F08C7A}" type="datetimeFigureOut">
              <a:rPr lang="pl-PL" smtClean="0"/>
              <a:pPr/>
              <a:t>2017-01-23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656CEF-65F8-492D-9F40-1A0A00B739E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2401E1-E182-4794-BB16-9E0472F08C7A}" type="datetimeFigureOut">
              <a:rPr lang="pl-PL" smtClean="0"/>
              <a:pPr/>
              <a:t>2017-01-23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656CEF-65F8-492D-9F40-1A0A00B739E1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2401E1-E182-4794-BB16-9E0472F08C7A}" type="datetimeFigureOut">
              <a:rPr lang="pl-PL" smtClean="0"/>
              <a:pPr/>
              <a:t>2017-01-23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656CEF-65F8-492D-9F40-1A0A00B739E1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2401E1-E182-4794-BB16-9E0472F08C7A}" type="datetimeFigureOut">
              <a:rPr lang="pl-PL" smtClean="0"/>
              <a:pPr/>
              <a:t>2017-01-23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656CEF-65F8-492D-9F40-1A0A00B739E1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2401E1-E182-4794-BB16-9E0472F08C7A}" type="datetimeFigureOut">
              <a:rPr lang="pl-PL" smtClean="0"/>
              <a:pPr/>
              <a:t>2017-01-23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656CEF-65F8-492D-9F40-1A0A00B739E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2401E1-E182-4794-BB16-9E0472F08C7A}" type="datetimeFigureOut">
              <a:rPr lang="pl-PL" smtClean="0"/>
              <a:pPr/>
              <a:t>2017-01-23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656CEF-65F8-492D-9F40-1A0A00B739E1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2401E1-E182-4794-BB16-9E0472F08C7A}" type="datetimeFigureOut">
              <a:rPr lang="pl-PL" smtClean="0"/>
              <a:pPr/>
              <a:t>2017-01-23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656CEF-65F8-492D-9F40-1A0A00B739E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52401E1-E182-4794-BB16-9E0472F08C7A}" type="datetimeFigureOut">
              <a:rPr lang="pl-PL" smtClean="0"/>
              <a:pPr/>
              <a:t>2017-01-23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656CEF-65F8-492D-9F40-1A0A00B739E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52401E1-E182-4794-BB16-9E0472F08C7A}" type="datetimeFigureOut">
              <a:rPr lang="pl-PL" smtClean="0"/>
              <a:pPr/>
              <a:t>2017-01-23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5656CEF-65F8-492D-9F40-1A0A00B739E1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52401E1-E182-4794-BB16-9E0472F08C7A}" type="datetimeFigureOut">
              <a:rPr lang="pl-PL" smtClean="0"/>
              <a:pPr/>
              <a:t>2017-01-23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5656CEF-65F8-492D-9F40-1A0A00B739E1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kmilkowski@ulc.gov.p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SEMINARIUM DLA ŚRODOWISKA (ATO)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UCZELNIA ŁAZARSKIEGO</a:t>
            </a:r>
          </a:p>
          <a:p>
            <a:r>
              <a:rPr lang="pl-P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 Stycznia 2017 r.</a:t>
            </a:r>
            <a:endParaRPr lang="pl-PL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 descr="C:\Users\rgorzkowski\Desktop\logo-ulc-intranet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419872" y="548680"/>
            <a:ext cx="2854246" cy="4909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l-PL" dirty="0" smtClean="0"/>
              <a:t>	Uznanie kwalifikacji i uprawnień nabytych w lotnictwie państwowym może się odbywać </a:t>
            </a:r>
            <a:r>
              <a:rPr lang="pl-PL" u="sng" dirty="0" smtClean="0">
                <a:solidFill>
                  <a:srgbClr val="FF0000"/>
                </a:solidFill>
              </a:rPr>
              <a:t>tylko i wyłącznie w organizacjach szkolenia lotniczego, które posiadają odpowiednie certyfikaty </a:t>
            </a:r>
            <a:r>
              <a:rPr lang="pl-PL" dirty="0" smtClean="0"/>
              <a:t>na prowadzenie szkoleń w zakresie , o które kandydat się ubiega oraz w podmiotach , które są wpisane do rejestru podmiotów szkolących do świadectw kwalifikacji.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SEMINARIUM DLA ŚRODOWISKA</a:t>
            </a:r>
            <a:endParaRPr lang="pl-PL" dirty="0"/>
          </a:p>
        </p:txBody>
      </p:sp>
      <p:pic>
        <p:nvPicPr>
          <p:cNvPr id="4" name="Picture 3" descr="C:\Users\rgorzkowski\Desktop\logo-ulc-intranet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156176" y="6367070"/>
            <a:ext cx="2854246" cy="4909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Każda organizacja i podmiot szkolący </a:t>
            </a:r>
            <a:r>
              <a:rPr lang="pl-PL" u="sng" dirty="0" smtClean="0">
                <a:solidFill>
                  <a:srgbClr val="FF0000"/>
                </a:solidFill>
              </a:rPr>
              <a:t>musi mieć zatwierdzoną procedurę </a:t>
            </a:r>
            <a:r>
              <a:rPr lang="pl-PL" dirty="0" smtClean="0"/>
              <a:t>:weryfikacji wiedzy i umiejętności kandydatów ubiegających się o uznanie kwalifikacji i uprawnień.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SEMINARIUM DLA ŚRODOWISKA</a:t>
            </a:r>
            <a:endParaRPr lang="pl-PL" dirty="0"/>
          </a:p>
        </p:txBody>
      </p:sp>
      <p:pic>
        <p:nvPicPr>
          <p:cNvPr id="4" name="Picture 3" descr="C:\Users\rgorzkowski\Desktop\logo-ulc-intranet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084168" y="6367070"/>
            <a:ext cx="2854246" cy="4909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 smtClean="0"/>
              <a:t>Weryfikację wiedzy i uprawnień przeprowadza certyfikowana organizacja szkolenia lotniczego lub podmiot wpisany do rejestru podmiotów szkolących i na podstawie analizy kandydata organizacja lub podmiot opracowuje indywidualny program szkolenia(IPS).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SEMINARIUM DLA ŚRODOWISKA</a:t>
            </a:r>
            <a:endParaRPr lang="pl-PL" dirty="0"/>
          </a:p>
        </p:txBody>
      </p:sp>
      <p:pic>
        <p:nvPicPr>
          <p:cNvPr id="4" name="Picture 3" descr="C:\Users\rgorzkowski\Desktop\logo-ulc-intranet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156176" y="6165304"/>
            <a:ext cx="2854246" cy="4909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l-PL" dirty="0" smtClean="0"/>
              <a:t>Indywidualny program szkolenia(IPS) kandydata opracowuje organizacja lub podmiot szkolący na podstawie weryfikacji wiedzy teoretycznej i umiejętności praktycznych kandydata i zostaje zatwierdzony przez kierownika szkolenia.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SEMINARIUM DLA ŚRODOWISKA</a:t>
            </a:r>
            <a:endParaRPr lang="pl-PL" dirty="0"/>
          </a:p>
        </p:txBody>
      </p:sp>
      <p:pic>
        <p:nvPicPr>
          <p:cNvPr id="4" name="Picture 3" descr="C:\Users\rgorzkowski\Desktop\logo-ulc-intranet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289754" y="6367070"/>
            <a:ext cx="2854246" cy="4909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Uznanie kwalifikacji i uprawnień następuje po spełnieniu przez kandydata następujących warunków:</a:t>
            </a:r>
          </a:p>
          <a:p>
            <a:pPr marL="457200" indent="-457200">
              <a:buAutoNum type="arabicPeriod"/>
            </a:pPr>
            <a:r>
              <a:rPr lang="pl-PL" sz="2400" dirty="0" smtClean="0"/>
              <a:t>Przedstawienia przez kandydata dokumentów potwierdzających odbycie odpowiednich szkoleń teoretycznych i praktycznych odbytych w lotnictwie państwowym</a:t>
            </a:r>
          </a:p>
          <a:p>
            <a:pPr marL="457200" indent="-457200">
              <a:buAutoNum type="arabicPeriod"/>
            </a:pPr>
            <a:r>
              <a:rPr lang="pl-PL" sz="2400" dirty="0" smtClean="0"/>
              <a:t>Potwierdzenie nalotu na odpowiedniej kategorii SP</a:t>
            </a:r>
          </a:p>
          <a:p>
            <a:pPr marL="457200" indent="-457200">
              <a:buAutoNum type="arabicPeriod"/>
            </a:pPr>
            <a:r>
              <a:rPr lang="pl-PL" sz="2400" dirty="0" smtClean="0"/>
              <a:t>Dokumentów potwierdzających uprawnienia nadane w lotnictwie państwowym.</a:t>
            </a:r>
          </a:p>
          <a:p>
            <a:pPr marL="457200" indent="-457200">
              <a:buAutoNum type="arabicPeriod"/>
            </a:pPr>
            <a:endParaRPr lang="pl-PL" sz="24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SEMINARIUM DLA ŚRODOWISKA</a:t>
            </a:r>
            <a:endParaRPr lang="pl-PL" dirty="0"/>
          </a:p>
        </p:txBody>
      </p:sp>
      <p:pic>
        <p:nvPicPr>
          <p:cNvPr id="4" name="Picture 3" descr="C:\Users\rgorzkowski\Desktop\logo-ulc-intranet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289754" y="6367070"/>
            <a:ext cx="2854246" cy="4909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l-PL" dirty="0" smtClean="0"/>
              <a:t>Po zakończeniu szkolenia organizacja lub podmiot wydają kandydatowi zaświadczenie , które potwierdza , że  wiedza i umiejętności praktyczne kandydata spełniają wymagania odnośnych przepisów do wydania licencji , uprawnienia lub świadectwa kwalifikacji oraz kandydat jest przygotowany do zdawania egzaminów państwowych.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SEMINARIUM DLA ŚRODOWISKA</a:t>
            </a:r>
            <a:endParaRPr lang="pl-PL" dirty="0"/>
          </a:p>
        </p:txBody>
      </p:sp>
      <p:pic>
        <p:nvPicPr>
          <p:cNvPr id="4" name="Picture 3" descr="C:\Users\rgorzkowski\Desktop\logo-ulc-intranet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084168" y="6367070"/>
            <a:ext cx="2854246" cy="4909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				Warunki szczególne :</a:t>
            </a:r>
          </a:p>
          <a:p>
            <a:pPr>
              <a:buNone/>
            </a:pPr>
            <a:r>
              <a:rPr lang="pl-PL" sz="2400" b="1" i="1" dirty="0" smtClean="0"/>
              <a:t>Uprawnienie FI </a:t>
            </a:r>
            <a:r>
              <a:rPr lang="pl-PL" sz="2400" dirty="0" smtClean="0"/>
              <a:t>– kandydat po zakończeniu szkolenia do uprawnienia uzyskuje wpis FI(R) i po spełnieniu warunków do zniesienia restrykcji nalot do rozszerzenia zakresu szkolenia zostaje uznany z lotnictwa państwowego.</a:t>
            </a:r>
          </a:p>
          <a:p>
            <a:pPr>
              <a:buNone/>
            </a:pPr>
            <a:r>
              <a:rPr lang="pl-PL" sz="2400" b="1" i="1" dirty="0" smtClean="0"/>
              <a:t>Szkolenie w zakresie uzyskania uprawnienia MEP </a:t>
            </a:r>
            <a:r>
              <a:rPr lang="pl-PL" sz="2400" dirty="0" smtClean="0"/>
              <a:t>musi być przeprowadzone w całości zgodnie z odpowiednimi zapisami FCL</a:t>
            </a:r>
          </a:p>
          <a:p>
            <a:pPr>
              <a:buNone/>
            </a:pPr>
            <a:endParaRPr lang="pl-PL" sz="24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SEMINARIUM DLA ŚRODOWISKA</a:t>
            </a:r>
            <a:endParaRPr lang="pl-PL" dirty="0"/>
          </a:p>
        </p:txBody>
      </p:sp>
      <p:pic>
        <p:nvPicPr>
          <p:cNvPr id="4" name="Picture 3" descr="C:\Users\rgorzkowski\Desktop\logo-ulc-intranet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289754" y="6367070"/>
            <a:ext cx="2854246" cy="4909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SEMINARIUM DLA ŚRODOWISKA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DZIĘKUJĘ ZA UWAGĘ.</a:t>
            </a:r>
          </a:p>
          <a:p>
            <a:r>
              <a:rPr lang="pl-PL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PYTANIA ?</a:t>
            </a:r>
            <a:endParaRPr lang="pl-PL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" name="Picture 3" descr="C:\Users\rgorzkowski\Desktop\logo-ulc-intranet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131840" y="980728"/>
            <a:ext cx="2854246" cy="4909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                         </a:t>
            </a:r>
            <a:r>
              <a:rPr lang="pl-PL" b="1" dirty="0" smtClean="0"/>
              <a:t>Krzysztof Miłkowski</a:t>
            </a:r>
          </a:p>
          <a:p>
            <a:pPr>
              <a:buNone/>
            </a:pPr>
            <a:r>
              <a:rPr lang="pl-PL" b="1" dirty="0"/>
              <a:t>	</a:t>
            </a:r>
            <a:r>
              <a:rPr lang="pl-PL" b="1" dirty="0" smtClean="0"/>
              <a:t>Naczelnik Inspektoratu Certyfikacji i Nadzoru</a:t>
            </a:r>
          </a:p>
          <a:p>
            <a:pPr>
              <a:buNone/>
            </a:pPr>
            <a:r>
              <a:rPr lang="pl-PL" dirty="0"/>
              <a:t>	</a:t>
            </a:r>
            <a:r>
              <a:rPr lang="pl-PL" i="1" dirty="0" smtClean="0"/>
              <a:t>                     </a:t>
            </a:r>
            <a:r>
              <a:rPr lang="pl-PL" i="1" dirty="0" err="1" smtClean="0">
                <a:hlinkClick r:id="rId2"/>
              </a:rPr>
              <a:t>kmilkowski@ulc.gov.pl</a:t>
            </a:r>
            <a:endParaRPr lang="pl-PL" i="1" dirty="0" smtClean="0"/>
          </a:p>
          <a:p>
            <a:pPr>
              <a:buNone/>
            </a:pPr>
            <a:r>
              <a:rPr lang="pl-PL" i="1" dirty="0"/>
              <a:t> </a:t>
            </a:r>
            <a:r>
              <a:rPr lang="pl-PL" i="1" dirty="0" smtClean="0"/>
              <a:t>                              (22) 520 74 45</a:t>
            </a:r>
          </a:p>
          <a:p>
            <a:pPr>
              <a:buNone/>
            </a:pPr>
            <a:r>
              <a:rPr lang="pl-PL" i="1" dirty="0"/>
              <a:t> </a:t>
            </a:r>
            <a:r>
              <a:rPr lang="pl-PL" i="1" dirty="0" smtClean="0"/>
              <a:t>                               694 409 509</a:t>
            </a:r>
            <a:endParaRPr lang="pl-PL" i="1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SEMINARIUM DLA ŚRODOWISKA</a:t>
            </a:r>
            <a:endParaRPr lang="pl-PL" dirty="0"/>
          </a:p>
        </p:txBody>
      </p:sp>
      <p:pic>
        <p:nvPicPr>
          <p:cNvPr id="4" name="Picture 3" descr="C:\Users\rgorzkowski\Desktop\logo-ulc-intranet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995936" y="6367070"/>
            <a:ext cx="2854246" cy="4909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Warunki uznania kwalifikacji i uprawnień nabytych w lotnictwie państwowym</a:t>
            </a:r>
            <a:endParaRPr lang="pl-PL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SEMINARIUM DLA ŚRODOWISKA</a:t>
            </a:r>
            <a:endParaRPr lang="pl-PL" dirty="0"/>
          </a:p>
        </p:txBody>
      </p:sp>
      <p:pic>
        <p:nvPicPr>
          <p:cNvPr id="4" name="Picture 3" descr="C:\Users\rgorzkowski\Desktop\logo-ulc-intranet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289754" y="6367070"/>
            <a:ext cx="2854246" cy="4909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			       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 PREZENTACJI</a:t>
            </a:r>
          </a:p>
          <a:p>
            <a:pPr marL="514350" indent="-514350">
              <a:buAutoNum type="arabicPeriod"/>
            </a:pPr>
            <a:r>
              <a:rPr lang="pl-PL" i="1" dirty="0" smtClean="0"/>
              <a:t>Podstawa prawna</a:t>
            </a:r>
          </a:p>
          <a:p>
            <a:pPr marL="514350" indent="-514350">
              <a:buAutoNum type="arabicPeriod"/>
            </a:pPr>
            <a:r>
              <a:rPr lang="pl-PL" i="1" dirty="0" smtClean="0"/>
              <a:t>Zakres stosowania</a:t>
            </a:r>
          </a:p>
          <a:p>
            <a:pPr marL="514350" indent="-514350">
              <a:buAutoNum type="arabicPeriod"/>
            </a:pPr>
            <a:r>
              <a:rPr lang="pl-PL" i="1" dirty="0" smtClean="0"/>
              <a:t>Kogo dotyczy ?</a:t>
            </a:r>
          </a:p>
          <a:p>
            <a:pPr marL="514350" indent="-514350">
              <a:buAutoNum type="arabicPeriod"/>
            </a:pPr>
            <a:r>
              <a:rPr lang="pl-PL" i="1" dirty="0" smtClean="0"/>
              <a:t>Ogólne zasady uznania kwalifikacji i uprawnień</a:t>
            </a:r>
          </a:p>
          <a:p>
            <a:pPr marL="514350" indent="-514350">
              <a:buNone/>
            </a:pPr>
            <a:endParaRPr lang="pl-PL" dirty="0" smtClean="0"/>
          </a:p>
          <a:p>
            <a:pPr marL="514350" indent="-514350">
              <a:buAutoNum type="arabicPeriod"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SEMINARIUM DLA ŚRODOWISKA</a:t>
            </a:r>
            <a:endParaRPr lang="pl-PL" dirty="0"/>
          </a:p>
        </p:txBody>
      </p:sp>
      <p:pic>
        <p:nvPicPr>
          <p:cNvPr id="4" name="Picture 3" descr="C:\Users\rgorzkowski\Desktop\logo-ulc-intranet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5868144" y="6367070"/>
            <a:ext cx="2854246" cy="4909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/>
              <a:t>	</a:t>
            </a:r>
            <a:r>
              <a:rPr lang="pl-PL" dirty="0" smtClean="0"/>
              <a:t>	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Rozporządzenie </a:t>
            </a:r>
          </a:p>
          <a:p>
            <a:pPr>
              <a:buNone/>
            </a:pP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Ministra Infrastruktury i Rozwoju</a:t>
            </a:r>
          </a:p>
          <a:p>
            <a:pPr>
              <a:buNone/>
            </a:pP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z dnia 16 kwietnia 2015 roku</a:t>
            </a:r>
          </a:p>
          <a:p>
            <a:pPr>
              <a:buNone/>
            </a:pPr>
            <a:r>
              <a:rPr lang="pl-PL" sz="2400" dirty="0" smtClean="0">
                <a:solidFill>
                  <a:srgbClr val="FF0000"/>
                </a:solidFill>
              </a:rPr>
              <a:t>W sprawie szczegółowych warunków uznania kwalifikacji i uprawnień nabytych w lotnictwie państwowym .</a:t>
            </a:r>
          </a:p>
          <a:p>
            <a:pPr>
              <a:buNone/>
            </a:pPr>
            <a:r>
              <a:rPr lang="pl-PL" sz="2400" i="1" dirty="0" smtClean="0"/>
              <a:t>Na podstawie art. 104 ust.9 Ustawy z dnia 3 lipca 2003 r.</a:t>
            </a:r>
          </a:p>
          <a:p>
            <a:pPr>
              <a:buNone/>
            </a:pPr>
            <a:r>
              <a:rPr lang="pl-PL" sz="2400" i="1" dirty="0" smtClean="0"/>
              <a:t> Prawo Lotnicze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SEMINARIUM DLA ŚRODOWISKA</a:t>
            </a:r>
            <a:endParaRPr lang="pl-PL" dirty="0"/>
          </a:p>
        </p:txBody>
      </p:sp>
      <p:pic>
        <p:nvPicPr>
          <p:cNvPr id="4" name="Picture 3" descr="C:\Users\rgorzkowski\Desktop\logo-ulc-intranet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289754" y="6367070"/>
            <a:ext cx="2854246" cy="4909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	</a:t>
            </a:r>
          </a:p>
          <a:p>
            <a:pPr>
              <a:buNone/>
            </a:pPr>
            <a:endParaRPr lang="pl-PL" dirty="0"/>
          </a:p>
          <a:p>
            <a:pPr algn="just">
              <a:buNone/>
            </a:pPr>
            <a:r>
              <a:rPr lang="pl-PL" dirty="0" smtClean="0"/>
              <a:t> Rozporządzenie określa szczegółowe warunki uznania kwalifikacji i uprawnień nabytych w lotnictwie państwowym w celu wydania licencji lub świadectwa kwalifikacji.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SEMINARIUM DLA ŚRODOWISKA</a:t>
            </a:r>
            <a:endParaRPr lang="pl-PL" dirty="0"/>
          </a:p>
        </p:txBody>
      </p:sp>
      <p:pic>
        <p:nvPicPr>
          <p:cNvPr id="4" name="Picture 3" descr="C:\Users\rgorzkowski\Desktop\logo-ulc-intranet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084168" y="6165304"/>
            <a:ext cx="2854246" cy="4909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b="1" dirty="0" smtClean="0"/>
              <a:t>    Rozporządzenie dotyczy kandydatów z lotnictwa państwowego do uzyskania licencji:</a:t>
            </a:r>
          </a:p>
          <a:p>
            <a:pPr marL="514350" indent="-514350">
              <a:buAutoNum type="arabicPeriod"/>
            </a:pPr>
            <a:r>
              <a:rPr lang="pl-PL" sz="2400" i="1" dirty="0" smtClean="0">
                <a:solidFill>
                  <a:schemeClr val="accent1">
                    <a:lumMod val="75000"/>
                  </a:schemeClr>
                </a:solidFill>
              </a:rPr>
              <a:t>pilota i uprawnień wpisywanych do licencji</a:t>
            </a:r>
          </a:p>
          <a:p>
            <a:pPr marL="514350" indent="-514350">
              <a:buAutoNum type="arabicPeriod"/>
            </a:pPr>
            <a:r>
              <a:rPr lang="pl-PL" sz="2400" i="1" dirty="0" smtClean="0">
                <a:solidFill>
                  <a:schemeClr val="accent1">
                    <a:lumMod val="75000"/>
                  </a:schemeClr>
                </a:solidFill>
              </a:rPr>
              <a:t>Licencji dyspozytora lotniczego</a:t>
            </a:r>
          </a:p>
          <a:p>
            <a:pPr marL="514350" indent="-514350">
              <a:buAutoNum type="arabicPeriod"/>
            </a:pPr>
            <a:r>
              <a:rPr lang="pl-PL" sz="2400" i="1" dirty="0" smtClean="0">
                <a:solidFill>
                  <a:schemeClr val="accent1">
                    <a:lumMod val="75000"/>
                  </a:schemeClr>
                </a:solidFill>
              </a:rPr>
              <a:t>Licencji praktykanta-kontrolera ruchu lotniczego</a:t>
            </a:r>
          </a:p>
          <a:p>
            <a:pPr marL="514350" indent="-514350">
              <a:buAutoNum type="arabicPeriod"/>
            </a:pPr>
            <a:r>
              <a:rPr lang="pl-PL" sz="2400" i="1" dirty="0" smtClean="0">
                <a:solidFill>
                  <a:schemeClr val="accent1">
                    <a:lumMod val="75000"/>
                  </a:schemeClr>
                </a:solidFill>
              </a:rPr>
              <a:t>Licencji mechanika pokładowego</a:t>
            </a:r>
          </a:p>
          <a:p>
            <a:pPr marL="514350" indent="-514350">
              <a:buAutoNum type="arabicPeriod"/>
            </a:pPr>
            <a:r>
              <a:rPr lang="pl-PL" sz="2400" i="1" dirty="0" smtClean="0">
                <a:solidFill>
                  <a:schemeClr val="accent1">
                    <a:lumMod val="75000"/>
                  </a:schemeClr>
                </a:solidFill>
              </a:rPr>
              <a:t>Licencji na obsługę techniczną SP Part-66</a:t>
            </a:r>
          </a:p>
          <a:p>
            <a:pPr marL="514350" indent="-514350">
              <a:buAutoNum type="arabicPeriod"/>
            </a:pPr>
            <a:r>
              <a:rPr lang="pl-PL" sz="2400" i="1" dirty="0" smtClean="0">
                <a:solidFill>
                  <a:schemeClr val="accent1">
                    <a:lumMod val="75000"/>
                  </a:schemeClr>
                </a:solidFill>
              </a:rPr>
              <a:t>Licencji mechanika lotniczego obsługi technicznej SP innych niż samoloty i śmigłowce oraz SP z aneksu II</a:t>
            </a:r>
          </a:p>
          <a:p>
            <a:pPr marL="514350" indent="-514350"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SEMINARIUM DLA ŚRODOWISKA</a:t>
            </a:r>
            <a:endParaRPr lang="pl-PL" dirty="0"/>
          </a:p>
        </p:txBody>
      </p:sp>
      <p:pic>
        <p:nvPicPr>
          <p:cNvPr id="4" name="Picture 3" descr="C:\Users\rgorzkowski\Desktop\logo-ulc-intranet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289754" y="6367070"/>
            <a:ext cx="2854246" cy="4909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             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Świadectwa kwalifikacji pilota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sz="2400" i="1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      1.Lotni</a:t>
            </a:r>
          </a:p>
          <a:p>
            <a:pPr>
              <a:buNone/>
            </a:pPr>
            <a:r>
              <a:rPr lang="pl-PL" sz="2400" i="1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      2.Paralotni</a:t>
            </a:r>
          </a:p>
          <a:p>
            <a:pPr>
              <a:buNone/>
            </a:pPr>
            <a:r>
              <a:rPr lang="pl-PL" sz="2400" i="1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      3.Motolotni</a:t>
            </a:r>
          </a:p>
          <a:p>
            <a:pPr>
              <a:buNone/>
            </a:pPr>
            <a:r>
              <a:rPr lang="pl-PL" sz="2400" i="1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      4. Ultralekkiego SP</a:t>
            </a:r>
          </a:p>
          <a:p>
            <a:pPr>
              <a:buNone/>
            </a:pPr>
            <a:r>
              <a:rPr lang="pl-PL" sz="2400" i="1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      5. Wiatrakowca</a:t>
            </a:r>
          </a:p>
          <a:p>
            <a:pPr>
              <a:buNone/>
            </a:pPr>
            <a:r>
              <a:rPr lang="pl-PL" sz="2400" dirty="0"/>
              <a:t> </a:t>
            </a:r>
            <a:r>
              <a:rPr lang="pl-PL" sz="2400" dirty="0" smtClean="0"/>
              <a:t>               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SEMINARIUM DLA ŚRODOWISKA</a:t>
            </a:r>
            <a:endParaRPr lang="pl-PL" dirty="0"/>
          </a:p>
        </p:txBody>
      </p:sp>
      <p:pic>
        <p:nvPicPr>
          <p:cNvPr id="4" name="Picture 3" descr="C:\Users\rgorzkowski\Desktop\logo-ulc-intranet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012160" y="6237312"/>
            <a:ext cx="2854246" cy="4909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                      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Świadectwa </a:t>
            </a:r>
            <a:r>
              <a:rPr lang="pl-PL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kwalifikacj</a:t>
            </a:r>
            <a:r>
              <a:rPr lang="pl-PL" sz="2400" dirty="0" smtClean="0"/>
              <a:t>   </a:t>
            </a:r>
          </a:p>
          <a:p>
            <a:pPr>
              <a:buNone/>
            </a:pPr>
            <a:endParaRPr lang="pl-PL" sz="2400" dirty="0" smtClean="0"/>
          </a:p>
          <a:p>
            <a:pPr>
              <a:buNone/>
            </a:pPr>
            <a:endParaRPr lang="pl-PL" sz="2400" dirty="0" smtClean="0"/>
          </a:p>
          <a:p>
            <a:pPr algn="just">
              <a:buNone/>
            </a:pPr>
            <a:r>
              <a:rPr lang="pl-PL" sz="2400" dirty="0" smtClean="0"/>
              <a:t>   </a:t>
            </a:r>
            <a:r>
              <a:rPr lang="pl-PL" sz="2400" i="1" dirty="0" smtClean="0">
                <a:solidFill>
                  <a:schemeClr val="accent1">
                    <a:lumMod val="75000"/>
                  </a:schemeClr>
                </a:solidFill>
              </a:rPr>
              <a:t>1.Skoczka spadochronowego</a:t>
            </a:r>
          </a:p>
          <a:p>
            <a:pPr algn="just">
              <a:buNone/>
            </a:pPr>
            <a:r>
              <a:rPr lang="pl-PL" sz="2400" i="1" dirty="0" smtClean="0">
                <a:solidFill>
                  <a:schemeClr val="accent1">
                    <a:lumMod val="75000"/>
                  </a:schemeClr>
                </a:solidFill>
              </a:rPr>
              <a:t>   2. Operatora bezzałogowego SP</a:t>
            </a:r>
          </a:p>
          <a:p>
            <a:pPr algn="just">
              <a:buNone/>
            </a:pPr>
            <a:r>
              <a:rPr lang="pl-PL" sz="2400" i="1" dirty="0" smtClean="0">
                <a:solidFill>
                  <a:schemeClr val="accent1">
                    <a:lumMod val="75000"/>
                  </a:schemeClr>
                </a:solidFill>
              </a:rPr>
              <a:t>  3. Informatora lotniskowej służby informacji             powietrznej</a:t>
            </a:r>
          </a:p>
          <a:p>
            <a:pPr algn="just">
              <a:buNone/>
            </a:pPr>
            <a:r>
              <a:rPr lang="pl-PL" sz="2400" i="1" dirty="0" smtClean="0">
                <a:solidFill>
                  <a:schemeClr val="accent1">
                    <a:lumMod val="75000"/>
                  </a:schemeClr>
                </a:solidFill>
              </a:rPr>
              <a:t>  4. Mechanika poświadczenia obsługi SP </a:t>
            </a:r>
            <a:endParaRPr lang="pl-PL" sz="24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SEMINARIUM DLA ŚRODOWISKA</a:t>
            </a:r>
            <a:endParaRPr lang="pl-PL" dirty="0"/>
          </a:p>
        </p:txBody>
      </p:sp>
      <p:pic>
        <p:nvPicPr>
          <p:cNvPr id="4" name="Picture 3" descr="C:\Users\rgorzkowski\Desktop\logo-ulc-intranet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084168" y="6367070"/>
            <a:ext cx="2854246" cy="4909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217</TotalTime>
  <Words>334</Words>
  <Application>Microsoft Office PowerPoint</Application>
  <PresentationFormat>Pokaz na ekranie (4:3)</PresentationFormat>
  <Paragraphs>81</Paragraphs>
  <Slides>17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18" baseType="lpstr">
      <vt:lpstr>Hol</vt:lpstr>
      <vt:lpstr>SEMINARIUM DLA ŚRODOWISKA (ATO)</vt:lpstr>
      <vt:lpstr>SEMINARIUM DLA ŚRODOWISKA</vt:lpstr>
      <vt:lpstr>SEMINARIUM DLA ŚRODOWISKA</vt:lpstr>
      <vt:lpstr>SEMINARIUM DLA ŚRODOWISKA</vt:lpstr>
      <vt:lpstr>SEMINARIUM DLA ŚRODOWISKA</vt:lpstr>
      <vt:lpstr>SEMINARIUM DLA ŚRODOWISKA</vt:lpstr>
      <vt:lpstr>SEMINARIUM DLA ŚRODOWISKA</vt:lpstr>
      <vt:lpstr>SEMINARIUM DLA ŚRODOWISKA</vt:lpstr>
      <vt:lpstr>SEMINARIUM DLA ŚRODOWISKA</vt:lpstr>
      <vt:lpstr>SEMINARIUM DLA ŚRODOWISKA</vt:lpstr>
      <vt:lpstr>SEMINARIUM DLA ŚRODOWISKA</vt:lpstr>
      <vt:lpstr>SEMINARIUM DLA ŚRODOWISKA</vt:lpstr>
      <vt:lpstr>SEMINARIUM DLA ŚRODOWISKA</vt:lpstr>
      <vt:lpstr>SEMINARIUM DLA ŚRODOWISKA</vt:lpstr>
      <vt:lpstr>SEMINARIUM DLA ŚRODOWISKA</vt:lpstr>
      <vt:lpstr>SEMINARIUM DLA ŚRODOWISKA</vt:lpstr>
      <vt:lpstr>SEMINARIUM DLA ŚRODOWISKA</vt:lpstr>
    </vt:vector>
  </TitlesOfParts>
  <Company>Urząd Lotnictwa Cywilnego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SPOTKANIE DLA ŚRODOWISKA (ATO)</dc:title>
  <dc:creator>kmilkowski</dc:creator>
  <cp:lastModifiedBy>kmilkowski</cp:lastModifiedBy>
  <cp:revision>24</cp:revision>
  <dcterms:created xsi:type="dcterms:W3CDTF">2017-01-19T08:11:08Z</dcterms:created>
  <dcterms:modified xsi:type="dcterms:W3CDTF">2017-01-23T12:52:53Z</dcterms:modified>
</cp:coreProperties>
</file>