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35F63F9-5D94-47A9-B524-4747E11D9F2C}" type="datetimeFigureOut">
              <a:rPr lang="pl-PL" smtClean="0"/>
              <a:t>24.01.2017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05829C-1469-4129-AAFB-F3B8199FC70D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02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3F9-5D94-47A9-B524-4747E11D9F2C}" type="datetimeFigureOut">
              <a:rPr lang="pl-PL" smtClean="0"/>
              <a:t>24.01.2017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29C-1469-4129-AAFB-F3B8199FC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59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3F9-5D94-47A9-B524-4747E11D9F2C}" type="datetimeFigureOut">
              <a:rPr lang="pl-PL" smtClean="0"/>
              <a:t>24.01.2017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29C-1469-4129-AAFB-F3B8199FC70D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637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3F9-5D94-47A9-B524-4747E11D9F2C}" type="datetimeFigureOut">
              <a:rPr lang="pl-PL" smtClean="0"/>
              <a:t>24.01.2017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29C-1469-4129-AAFB-F3B8199FC70D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972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3F9-5D94-47A9-B524-4747E11D9F2C}" type="datetimeFigureOut">
              <a:rPr lang="pl-PL" smtClean="0"/>
              <a:t>24.01.2017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29C-1469-4129-AAFB-F3B8199FC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901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3F9-5D94-47A9-B524-4747E11D9F2C}" type="datetimeFigureOut">
              <a:rPr lang="pl-PL" smtClean="0"/>
              <a:t>24.01.2017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29C-1469-4129-AAFB-F3B8199FC70D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87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3F9-5D94-47A9-B524-4747E11D9F2C}" type="datetimeFigureOut">
              <a:rPr lang="pl-PL" smtClean="0"/>
              <a:t>24.01.2017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29C-1469-4129-AAFB-F3B8199FC70D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16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3F9-5D94-47A9-B524-4747E11D9F2C}" type="datetimeFigureOut">
              <a:rPr lang="pl-PL" smtClean="0"/>
              <a:t>24.01.2017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29C-1469-4129-AAFB-F3B8199FC70D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245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3F9-5D94-47A9-B524-4747E11D9F2C}" type="datetimeFigureOut">
              <a:rPr lang="pl-PL" smtClean="0"/>
              <a:t>24.01.2017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29C-1469-4129-AAFB-F3B8199FC70D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98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3F9-5D94-47A9-B524-4747E11D9F2C}" type="datetimeFigureOut">
              <a:rPr lang="pl-PL" smtClean="0"/>
              <a:t>24.01.2017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29C-1469-4129-AAFB-F3B8199FC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715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3F9-5D94-47A9-B524-4747E11D9F2C}" type="datetimeFigureOut">
              <a:rPr lang="pl-PL" smtClean="0"/>
              <a:t>24.01.2017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29C-1469-4129-AAFB-F3B8199FC70D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52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3F9-5D94-47A9-B524-4747E11D9F2C}" type="datetimeFigureOut">
              <a:rPr lang="pl-PL" smtClean="0"/>
              <a:t>24.01.2017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29C-1469-4129-AAFB-F3B8199FC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156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3F9-5D94-47A9-B524-4747E11D9F2C}" type="datetimeFigureOut">
              <a:rPr lang="pl-PL" smtClean="0"/>
              <a:t>24.01.2017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29C-1469-4129-AAFB-F3B8199FC70D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88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3F9-5D94-47A9-B524-4747E11D9F2C}" type="datetimeFigureOut">
              <a:rPr lang="pl-PL" smtClean="0"/>
              <a:t>24.01.2017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29C-1469-4129-AAFB-F3B8199FC70D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10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3F9-5D94-47A9-B524-4747E11D9F2C}" type="datetimeFigureOut">
              <a:rPr lang="pl-PL" smtClean="0"/>
              <a:t>24.01.2017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29C-1469-4129-AAFB-F3B8199FC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61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3F9-5D94-47A9-B524-4747E11D9F2C}" type="datetimeFigureOut">
              <a:rPr lang="pl-PL" smtClean="0"/>
              <a:t>24.01.2017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29C-1469-4129-AAFB-F3B8199FC70D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28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3F9-5D94-47A9-B524-4747E11D9F2C}" type="datetimeFigureOut">
              <a:rPr lang="pl-PL" smtClean="0"/>
              <a:t>24.01.2017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29C-1469-4129-AAFB-F3B8199FC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89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5F63F9-5D94-47A9-B524-4747E11D9F2C}" type="datetimeFigureOut">
              <a:rPr lang="pl-PL" smtClean="0"/>
              <a:t>24.01.2017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05829C-1469-4129-AAFB-F3B8199FC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521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brak@ulc.gov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79919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 Narrow" panose="020B0606020202030204" pitchFamily="34" charset="0"/>
              </a:rPr>
              <a:t>URZĄD LOTNICTWA CYWILNEGO</a:t>
            </a:r>
            <a:endParaRPr lang="pl-PL" sz="2400" b="1" dirty="0">
              <a:latin typeface="Arial Narrow" panose="020B0606020202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2" y="2448867"/>
            <a:ext cx="9601196" cy="33189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4000" b="1" dirty="0" smtClean="0">
                <a:latin typeface="Arial Narrow" panose="020B0606020202030204" pitchFamily="34" charset="0"/>
              </a:rPr>
              <a:t>ZATWIERDZANIE </a:t>
            </a:r>
            <a:r>
              <a:rPr lang="pl-PL" sz="5700" b="1" dirty="0" smtClean="0">
                <a:latin typeface="Arial Narrow" panose="020B0606020202030204" pitchFamily="34" charset="0"/>
              </a:rPr>
              <a:t>ATO</a:t>
            </a:r>
            <a:r>
              <a:rPr lang="pl-PL" sz="4000" b="1" dirty="0" smtClean="0">
                <a:latin typeface="Arial Narrow" panose="020B0606020202030204" pitchFamily="34" charset="0"/>
              </a:rPr>
              <a:t> DO PROWADZENIA SZKOLEŃ Z KANDYDATAMI NA EGZAMINATORÓW PRAKTYCZNYCH ORAZ SEMINARIÓW ODŚWIEŻAJĄCYCH</a:t>
            </a:r>
            <a:endParaRPr lang="pl-PL" sz="4000" dirty="0" smtClean="0">
              <a:latin typeface="Arial Narrow" panose="020B0606020202030204" pitchFamily="34" charset="0"/>
            </a:endParaRPr>
          </a:p>
          <a:p>
            <a:endParaRPr lang="pl-PL" sz="40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sz="3200" dirty="0" smtClean="0">
                <a:latin typeface="Arial Narrow" panose="020B0606020202030204" pitchFamily="34" charset="0"/>
              </a:rPr>
              <a:t>Warszawa </a:t>
            </a:r>
            <a:r>
              <a:rPr lang="pl-PL" sz="3200" dirty="0" smtClean="0">
                <a:latin typeface="Arial Narrow" panose="020B0606020202030204" pitchFamily="34" charset="0"/>
              </a:rPr>
              <a:t>2017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7846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  <a:t>KURS STANDARYZACYJNY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>
                <a:latin typeface="Arial Narrow" panose="020B0606020202030204" pitchFamily="34" charset="0"/>
              </a:rPr>
              <a:t>PERSONEL</a:t>
            </a:r>
          </a:p>
          <a:p>
            <a:pPr marL="0" indent="0" algn="just">
              <a:buNone/>
            </a:pPr>
            <a:r>
              <a:rPr lang="pl-PL" dirty="0">
                <a:latin typeface="Arial Narrow" panose="020B0606020202030204" pitchFamily="34" charset="0"/>
              </a:rPr>
              <a:t>Kursy standaryzacyjne dla egzaminatorów muszą być prowadzone pod nadzorem Senior Egzaminatora (</a:t>
            </a:r>
            <a:r>
              <a:rPr lang="pl-PL" dirty="0" smtClean="0">
                <a:latin typeface="Arial Narrow" panose="020B0606020202030204" pitchFamily="34" charset="0"/>
              </a:rPr>
              <a:t>SEN) </a:t>
            </a:r>
            <a:r>
              <a:rPr lang="pl-PL" dirty="0">
                <a:latin typeface="Arial Narrow" panose="020B0606020202030204" pitchFamily="34" charset="0"/>
              </a:rPr>
              <a:t>wskazanego przez ATO </a:t>
            </a:r>
            <a:r>
              <a:rPr lang="pl-PL" dirty="0" smtClean="0">
                <a:latin typeface="Arial Narrow" panose="020B0606020202030204" pitchFamily="34" charset="0"/>
              </a:rPr>
              <a:t>Urzędowi. SEN będzie </a:t>
            </a:r>
            <a:r>
              <a:rPr lang="pl-PL" dirty="0">
                <a:latin typeface="Arial Narrow" panose="020B0606020202030204" pitchFamily="34" charset="0"/>
              </a:rPr>
              <a:t>odpowiedzialny za prowadzenie szkolenia zgodnie z zatwierdzonym programem szkolenia. Każda inna osoba zatrudniona jako wykładowca szkolenia musi posiadać ważne upoważnienie (FE, CRE, TRE, FIE lub IRE), posiadać co najmniej trzyletnie doświadczenie w roli egzaminatora. Wszyscy wykładowcy muszą udokumentować przeprowadzenie minimum dwóch egzaminów praktycznych, kontroli umiejętności, bądź ocen kompetencji w okresie ostatnich 12 miesięcy.</a:t>
            </a:r>
          </a:p>
          <a:p>
            <a:pPr marL="0" indent="0">
              <a:buNone/>
            </a:pPr>
            <a:endParaRPr lang="pl-PL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  <a:t>KURS STANDARYZACYJNY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>
                <a:latin typeface="Arial Narrow" panose="020B0606020202030204" pitchFamily="34" charset="0"/>
              </a:rPr>
              <a:t>Wykładowcy muszą posiadać umiejętność skutecznej prezentacji ‘odgrywania roli’, podczas której symulowane są  różne sytuacje, z którymi może zetknąć się szkolący egzaminator po uzyskaniu upoważnienia. Wykładowcy muszą dogłębnie znać wymagania dotyczące egzaminu </a:t>
            </a:r>
            <a:r>
              <a:rPr lang="pl-PL" dirty="0" smtClean="0">
                <a:latin typeface="Arial Narrow" panose="020B0606020202030204" pitchFamily="34" charset="0"/>
              </a:rPr>
              <a:t>praktycznego i </a:t>
            </a:r>
            <a:r>
              <a:rPr lang="pl-PL" dirty="0">
                <a:latin typeface="Arial Narrow" panose="020B0606020202030204" pitchFamily="34" charset="0"/>
              </a:rPr>
              <a:t>kontroli umiejętności, programy szkolenia, tolerancje egzaminacyjne, kryteria oceny i procedury administracyjne. Ponadto, wykładowcy muszą doskonale rozumieć zasady oceniania umiejętności, CRM, </a:t>
            </a:r>
            <a:r>
              <a:rPr lang="pl-PL" dirty="0" smtClean="0">
                <a:latin typeface="Arial Narrow" panose="020B0606020202030204" pitchFamily="34" charset="0"/>
              </a:rPr>
              <a:t>zarządzania zagrożeniem </a:t>
            </a:r>
            <a:r>
              <a:rPr lang="pl-PL" dirty="0">
                <a:latin typeface="Arial Narrow" panose="020B0606020202030204" pitchFamily="34" charset="0"/>
              </a:rPr>
              <a:t>i błędem </a:t>
            </a:r>
            <a:r>
              <a:rPr lang="pl-PL" dirty="0" smtClean="0">
                <a:latin typeface="Arial Narrow" panose="020B0606020202030204" pitchFamily="34" charset="0"/>
              </a:rPr>
              <a:t>oraz </a:t>
            </a:r>
            <a:r>
              <a:rPr lang="pl-PL" dirty="0">
                <a:latin typeface="Arial Narrow" panose="020B0606020202030204" pitchFamily="34" charset="0"/>
              </a:rPr>
              <a:t>skutecznego korzystania z ułatwień w prowadzeniu omówienia egzaminu.</a:t>
            </a:r>
          </a:p>
        </p:txBody>
      </p:sp>
    </p:spTree>
    <p:extLst>
      <p:ext uri="{BB962C8B-B14F-4D97-AF65-F5344CB8AC3E}">
        <p14:creationId xmlns:p14="http://schemas.microsoft.com/office/powerpoint/2010/main" val="13487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  <a:t>KURS STANDARYZACYJNY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latin typeface="Arial Narrow" panose="020B0606020202030204" pitchFamily="34" charset="0"/>
              </a:rPr>
              <a:t>Odświeżające seminaria dla </a:t>
            </a:r>
            <a:r>
              <a:rPr lang="pl-PL" b="1" dirty="0" smtClean="0">
                <a:latin typeface="Arial Narrow" panose="020B0606020202030204" pitchFamily="34" charset="0"/>
              </a:rPr>
              <a:t>egzaminatora</a:t>
            </a:r>
          </a:p>
          <a:p>
            <a:pPr marL="0" indent="0" algn="just">
              <a:buNone/>
            </a:pPr>
            <a:r>
              <a:rPr lang="pl-PL" dirty="0" smtClean="0">
                <a:latin typeface="Arial Narrow" panose="020B0606020202030204" pitchFamily="34" charset="0"/>
              </a:rPr>
              <a:t>Odświeżające </a:t>
            </a:r>
            <a:r>
              <a:rPr lang="pl-PL" dirty="0">
                <a:latin typeface="Arial Narrow" panose="020B0606020202030204" pitchFamily="34" charset="0"/>
              </a:rPr>
              <a:t>seminarium dla egzaminatorów muszą być prowadzone pod nadzorem </a:t>
            </a:r>
            <a:r>
              <a:rPr lang="pl-PL" dirty="0" smtClean="0">
                <a:latin typeface="Arial Narrow" panose="020B0606020202030204" pitchFamily="34" charset="0"/>
              </a:rPr>
              <a:t>SEN </a:t>
            </a:r>
            <a:r>
              <a:rPr lang="pl-PL" dirty="0">
                <a:latin typeface="Arial Narrow" panose="020B0606020202030204" pitchFamily="34" charset="0"/>
              </a:rPr>
              <a:t>wskazanego </a:t>
            </a:r>
            <a:r>
              <a:rPr lang="pl-PL" dirty="0" smtClean="0">
                <a:latin typeface="Arial Narrow" panose="020B0606020202030204" pitchFamily="34" charset="0"/>
              </a:rPr>
              <a:t>ULC przez </a:t>
            </a:r>
            <a:r>
              <a:rPr lang="pl-PL" dirty="0">
                <a:latin typeface="Arial Narrow" panose="020B0606020202030204" pitchFamily="34" charset="0"/>
              </a:rPr>
              <a:t>ATO. Mianowany egzaminator musi być obecny w czasie całego seminarium, aby udzielać odpowiedzi lub wyjaśniać pojawiające się problemy. </a:t>
            </a:r>
          </a:p>
        </p:txBody>
      </p:sp>
    </p:spTree>
    <p:extLst>
      <p:ext uri="{BB962C8B-B14F-4D97-AF65-F5344CB8AC3E}">
        <p14:creationId xmlns:p14="http://schemas.microsoft.com/office/powerpoint/2010/main" val="22184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  <a:t>KURS STANDARYZACYJNY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b="1" dirty="0" smtClean="0">
                <a:latin typeface="Arial Narrow" panose="020B0606020202030204" pitchFamily="34" charset="0"/>
              </a:rPr>
              <a:t>POMIESZCZENIA</a:t>
            </a:r>
            <a:endParaRPr lang="pl-PL" dirty="0" smtClean="0"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pl-PL" dirty="0" smtClean="0">
                <a:latin typeface="Arial Narrow" panose="020B0606020202030204" pitchFamily="34" charset="0"/>
              </a:rPr>
              <a:t>ATO jako dostawca szkolenia </a:t>
            </a:r>
            <a:r>
              <a:rPr lang="pl-PL" dirty="0">
                <a:latin typeface="Arial Narrow" panose="020B0606020202030204" pitchFamily="34" charset="0"/>
              </a:rPr>
              <a:t>musi zapewnić następujące </a:t>
            </a:r>
            <a:r>
              <a:rPr lang="pl-PL" dirty="0" smtClean="0">
                <a:latin typeface="Arial Narrow" panose="020B0606020202030204" pitchFamily="34" charset="0"/>
              </a:rPr>
              <a:t>pomieszczenia i  sprzęt:</a:t>
            </a:r>
            <a:endParaRPr lang="pl-PL" dirty="0">
              <a:latin typeface="Arial Narrow" panose="020B0606020202030204" pitchFamily="34" charset="0"/>
            </a:endParaRPr>
          </a:p>
          <a:p>
            <a:r>
              <a:rPr lang="pl-PL" dirty="0" smtClean="0">
                <a:latin typeface="Arial Narrow" panose="020B0606020202030204" pitchFamily="34" charset="0"/>
              </a:rPr>
              <a:t>salę metodyczną;</a:t>
            </a:r>
          </a:p>
          <a:p>
            <a:r>
              <a:rPr lang="pl-PL" dirty="0" smtClean="0">
                <a:latin typeface="Arial Narrow" panose="020B0606020202030204" pitchFamily="34" charset="0"/>
              </a:rPr>
              <a:t>statek powietrzny </a:t>
            </a:r>
            <a:r>
              <a:rPr lang="pl-PL" dirty="0">
                <a:latin typeface="Arial Narrow" panose="020B0606020202030204" pitchFamily="34" charset="0"/>
              </a:rPr>
              <a:t>i/lub symulatorowe urządzenia </a:t>
            </a:r>
            <a:r>
              <a:rPr lang="pl-PL" dirty="0" smtClean="0">
                <a:latin typeface="Arial Narrow" panose="020B0606020202030204" pitchFamily="34" charset="0"/>
              </a:rPr>
              <a:t>lotu;</a:t>
            </a:r>
          </a:p>
          <a:p>
            <a:r>
              <a:rPr lang="pl-PL" dirty="0" smtClean="0">
                <a:latin typeface="Arial Narrow" panose="020B0606020202030204" pitchFamily="34" charset="0"/>
              </a:rPr>
              <a:t>podręczniki i </a:t>
            </a:r>
            <a:r>
              <a:rPr lang="pl-PL" dirty="0">
                <a:latin typeface="Arial Narrow" panose="020B0606020202030204" pitchFamily="34" charset="0"/>
              </a:rPr>
              <a:t>materiały </a:t>
            </a:r>
            <a:r>
              <a:rPr lang="pl-PL" dirty="0" smtClean="0">
                <a:latin typeface="Arial Narrow" panose="020B0606020202030204" pitchFamily="34" charset="0"/>
              </a:rPr>
              <a:t>szkoleniowe;</a:t>
            </a:r>
          </a:p>
          <a:p>
            <a:r>
              <a:rPr lang="pl-PL" dirty="0" smtClean="0">
                <a:latin typeface="Arial Narrow" panose="020B0606020202030204" pitchFamily="34" charset="0"/>
              </a:rPr>
              <a:t>dostęp do </a:t>
            </a:r>
            <a:r>
              <a:rPr lang="pl-PL" dirty="0">
                <a:latin typeface="Arial Narrow" panose="020B0606020202030204" pitchFamily="34" charset="0"/>
              </a:rPr>
              <a:t>dokumentów prawnych.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24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  <a:t>KURS STANDARYZACYJNY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Arial Narrow" panose="020B0606020202030204" pitchFamily="34" charset="0"/>
              </a:rPr>
              <a:t>PROGRAM </a:t>
            </a:r>
            <a:r>
              <a:rPr lang="pl-PL" b="1" dirty="0" smtClean="0">
                <a:latin typeface="Arial Narrow" panose="020B0606020202030204" pitchFamily="34" charset="0"/>
              </a:rPr>
              <a:t>SZKOLENIA</a:t>
            </a:r>
          </a:p>
          <a:p>
            <a:pPr marL="0" indent="0">
              <a:buNone/>
            </a:pPr>
            <a:r>
              <a:rPr lang="pl-PL" dirty="0" smtClean="0">
                <a:latin typeface="Arial Narrow" panose="020B0606020202030204" pitchFamily="34" charset="0"/>
              </a:rPr>
              <a:t>ATO musi </a:t>
            </a:r>
            <a:r>
              <a:rPr lang="pl-PL" dirty="0">
                <a:latin typeface="Arial Narrow" panose="020B0606020202030204" pitchFamily="34" charset="0"/>
              </a:rPr>
              <a:t>opracować program </a:t>
            </a:r>
            <a:r>
              <a:rPr lang="pl-PL" dirty="0" smtClean="0">
                <a:latin typeface="Arial Narrow" panose="020B0606020202030204" pitchFamily="34" charset="0"/>
              </a:rPr>
              <a:t>szkolenia, który zawierać będzie:</a:t>
            </a:r>
            <a:endParaRPr lang="pl-PL" dirty="0">
              <a:latin typeface="Arial Narrow" panose="020B0606020202030204" pitchFamily="34" charset="0"/>
            </a:endParaRPr>
          </a:p>
          <a:p>
            <a:pPr lvl="1"/>
            <a:r>
              <a:rPr lang="pl-PL" dirty="0" smtClean="0">
                <a:latin typeface="Arial Narrow" panose="020B0606020202030204" pitchFamily="34" charset="0"/>
              </a:rPr>
              <a:t>cel szkolenia;</a:t>
            </a:r>
          </a:p>
          <a:p>
            <a:pPr lvl="1"/>
            <a:r>
              <a:rPr lang="pl-PL" dirty="0" smtClean="0">
                <a:latin typeface="Arial Narrow" panose="020B0606020202030204" pitchFamily="34" charset="0"/>
              </a:rPr>
              <a:t>cel i treść konkretnych modułów szkoleniowych;</a:t>
            </a:r>
          </a:p>
          <a:p>
            <a:pPr lvl="1"/>
            <a:r>
              <a:rPr lang="pl-PL" dirty="0" smtClean="0">
                <a:latin typeface="Arial Narrow" panose="020B0606020202030204" pitchFamily="34" charset="0"/>
              </a:rPr>
              <a:t>czas trwania modułów szkoleniowych;</a:t>
            </a:r>
          </a:p>
          <a:p>
            <a:pPr lvl="1"/>
            <a:r>
              <a:rPr lang="pl-PL" dirty="0" smtClean="0">
                <a:latin typeface="Arial Narrow" panose="020B0606020202030204" pitchFamily="34" charset="0"/>
              </a:rPr>
              <a:t>materiały i pomoce szkoleniowe wykorzystywane w trakcie kursu; </a:t>
            </a:r>
          </a:p>
          <a:p>
            <a:pPr lvl="1"/>
            <a:r>
              <a:rPr lang="pl-PL" dirty="0" smtClean="0">
                <a:latin typeface="Arial Narrow" panose="020B0606020202030204" pitchFamily="34" charset="0"/>
              </a:rPr>
              <a:t>cel, forma i przedmiot zaliczeń cząstkowych i egzaminów </a:t>
            </a:r>
            <a:r>
              <a:rPr lang="pl-PL" smtClean="0">
                <a:latin typeface="Arial Narrow" panose="020B0606020202030204" pitchFamily="34" charset="0"/>
              </a:rPr>
              <a:t>wiedzy teoretycznej.</a:t>
            </a:r>
            <a:endParaRPr lang="pl-PL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pl-PL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pl-PL" dirty="0">
              <a:latin typeface="Arial Narrow" panose="020B0606020202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60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  <a:t>KURS STANDARYZACYJNY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pl-PL" b="1" dirty="0">
                <a:latin typeface="Arial Narrow" panose="020B0606020202030204" pitchFamily="34" charset="0"/>
              </a:rPr>
              <a:t>PODRĘCZNIK SZKOLENIA DLA </a:t>
            </a:r>
            <a:r>
              <a:rPr lang="pl-PL" b="1" dirty="0" smtClean="0">
                <a:latin typeface="Arial Narrow" panose="020B0606020202030204" pitchFamily="34" charset="0"/>
              </a:rPr>
              <a:t>WYKŁADOWCY</a:t>
            </a:r>
          </a:p>
          <a:p>
            <a:pPr marL="0" indent="0">
              <a:buNone/>
            </a:pPr>
            <a:r>
              <a:rPr lang="pl-PL" dirty="0" smtClean="0">
                <a:latin typeface="Arial Narrow" panose="020B0606020202030204" pitchFamily="34" charset="0"/>
              </a:rPr>
              <a:t>ATO opracuje podręcznik </a:t>
            </a:r>
            <a:r>
              <a:rPr lang="pl-PL" dirty="0">
                <a:latin typeface="Arial Narrow" panose="020B0606020202030204" pitchFamily="34" charset="0"/>
              </a:rPr>
              <a:t>szkolenia dla wykładowców. Podręcznik musi zawierać.</a:t>
            </a:r>
          </a:p>
          <a:p>
            <a:pPr lvl="1"/>
            <a:r>
              <a:rPr lang="pl-PL" sz="2400" dirty="0">
                <a:latin typeface="Arial Narrow" panose="020B0606020202030204" pitchFamily="34" charset="0"/>
              </a:rPr>
              <a:t>Cel szkolenia;</a:t>
            </a:r>
          </a:p>
          <a:p>
            <a:pPr lvl="1"/>
            <a:r>
              <a:rPr lang="pl-PL" sz="2400" dirty="0">
                <a:latin typeface="Arial Narrow" panose="020B0606020202030204" pitchFamily="34" charset="0"/>
              </a:rPr>
              <a:t>Cel i treść konkretnych modułów szkoleniowych;</a:t>
            </a:r>
          </a:p>
          <a:p>
            <a:pPr lvl="1"/>
            <a:r>
              <a:rPr lang="pl-PL" sz="2400" dirty="0">
                <a:latin typeface="Arial Narrow" panose="020B0606020202030204" pitchFamily="34" charset="0"/>
              </a:rPr>
              <a:t>Plany lekcji z punktami, które należy omówić w każdym module;</a:t>
            </a:r>
          </a:p>
          <a:p>
            <a:pPr lvl="1"/>
            <a:r>
              <a:rPr lang="pl-PL" sz="2400" dirty="0">
                <a:latin typeface="Arial Narrow" panose="020B0606020202030204" pitchFamily="34" charset="0"/>
              </a:rPr>
              <a:t>Wymagania co do wiedzy, włącznie z materiałem źródłowym;</a:t>
            </a:r>
          </a:p>
          <a:p>
            <a:pPr lvl="1"/>
            <a:r>
              <a:rPr lang="pl-PL" sz="2400" dirty="0">
                <a:latin typeface="Arial Narrow" panose="020B0606020202030204" pitchFamily="34" charset="0"/>
              </a:rPr>
              <a:t>Scenariusze ćwiczeń;</a:t>
            </a:r>
          </a:p>
          <a:p>
            <a:pPr lvl="1"/>
            <a:r>
              <a:rPr lang="pl-PL" sz="2400" dirty="0">
                <a:latin typeface="Arial Narrow" panose="020B0606020202030204" pitchFamily="34" charset="0"/>
              </a:rPr>
              <a:t>Pytania i odpowiedzi dla egzaminu z wiedzy teoretycznej;</a:t>
            </a:r>
          </a:p>
          <a:p>
            <a:pPr lvl="1"/>
            <a:r>
              <a:rPr lang="pl-PL" sz="2400" dirty="0">
                <a:latin typeface="Arial Narrow" panose="020B0606020202030204" pitchFamily="34" charset="0"/>
              </a:rPr>
              <a:t>Profile lotów, które mają być zastosowane na statku powietrznym lub FSTD;</a:t>
            </a:r>
          </a:p>
          <a:p>
            <a:pPr lvl="1"/>
            <a:r>
              <a:rPr lang="pl-PL" sz="2400" dirty="0">
                <a:latin typeface="Arial Narrow" panose="020B0606020202030204" pitchFamily="34" charset="0"/>
              </a:rPr>
              <a:t>Listę kontrolną dla statku powietrznego;</a:t>
            </a:r>
          </a:p>
          <a:p>
            <a:pPr lvl="1"/>
            <a:r>
              <a:rPr lang="pl-PL" sz="2400" dirty="0">
                <a:latin typeface="Arial Narrow" panose="020B0606020202030204" pitchFamily="34" charset="0"/>
              </a:rPr>
              <a:t>Czas trwania szkolenia;</a:t>
            </a:r>
          </a:p>
          <a:p>
            <a:pPr lvl="1"/>
            <a:r>
              <a:rPr lang="pl-PL" sz="2400" dirty="0">
                <a:latin typeface="Arial Narrow" panose="020B0606020202030204" pitchFamily="34" charset="0"/>
              </a:rPr>
              <a:t>Uzgodnienia dotyczące szkolenia, nadzoru, aktualności i szkolenia odświeżającego dla wykładowców</a:t>
            </a:r>
            <a:r>
              <a:rPr lang="pl-PL" sz="2400" dirty="0" smtClean="0">
                <a:latin typeface="Arial Narrow" panose="020B0606020202030204" pitchFamily="34" charset="0"/>
              </a:rPr>
              <a:t>.</a:t>
            </a:r>
            <a:endParaRPr lang="pl-PL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  <a:t>KURS STANDARYZACYJNY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2600" b="1" dirty="0">
                <a:latin typeface="Arial Narrow" panose="020B0606020202030204" pitchFamily="34" charset="0"/>
              </a:rPr>
              <a:t>PIERWSZE WYDANIE ZATWIERDZANIA</a:t>
            </a:r>
            <a:endParaRPr lang="pl-PL" sz="26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Arial Narrow" panose="020B0606020202030204" pitchFamily="34" charset="0"/>
              </a:rPr>
              <a:t>ATO </a:t>
            </a:r>
            <a:r>
              <a:rPr lang="pl-PL" dirty="0">
                <a:latin typeface="Arial Narrow" panose="020B0606020202030204" pitchFamily="34" charset="0"/>
              </a:rPr>
              <a:t>ubiegający się o zgodę na </a:t>
            </a:r>
            <a:r>
              <a:rPr lang="pl-PL" dirty="0" smtClean="0">
                <a:latin typeface="Arial Narrow" panose="020B0606020202030204" pitchFamily="34" charset="0"/>
              </a:rPr>
              <a:t>prowadzenie </a:t>
            </a:r>
            <a:r>
              <a:rPr lang="pl-PL" dirty="0">
                <a:latin typeface="Arial Narrow" panose="020B0606020202030204" pitchFamily="34" charset="0"/>
              </a:rPr>
              <a:t>kursów standaryzacyjnych i seminariów odświeżających dla egzaminatorów muszą złożyć </a:t>
            </a:r>
            <a:r>
              <a:rPr lang="pl-PL" dirty="0" smtClean="0">
                <a:latin typeface="Arial Narrow" panose="020B0606020202030204" pitchFamily="34" charset="0"/>
              </a:rPr>
              <a:t>wniosek. Do </a:t>
            </a:r>
            <a:r>
              <a:rPr lang="pl-PL" dirty="0">
                <a:latin typeface="Arial Narrow" panose="020B0606020202030204" pitchFamily="34" charset="0"/>
              </a:rPr>
              <a:t>wniosku należy </a:t>
            </a:r>
            <a:r>
              <a:rPr lang="pl-PL" dirty="0" smtClean="0">
                <a:latin typeface="Arial Narrow" panose="020B0606020202030204" pitchFamily="34" charset="0"/>
              </a:rPr>
              <a:t>dołączyć:</a:t>
            </a:r>
          </a:p>
          <a:p>
            <a:pPr algn="just"/>
            <a:r>
              <a:rPr lang="pl-PL" dirty="0" smtClean="0">
                <a:latin typeface="Arial Narrow" panose="020B0606020202030204" pitchFamily="34" charset="0"/>
              </a:rPr>
              <a:t>sylabus szkolenia </a:t>
            </a:r>
            <a:r>
              <a:rPr lang="pl-PL" dirty="0">
                <a:latin typeface="Arial Narrow" panose="020B0606020202030204" pitchFamily="34" charset="0"/>
              </a:rPr>
              <a:t>lub proponowaną zawartość seminarium odświeżającego, co będzie miało zastosowanie;</a:t>
            </a:r>
          </a:p>
          <a:p>
            <a:pPr algn="just"/>
            <a:r>
              <a:rPr lang="pl-PL" dirty="0" smtClean="0">
                <a:latin typeface="Arial Narrow" panose="020B0606020202030204" pitchFamily="34" charset="0"/>
              </a:rPr>
              <a:t>podręcznik szkolenia </a:t>
            </a:r>
            <a:r>
              <a:rPr lang="pl-PL" dirty="0">
                <a:latin typeface="Arial Narrow" panose="020B0606020202030204" pitchFamily="34" charset="0"/>
              </a:rPr>
              <a:t>dla wykładowcy;</a:t>
            </a:r>
          </a:p>
          <a:p>
            <a:pPr algn="just"/>
            <a:r>
              <a:rPr lang="pl-PL" dirty="0" smtClean="0">
                <a:latin typeface="Arial Narrow" panose="020B0606020202030204" pitchFamily="34" charset="0"/>
              </a:rPr>
              <a:t>listę wykładowców</a:t>
            </a:r>
            <a:r>
              <a:rPr lang="pl-PL" dirty="0">
                <a:latin typeface="Arial Narrow" panose="020B0606020202030204" pitchFamily="34" charset="0"/>
              </a:rPr>
              <a:t>, włącznie ze szczegółami posiadanych kwalifikacji i doświadczenia;</a:t>
            </a:r>
          </a:p>
          <a:p>
            <a:pPr algn="just"/>
            <a:r>
              <a:rPr lang="pl-PL" dirty="0" smtClean="0">
                <a:latin typeface="Arial Narrow" panose="020B0606020202030204" pitchFamily="34" charset="0"/>
              </a:rPr>
              <a:t>szczegółowy opis </a:t>
            </a:r>
            <a:r>
              <a:rPr lang="pl-PL" dirty="0">
                <a:latin typeface="Arial Narrow" panose="020B0606020202030204" pitchFamily="34" charset="0"/>
              </a:rPr>
              <a:t>pomieszczeń, które będą wykorzystane do przeprowadzenia szkolenia lub </a:t>
            </a:r>
            <a:r>
              <a:rPr lang="pl-PL" dirty="0" smtClean="0">
                <a:latin typeface="Arial Narrow" panose="020B0606020202030204" pitchFamily="34" charset="0"/>
              </a:rPr>
              <a:t>seminarium; </a:t>
            </a:r>
          </a:p>
          <a:p>
            <a:pPr algn="just"/>
            <a:r>
              <a:rPr lang="pl-PL" dirty="0" smtClean="0">
                <a:latin typeface="Arial Narrow" panose="020B0606020202030204" pitchFamily="34" charset="0"/>
              </a:rPr>
              <a:t> dowód dokonania wpłaty, zgodnie z Załącznikiem 6 ustawy Prawo Lotnicze. </a:t>
            </a:r>
            <a:endParaRPr lang="pl-PL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1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  <a:t>KURS STANDARYZACYJNY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l-PL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Arial Narrow" panose="020B0606020202030204" pitchFamily="34" charset="0"/>
              </a:rPr>
              <a:t>Po </a:t>
            </a:r>
            <a:r>
              <a:rPr lang="pl-PL" dirty="0">
                <a:latin typeface="Arial Narrow" panose="020B0606020202030204" pitchFamily="34" charset="0"/>
              </a:rPr>
              <a:t>otrzymaniu wniosku Inspektor ULC (LPL-2) lub </a:t>
            </a:r>
            <a:r>
              <a:rPr lang="pl-PL" dirty="0" smtClean="0">
                <a:latin typeface="Arial Narrow" panose="020B0606020202030204" pitchFamily="34" charset="0"/>
              </a:rPr>
              <a:t>SEN </a:t>
            </a:r>
            <a:r>
              <a:rPr lang="pl-PL" dirty="0">
                <a:latin typeface="Arial Narrow" panose="020B0606020202030204" pitchFamily="34" charset="0"/>
              </a:rPr>
              <a:t>(LKE) zostanie wyznaczony jako inspektor odpowiedzialny za </a:t>
            </a:r>
            <a:r>
              <a:rPr lang="pl-PL" dirty="0" smtClean="0">
                <a:latin typeface="Arial Narrow" panose="020B0606020202030204" pitchFamily="34" charset="0"/>
              </a:rPr>
              <a:t>zatwierdzenie </a:t>
            </a:r>
            <a:r>
              <a:rPr lang="pl-PL" dirty="0">
                <a:latin typeface="Arial Narrow" panose="020B0606020202030204" pitchFamily="34" charset="0"/>
              </a:rPr>
              <a:t>szkolenia lub seminarium. Inspektor przeanalizuje wniosek pod kątem zgodności z wymaganiami </a:t>
            </a:r>
            <a:r>
              <a:rPr lang="pl-PL" dirty="0" smtClean="0">
                <a:latin typeface="Arial Narrow" panose="020B0606020202030204" pitchFamily="34" charset="0"/>
              </a:rPr>
              <a:t>Part-FCL.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818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  <a:t>KURS STANDARYZACYJNY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l-PL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Arial Narrow" panose="020B0606020202030204" pitchFamily="34" charset="0"/>
              </a:rPr>
              <a:t>Pierwsze </a:t>
            </a:r>
            <a:r>
              <a:rPr lang="pl-PL" dirty="0">
                <a:latin typeface="Arial Narrow" panose="020B0606020202030204" pitchFamily="34" charset="0"/>
              </a:rPr>
              <a:t>zatwierdzenie będzie ważne trzy lata pod warunkiem utrzymania zgodności z wymaganiami prawnymi i standardami szkolenia. Jeżeli ULC będzie miał podstawy do uznania, że standardy szkolenia lub seminarium uległy pogorszeniu lub wymagania nie są spełniane, zastrzega sobie prawo do przeprowadzenia dodatkowej obserwacji w okresie ważności zatwierdzenia. </a:t>
            </a:r>
          </a:p>
        </p:txBody>
      </p:sp>
    </p:spTree>
    <p:extLst>
      <p:ext uri="{BB962C8B-B14F-4D97-AF65-F5344CB8AC3E}">
        <p14:creationId xmlns:p14="http://schemas.microsoft.com/office/powerpoint/2010/main" val="11998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Arial Narrow" panose="020B0606020202030204" pitchFamily="34" charset="0"/>
              </a:rPr>
              <a:t>PYTANIA</a:t>
            </a:r>
            <a:br>
              <a:rPr lang="pl-PL" dirty="0">
                <a:latin typeface="Arial Narrow" panose="020B0606020202030204" pitchFamily="34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l-PL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2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rial Narrow" panose="020B0606020202030204" pitchFamily="34" charset="0"/>
              </a:rPr>
              <a:t>WIADOMOŚCI OGÓLNE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latin typeface="Arial Narrow" panose="020B0606020202030204" pitchFamily="34" charset="0"/>
              </a:rPr>
              <a:t>Prezes Urzędu Lotnictwa Cywilnego (ULC) jest kompetentną władzą w Polsce do wydawania pilotom licencji, uprawnień i upoważnień zgodnie z rozporządzeniem Komisji (UE) 1178/2011 oraz prowadzenia nadzoru nad ich wdrożeniem i </a:t>
            </a:r>
            <a:r>
              <a:rPr lang="pl-PL" dirty="0" smtClean="0">
                <a:latin typeface="Arial Narrow" panose="020B0606020202030204" pitchFamily="34" charset="0"/>
              </a:rPr>
              <a:t>stosowaniem.</a:t>
            </a:r>
          </a:p>
          <a:p>
            <a:pPr marL="0" indent="0" algn="just">
              <a:buNone/>
            </a:pPr>
            <a:r>
              <a:rPr lang="pl-PL" dirty="0">
                <a:latin typeface="Arial Narrow" panose="020B0606020202030204" pitchFamily="34" charset="0"/>
              </a:rPr>
              <a:t>Wieloletnie doświadczenie wykazuje, że praktyczna umiejętność prowadzenia egzaminów teoretycznych i praktycznych jest elementem podstawowym, aby egzaminator był kompetentny w swojej roli. Można to osiągnąć poprzez odpowiednio ukierunkowane i zatwierdzone szkolenia i kursy standaryzacyjne.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05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latin typeface="Arial Narrow" panose="020B0606020202030204" pitchFamily="34" charset="0"/>
              </a:rPr>
              <a:t>DZIĘKUJĘ ZA UWAGĘ</a:t>
            </a:r>
            <a:endParaRPr lang="pl-PL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pPr marL="0" indent="0">
              <a:buNone/>
            </a:pPr>
            <a:r>
              <a:rPr lang="pl-PL" dirty="0">
                <a:latin typeface="Arial Narrow" panose="020B0606020202030204" pitchFamily="34" charset="0"/>
              </a:rPr>
              <a:t>Naczelnik </a:t>
            </a:r>
            <a:r>
              <a:rPr lang="pl-PL" dirty="0" smtClean="0">
                <a:latin typeface="Arial Narrow" panose="020B0606020202030204" pitchFamily="34" charset="0"/>
              </a:rPr>
              <a:t>WLKE</a:t>
            </a:r>
            <a:endParaRPr lang="pl-PL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l-PL" dirty="0">
                <a:latin typeface="Arial Narrow" panose="020B0606020202030204" pitchFamily="34" charset="0"/>
              </a:rPr>
              <a:t>Bogusław Rak</a:t>
            </a:r>
          </a:p>
          <a:p>
            <a:pPr marL="0" indent="0">
              <a:buNone/>
            </a:pPr>
            <a:r>
              <a:rPr lang="pl-PL" dirty="0" err="1">
                <a:latin typeface="Arial Narrow" panose="020B0606020202030204" pitchFamily="34" charset="0"/>
              </a:rPr>
              <a:t>tel</a:t>
            </a:r>
            <a:r>
              <a:rPr lang="pl-PL" dirty="0">
                <a:latin typeface="Arial Narrow" panose="020B0606020202030204" pitchFamily="34" charset="0"/>
              </a:rPr>
              <a:t>/fax +48 22 520 74 </a:t>
            </a:r>
            <a:r>
              <a:rPr lang="pl-PL" dirty="0" smtClean="0">
                <a:latin typeface="Arial Narrow" panose="020B0606020202030204" pitchFamily="34" charset="0"/>
              </a:rPr>
              <a:t>28;        kom. 606 150 696</a:t>
            </a:r>
            <a:endParaRPr lang="pl-PL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l-PL" dirty="0">
                <a:latin typeface="Arial Narrow" panose="020B0606020202030204" pitchFamily="34" charset="0"/>
              </a:rPr>
              <a:t>e-mail: </a:t>
            </a:r>
            <a:r>
              <a:rPr lang="pl-PL" dirty="0" smtClean="0">
                <a:latin typeface="Arial Narrow" panose="020B0606020202030204" pitchFamily="34" charset="0"/>
                <a:hlinkClick r:id="rId2"/>
              </a:rPr>
              <a:t>brak@ulc.gov.pl</a:t>
            </a:r>
            <a:r>
              <a:rPr lang="pl-PL" dirty="0" smtClean="0">
                <a:latin typeface="Arial Narrow" panose="020B0606020202030204" pitchFamily="34" charset="0"/>
              </a:rPr>
              <a:t> </a:t>
            </a:r>
            <a:endParaRPr lang="pl-PL" dirty="0">
              <a:latin typeface="Arial Narrow" panose="020B0606020202030204" pitchFamily="34" charset="0"/>
            </a:endParaRP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840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Arial Narrow" panose="020B0606020202030204" pitchFamily="34" charset="0"/>
              </a:rPr>
              <a:t>KATEGORIE EGZAMINATORÓW</a:t>
            </a:r>
            <a:endParaRPr lang="pl-PL" dirty="0">
              <a:latin typeface="Arial Narrow" panose="020B0606020202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 smtClean="0">
                <a:latin typeface="Arial Narrow" panose="020B0606020202030204" pitchFamily="34" charset="0"/>
              </a:rPr>
              <a:t>Pilot </a:t>
            </a:r>
            <a:r>
              <a:rPr lang="pl-PL" dirty="0">
                <a:latin typeface="Arial Narrow" panose="020B0606020202030204" pitchFamily="34" charset="0"/>
              </a:rPr>
              <a:t>Egzaminator (FE);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>
                <a:latin typeface="Arial Narrow" panose="020B0606020202030204" pitchFamily="34" charset="0"/>
              </a:rPr>
              <a:t>Egzaminator na typ (TRE);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>
                <a:latin typeface="Arial Narrow" panose="020B0606020202030204" pitchFamily="34" charset="0"/>
              </a:rPr>
              <a:t>Egzaminator </a:t>
            </a:r>
            <a:r>
              <a:rPr lang="pl-PL" dirty="0">
                <a:latin typeface="Arial Narrow" panose="020B0606020202030204" pitchFamily="34" charset="0"/>
              </a:rPr>
              <a:t>na klasę samolotu (CRE);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>
                <a:latin typeface="Arial Narrow" panose="020B0606020202030204" pitchFamily="34" charset="0"/>
              </a:rPr>
              <a:t>Egzaminator </a:t>
            </a:r>
            <a:r>
              <a:rPr lang="pl-PL" dirty="0" smtClean="0">
                <a:latin typeface="Arial Narrow" panose="020B0606020202030204" pitchFamily="34" charset="0"/>
              </a:rPr>
              <a:t>lotów </a:t>
            </a:r>
            <a:r>
              <a:rPr lang="pl-PL" dirty="0">
                <a:latin typeface="Arial Narrow" panose="020B0606020202030204" pitchFamily="34" charset="0"/>
              </a:rPr>
              <a:t>wg wskazań przyrządów (IRE);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>
                <a:latin typeface="Arial Narrow" panose="020B0606020202030204" pitchFamily="34" charset="0"/>
              </a:rPr>
              <a:t>Egzaminator na urządzeniach treningowych do lotu (SFE</a:t>
            </a:r>
            <a:r>
              <a:rPr lang="pl-PL" dirty="0" smtClean="0">
                <a:latin typeface="Arial Narrow" panose="020B0606020202030204" pitchFamily="34" charset="0"/>
              </a:rPr>
              <a:t>);</a:t>
            </a:r>
            <a:endParaRPr lang="pl-PL" dirty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dirty="0" smtClean="0">
                <a:latin typeface="Arial Narrow" panose="020B0606020202030204" pitchFamily="34" charset="0"/>
              </a:rPr>
              <a:t>Egzaminator </a:t>
            </a:r>
            <a:r>
              <a:rPr lang="pl-PL" dirty="0">
                <a:latin typeface="Arial Narrow" panose="020B0606020202030204" pitchFamily="34" charset="0"/>
              </a:rPr>
              <a:t>instruktora pilotażu (FIE</a:t>
            </a:r>
            <a:r>
              <a:rPr lang="pl-PL" dirty="0" smtClean="0">
                <a:latin typeface="Arial Narrow" panose="020B0606020202030204" pitchFamily="34" charset="0"/>
              </a:rPr>
              <a:t>).</a:t>
            </a:r>
            <a:endParaRPr lang="pl-PL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62568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Arial Narrow" panose="020B0606020202030204" pitchFamily="34" charset="0"/>
              </a:rPr>
              <a:t>WYMAGANIA</a:t>
            </a:r>
            <a:endParaRPr lang="pl-PL" b="1" dirty="0">
              <a:latin typeface="Arial Narrow" panose="020B0606020202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374900"/>
            <a:ext cx="9601196" cy="35009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latin typeface="Arial Narrow" panose="020B0606020202030204" pitchFamily="34" charset="0"/>
              </a:rPr>
              <a:t>Kandydaci ubiegający się o upoważnienie egzaminatora muszą spełnić poniższe wymagania </a:t>
            </a:r>
            <a:r>
              <a:rPr lang="pl-PL" dirty="0" smtClean="0">
                <a:latin typeface="Arial Narrow" panose="020B0606020202030204" pitchFamily="34" charset="0"/>
              </a:rPr>
              <a:t>ogólne: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>
                <a:latin typeface="Arial Narrow" panose="020B0606020202030204" pitchFamily="34" charset="0"/>
              </a:rPr>
              <a:t>posiadać licencję, uprawnienie lub upoważnienie równoważne z tymi, dla których </a:t>
            </a:r>
            <a:r>
              <a:rPr lang="pl-PL" dirty="0" smtClean="0">
                <a:latin typeface="Arial Narrow" panose="020B0606020202030204" pitchFamily="34" charset="0"/>
              </a:rPr>
              <a:t>będą uprawnieni po uzyskaniu upoważnienia, a </a:t>
            </a:r>
            <a:r>
              <a:rPr lang="pl-PL" dirty="0">
                <a:latin typeface="Arial Narrow" panose="020B0606020202030204" pitchFamily="34" charset="0"/>
              </a:rPr>
              <a:t>także uprawnienia do prowadzenia szkolenia w ich zakresie;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 smtClean="0">
                <a:latin typeface="Arial Narrow" panose="020B0606020202030204" pitchFamily="34" charset="0"/>
              </a:rPr>
              <a:t>posiadać </a:t>
            </a:r>
            <a:r>
              <a:rPr lang="pl-PL" dirty="0">
                <a:latin typeface="Arial Narrow" panose="020B0606020202030204" pitchFamily="34" charset="0"/>
              </a:rPr>
              <a:t>kwalifikacje do wykonywania czynności pilota dowódcy statku powietrznego podczas przeprowadzania na statku powietrznym egzaminu praktycznego, kontroli umiejętności lub oceny kompetencji. </a:t>
            </a:r>
          </a:p>
        </p:txBody>
      </p:sp>
    </p:spTree>
    <p:extLst>
      <p:ext uri="{BB962C8B-B14F-4D97-AF65-F5344CB8AC3E}">
        <p14:creationId xmlns:p14="http://schemas.microsoft.com/office/powerpoint/2010/main" val="32131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rial Narrow" panose="020B0606020202030204" pitchFamily="34" charset="0"/>
              </a:rPr>
              <a:t>WIADOMOŚCI OGÓLNE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 smtClean="0">
                <a:latin typeface="Arial Narrow" panose="020B0606020202030204" pitchFamily="34" charset="0"/>
              </a:rPr>
              <a:t>Po </a:t>
            </a:r>
            <a:r>
              <a:rPr lang="pl-PL" dirty="0">
                <a:latin typeface="Arial Narrow" panose="020B0606020202030204" pitchFamily="34" charset="0"/>
              </a:rPr>
              <a:t>otrzymaniu wniosku o wydanie upoważnienia egzaminatora, ULC w pierwszej kolejności sprawdzi </a:t>
            </a:r>
            <a:r>
              <a:rPr lang="pl-PL" dirty="0" smtClean="0">
                <a:latin typeface="Arial Narrow" panose="020B0606020202030204" pitchFamily="34" charset="0"/>
              </a:rPr>
              <a:t> spełnianie wymagań formalnych (np. posiadanie uprawnienia instruktora) oraz czy </a:t>
            </a:r>
            <a:r>
              <a:rPr lang="pl-PL" dirty="0">
                <a:latin typeface="Arial Narrow" panose="020B0606020202030204" pitchFamily="34" charset="0"/>
              </a:rPr>
              <a:t>kandydat nie podlega żadnym sankcjom, włącznie z zawieszeniem, ograniczeniem lub cofnięciem jego licencji, uprawnień lub upoważnień wydanych zgodnie z Part-FCL w związku z nieprzestrzeganiem rozporządzenia podstawowego oraz zasad wykonawczych do niego w okresie ostatnich 3 lat. Obejmować to będzie również  naruszenia lub niespełnienie wcześniejszych wymagań, włącznie z JAR-FCL, krajowych wymagań licencyjnych i przepisów Prawa Lotniczego. Prezes ULC może również uwzględnić sytuację gdy kandydat został skazany za przestępstwo lub wykroczenie. </a:t>
            </a:r>
          </a:p>
        </p:txBody>
      </p:sp>
    </p:spTree>
    <p:extLst>
      <p:ext uri="{BB962C8B-B14F-4D97-AF65-F5344CB8AC3E}">
        <p14:creationId xmlns:p14="http://schemas.microsoft.com/office/powerpoint/2010/main" val="33228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	</a:t>
            </a:r>
            <a:r>
              <a:rPr lang="pl-PL" b="1" dirty="0" smtClean="0">
                <a:latin typeface="Arial Narrow" panose="020B0606020202030204" pitchFamily="34" charset="0"/>
              </a:rPr>
              <a:t>UPOWAŻNIENIE EGZAMINATORA</a:t>
            </a:r>
            <a:endParaRPr lang="pl-PL" b="1" dirty="0">
              <a:latin typeface="Arial Narrow" panose="020B0606020202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latin typeface="Arial Narrow" panose="020B0606020202030204" pitchFamily="34" charset="0"/>
              </a:rPr>
              <a:t>Po spełnieniu przez kandydatów na egzaminatorów wymagań rozporządzenia 1178/2011 Prezes ULC </a:t>
            </a:r>
            <a:r>
              <a:rPr lang="pl-PL" dirty="0" smtClean="0">
                <a:latin typeface="Arial Narrow" panose="020B0606020202030204" pitchFamily="34" charset="0"/>
              </a:rPr>
              <a:t>może wyznaczyć </a:t>
            </a:r>
            <a:r>
              <a:rPr lang="pl-PL" dirty="0">
                <a:latin typeface="Arial Narrow" panose="020B0606020202030204" pitchFamily="34" charset="0"/>
              </a:rPr>
              <a:t>i </a:t>
            </a:r>
            <a:r>
              <a:rPr lang="pl-PL" dirty="0" smtClean="0">
                <a:latin typeface="Arial Narrow" panose="020B0606020202030204" pitchFamily="34" charset="0"/>
              </a:rPr>
              <a:t>upoważnić jako </a:t>
            </a:r>
            <a:r>
              <a:rPr lang="pl-PL" dirty="0">
                <a:latin typeface="Arial Narrow" panose="020B0606020202030204" pitchFamily="34" charset="0"/>
              </a:rPr>
              <a:t>egzaminatorów tylko odpowiednio wykwalifikowane osoby.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78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KURS STANDARYZACYJNY</a:t>
            </a:r>
            <a:endParaRPr lang="pl-PL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 smtClean="0">
                <a:latin typeface="Arial Narrow" panose="020B0606020202030204" pitchFamily="34" charset="0"/>
              </a:rPr>
              <a:t>Przepisy Part-FCL </a:t>
            </a:r>
            <a:r>
              <a:rPr lang="pl-PL" dirty="0" err="1">
                <a:latin typeface="Arial Narrow" panose="020B0606020202030204" pitchFamily="34" charset="0"/>
              </a:rPr>
              <a:t>Podczęść</a:t>
            </a:r>
            <a:r>
              <a:rPr lang="pl-PL" dirty="0">
                <a:latin typeface="Arial Narrow" panose="020B0606020202030204" pitchFamily="34" charset="0"/>
              </a:rPr>
              <a:t> K stanowią, że egzaminatorzy muszą spełnić wymagania standaryzacyjne dla egzaminatorów opracowane lub zatwierdzone przez krajową władzę </a:t>
            </a:r>
            <a:r>
              <a:rPr lang="pl-PL" dirty="0" smtClean="0">
                <a:latin typeface="Arial Narrow" panose="020B0606020202030204" pitchFamily="34" charset="0"/>
              </a:rPr>
              <a:t>lotniczą. Podstawowym wymaganiem jest ukończenie szkolenia oraz poddanie się ocenie kompetencji.  </a:t>
            </a:r>
            <a:endParaRPr lang="pl-PL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Arial Narrow" panose="020B0606020202030204" pitchFamily="34" charset="0"/>
              </a:rPr>
              <a:t>W celu </a:t>
            </a:r>
            <a:r>
              <a:rPr lang="pl-PL" dirty="0">
                <a:latin typeface="Arial Narrow" panose="020B0606020202030204" pitchFamily="34" charset="0"/>
              </a:rPr>
              <a:t>przedłużania </a:t>
            </a:r>
            <a:r>
              <a:rPr lang="pl-PL" dirty="0" smtClean="0">
                <a:latin typeface="Arial Narrow" panose="020B0606020202030204" pitchFamily="34" charset="0"/>
              </a:rPr>
              <a:t>upoważnienia, egzaminator </a:t>
            </a:r>
            <a:r>
              <a:rPr lang="pl-PL" dirty="0">
                <a:latin typeface="Arial Narrow" panose="020B0606020202030204" pitchFamily="34" charset="0"/>
              </a:rPr>
              <a:t>jest zobligowany do przeprowadzenia przynajmniej dwóch egzaminów praktycznych, kontroli umiejętności lub oceny kompetencji w każdym roku trwania okresu ważności upoważnienia oraz </a:t>
            </a:r>
            <a:r>
              <a:rPr lang="pl-PL" dirty="0" smtClean="0">
                <a:latin typeface="Arial Narrow" panose="020B0606020202030204" pitchFamily="34" charset="0"/>
              </a:rPr>
              <a:t>do uczestnictwa </a:t>
            </a:r>
            <a:r>
              <a:rPr lang="pl-PL" dirty="0">
                <a:latin typeface="Arial Narrow" panose="020B0606020202030204" pitchFamily="34" charset="0"/>
              </a:rPr>
              <a:t>w seminarium odświeżającym dla egzaminatorów.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65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  <a:t>KURS STANDARYZACYJNY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>
                <a:latin typeface="Arial Narrow" panose="020B0606020202030204" pitchFamily="34" charset="0"/>
              </a:rPr>
              <a:t>Kursy standaryzacyjne mogą być prowadzone przez Nadzór lub przez  ATO. </a:t>
            </a:r>
          </a:p>
          <a:p>
            <a:pPr marL="0" indent="0" algn="just">
              <a:buNone/>
            </a:pPr>
            <a:r>
              <a:rPr lang="pl-PL" dirty="0" smtClean="0">
                <a:latin typeface="Arial Narrow" panose="020B0606020202030204" pitchFamily="34" charset="0"/>
              </a:rPr>
              <a:t>Kursy </a:t>
            </a:r>
            <a:r>
              <a:rPr lang="pl-PL" dirty="0">
                <a:latin typeface="Arial Narrow" panose="020B0606020202030204" pitchFamily="34" charset="0"/>
              </a:rPr>
              <a:t>standaryzacyjne oraz seminaria odświeżające dla egzaminatorów </a:t>
            </a:r>
            <a:r>
              <a:rPr lang="pl-PL" dirty="0" smtClean="0">
                <a:latin typeface="Arial Narrow" panose="020B0606020202030204" pitchFamily="34" charset="0"/>
              </a:rPr>
              <a:t>prowadzone przez ATO muszą </a:t>
            </a:r>
            <a:r>
              <a:rPr lang="pl-PL" dirty="0">
                <a:latin typeface="Arial Narrow" panose="020B0606020202030204" pitchFamily="34" charset="0"/>
              </a:rPr>
              <a:t>być </a:t>
            </a:r>
            <a:r>
              <a:rPr lang="pl-PL" dirty="0" smtClean="0">
                <a:latin typeface="Arial Narrow" panose="020B0606020202030204" pitchFamily="34" charset="0"/>
              </a:rPr>
              <a:t>wcześniej zatwierdzone </a:t>
            </a:r>
            <a:r>
              <a:rPr lang="pl-PL" dirty="0">
                <a:latin typeface="Arial Narrow" panose="020B0606020202030204" pitchFamily="34" charset="0"/>
              </a:rPr>
              <a:t>przez ULC. </a:t>
            </a:r>
          </a:p>
          <a:p>
            <a:pPr marL="0" indent="0" algn="just">
              <a:buNone/>
            </a:pPr>
            <a:r>
              <a:rPr lang="pl-PL" dirty="0" smtClean="0">
                <a:latin typeface="Arial Narrow" panose="020B0606020202030204" pitchFamily="34" charset="0"/>
              </a:rPr>
              <a:t>Aby </a:t>
            </a:r>
            <a:r>
              <a:rPr lang="pl-PL" dirty="0">
                <a:latin typeface="Arial Narrow" panose="020B0606020202030204" pitchFamily="34" charset="0"/>
              </a:rPr>
              <a:t>uzyskać zatwierdzenie do prowadzenia szkolenia lub </a:t>
            </a:r>
            <a:r>
              <a:rPr lang="pl-PL" dirty="0" smtClean="0">
                <a:latin typeface="Arial Narrow" panose="020B0606020202030204" pitchFamily="34" charset="0"/>
              </a:rPr>
              <a:t>seminarium, </a:t>
            </a:r>
            <a:r>
              <a:rPr lang="pl-PL" dirty="0">
                <a:latin typeface="Arial Narrow" panose="020B0606020202030204" pitchFamily="34" charset="0"/>
              </a:rPr>
              <a:t>ATO musi przekonać ULC, że posiada odpowiednio wykwalifikowany personel, sale metodyczne oraz, że jest w stanie przeprowadzić efektywne i zgodne z wymaganiami Part-FCL szkolenie lub seminarium. </a:t>
            </a:r>
            <a:endParaRPr lang="pl-PL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  <a:t>KURS STANDARYZACYJNY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l-PL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Arial Narrow" panose="020B0606020202030204" pitchFamily="34" charset="0"/>
              </a:rPr>
              <a:t>Każda </a:t>
            </a:r>
            <a:r>
              <a:rPr lang="pl-PL" dirty="0">
                <a:latin typeface="Arial Narrow" panose="020B0606020202030204" pitchFamily="34" charset="0"/>
              </a:rPr>
              <a:t>zatwierdzona organizacja szkolenia (ATO) może złożyć wniosek o zatwierdzenie prowadzenia </a:t>
            </a:r>
            <a:r>
              <a:rPr lang="pl-PL" dirty="0" smtClean="0">
                <a:latin typeface="Arial Narrow" panose="020B0606020202030204" pitchFamily="34" charset="0"/>
              </a:rPr>
              <a:t>szkolenia </a:t>
            </a:r>
            <a:r>
              <a:rPr lang="pl-PL" dirty="0">
                <a:latin typeface="Arial Narrow" panose="020B0606020202030204" pitchFamily="34" charset="0"/>
              </a:rPr>
              <a:t>dla </a:t>
            </a:r>
            <a:r>
              <a:rPr lang="pl-PL" dirty="0" smtClean="0">
                <a:latin typeface="Arial Narrow" panose="020B0606020202030204" pitchFamily="34" charset="0"/>
              </a:rPr>
              <a:t>kandydatów na egzaminatorów oraz  </a:t>
            </a:r>
            <a:r>
              <a:rPr lang="pl-PL" dirty="0">
                <a:latin typeface="Arial Narrow" panose="020B0606020202030204" pitchFamily="34" charset="0"/>
              </a:rPr>
              <a:t>seminariów </a:t>
            </a:r>
            <a:r>
              <a:rPr lang="pl-PL" dirty="0" smtClean="0">
                <a:latin typeface="Arial Narrow" panose="020B0606020202030204" pitchFamily="34" charset="0"/>
              </a:rPr>
              <a:t>odświeżających.</a:t>
            </a:r>
            <a:endParaRPr lang="pl-PL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233</TotalTime>
  <Words>1074</Words>
  <Application>Microsoft Office PowerPoint</Application>
  <PresentationFormat>Panoramiczny</PresentationFormat>
  <Paragraphs>91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Arial Narrow</vt:lpstr>
      <vt:lpstr>Garamond</vt:lpstr>
      <vt:lpstr>Organiczny</vt:lpstr>
      <vt:lpstr>URZĄD LOTNICTWA CYWILNEGO</vt:lpstr>
      <vt:lpstr>WIADOMOŚCI OGÓLNE</vt:lpstr>
      <vt:lpstr>KATEGORIE EGZAMINATORÓW</vt:lpstr>
      <vt:lpstr>WYMAGANIA</vt:lpstr>
      <vt:lpstr>WIADOMOŚCI OGÓLNE</vt:lpstr>
      <vt:lpstr> UPOWAŻNIENIE EGZAMINATORA</vt:lpstr>
      <vt:lpstr>KURS STANDARYZACYJNY</vt:lpstr>
      <vt:lpstr>KURS STANDARYZACYJNY</vt:lpstr>
      <vt:lpstr>KURS STANDARYZACYJNY</vt:lpstr>
      <vt:lpstr>KURS STANDARYZACYJNY</vt:lpstr>
      <vt:lpstr>KURS STANDARYZACYJNY</vt:lpstr>
      <vt:lpstr>KURS STANDARYZACYJNY</vt:lpstr>
      <vt:lpstr>KURS STANDARYZACYJNY</vt:lpstr>
      <vt:lpstr>KURS STANDARYZACYJNY</vt:lpstr>
      <vt:lpstr>KURS STANDARYZACYJNY</vt:lpstr>
      <vt:lpstr>KURS STANDARYZACYJNY</vt:lpstr>
      <vt:lpstr>KURS STANDARYZACYJNY</vt:lpstr>
      <vt:lpstr>KURS STANDARYZACYJNY</vt:lpstr>
      <vt:lpstr>PYTANIA 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URZĄD LOTNICTWA CYWILNEGO</dc:title>
  <dc:creator>Rak Bogusław</dc:creator>
  <cp:lastModifiedBy>Rak Bogusław</cp:lastModifiedBy>
  <cp:revision>25</cp:revision>
  <dcterms:created xsi:type="dcterms:W3CDTF">2016-11-24T12:31:53Z</dcterms:created>
  <dcterms:modified xsi:type="dcterms:W3CDTF">2017-01-24T09:44:53Z</dcterms:modified>
</cp:coreProperties>
</file>