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81" r:id="rId4"/>
    <p:sldId id="282" r:id="rId5"/>
    <p:sldId id="283" r:id="rId6"/>
    <p:sldId id="284" r:id="rId7"/>
    <p:sldId id="285" r:id="rId8"/>
    <p:sldId id="287" r:id="rId9"/>
    <p:sldId id="280" r:id="rId10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11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295330-CE75-4EF2-9A6C-DC870C9D1D77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B9383-37D3-461C-B545-B700B4F5E4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4488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BAE57-BC8B-4144-AD7D-A95F3F1D6568}" type="datetimeFigureOut">
              <a:rPr lang="pl-PL" smtClean="0"/>
              <a:pPr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3960440"/>
          </a:xfrm>
        </p:spPr>
        <p:txBody>
          <a:bodyPr>
            <a:normAutofit/>
          </a:bodyPr>
          <a:lstStyle/>
          <a:p>
            <a:r>
              <a:rPr lang="pl-PL" b="1" i="1" dirty="0" smtClean="0">
                <a:solidFill>
                  <a:schemeClr val="accent6"/>
                </a:solidFill>
              </a:rPr>
              <a:t>Szkolenie dla środowiska (ATO) </a:t>
            </a:r>
            <a:r>
              <a:rPr lang="pl-PL" sz="6600" b="1" i="1" dirty="0" smtClean="0">
                <a:solidFill>
                  <a:schemeClr val="accent6"/>
                </a:solidFill>
              </a:rPr>
              <a:t/>
            </a:r>
            <a:br>
              <a:rPr lang="pl-PL" sz="6600" b="1" i="1" dirty="0" smtClean="0">
                <a:solidFill>
                  <a:schemeClr val="accent6"/>
                </a:solidFill>
              </a:rPr>
            </a:br>
            <a:r>
              <a:rPr lang="pl-PL" b="1" i="1" dirty="0" smtClean="0">
                <a:solidFill>
                  <a:schemeClr val="accent6"/>
                </a:solidFill>
              </a:rPr>
              <a:t>- najważniejsze zmiany do </a:t>
            </a:r>
            <a:r>
              <a:rPr lang="pl-PL" b="1" i="1" dirty="0" err="1" smtClean="0">
                <a:solidFill>
                  <a:schemeClr val="accent6"/>
                </a:solidFill>
              </a:rPr>
              <a:t>rozp</a:t>
            </a:r>
            <a:r>
              <a:rPr lang="pl-PL" b="1" i="1" dirty="0" smtClean="0">
                <a:solidFill>
                  <a:schemeClr val="accent6"/>
                </a:solidFill>
              </a:rPr>
              <a:t>. UE nr 1178/2011</a:t>
            </a:r>
            <a:br>
              <a:rPr lang="pl-PL" b="1" i="1" dirty="0" smtClean="0">
                <a:solidFill>
                  <a:schemeClr val="accent6"/>
                </a:solidFill>
              </a:rPr>
            </a:br>
            <a:r>
              <a:rPr lang="pl-PL" b="1" i="1" dirty="0" smtClean="0">
                <a:solidFill>
                  <a:schemeClr val="accent6"/>
                </a:solidFill>
              </a:rPr>
              <a:t>na lata: 2017-2018</a:t>
            </a:r>
            <a:endParaRPr lang="pl-PL" sz="6600" b="1" i="1" dirty="0">
              <a:solidFill>
                <a:schemeClr val="accent6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69368" y="5733256"/>
            <a:ext cx="6400800" cy="576064"/>
          </a:xfrm>
        </p:spPr>
        <p:txBody>
          <a:bodyPr>
            <a:normAutofit/>
          </a:bodyPr>
          <a:lstStyle/>
          <a:p>
            <a:r>
              <a:rPr lang="pl-PL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ULC - Warszawa, 25 stycznia 2017 r.</a:t>
            </a:r>
            <a:endParaRPr lang="pl-PL" sz="2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835696" y="404664"/>
            <a:ext cx="540060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Opracowanie: Departament Personelu Lotniczego</a:t>
            </a:r>
            <a:endParaRPr lang="pl-PL" sz="2000" i="1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logoULC_trans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9841" y="4205178"/>
            <a:ext cx="1412309" cy="1312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-108520" y="18008"/>
            <a:ext cx="91440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lvl="0"/>
            <a:r>
              <a:rPr lang="pl-PL" sz="4000" b="1" i="1" u="sng" dirty="0"/>
              <a:t>S</a:t>
            </a:r>
            <a:r>
              <a:rPr lang="pl-PL" sz="4000" b="1" i="1" u="sng" dirty="0" smtClean="0"/>
              <a:t>pis zagadnień:</a:t>
            </a: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 smtClean="0"/>
              <a:t/>
            </a:r>
            <a:br>
              <a:rPr lang="pl-PL" sz="4000" dirty="0" smtClean="0"/>
            </a:br>
            <a:r>
              <a:rPr lang="pl-PL" sz="4000" b="1" dirty="0" smtClean="0"/>
              <a:t>1. PBN</a:t>
            </a:r>
            <a:br>
              <a:rPr lang="pl-PL" sz="4000" b="1" dirty="0" smtClean="0"/>
            </a:br>
            <a:r>
              <a:rPr lang="pl-PL" sz="4000" b="1" dirty="0" smtClean="0"/>
              <a:t>2. OSD</a:t>
            </a:r>
            <a:br>
              <a:rPr lang="pl-PL" sz="4000" b="1" dirty="0" smtClean="0"/>
            </a:br>
            <a:r>
              <a:rPr lang="pl-PL" sz="4000" b="1" dirty="0" smtClean="0"/>
              <a:t>  3. UPRT</a:t>
            </a:r>
            <a:br>
              <a:rPr lang="pl-PL" sz="4000" b="1" dirty="0" smtClean="0"/>
            </a:br>
            <a:r>
              <a:rPr lang="pl-PL" sz="4000" b="1" dirty="0" smtClean="0"/>
              <a:t>4. DTO</a:t>
            </a:r>
            <a:br>
              <a:rPr lang="pl-PL" sz="4000" b="1" dirty="0" smtClean="0"/>
            </a:br>
            <a:r>
              <a:rPr lang="pl-PL" sz="4000" b="1" dirty="0" smtClean="0"/>
              <a:t>       5. BPL/SPL</a:t>
            </a:r>
            <a:br>
              <a:rPr lang="pl-PL" sz="4000" b="1" dirty="0" smtClean="0"/>
            </a:br>
            <a:r>
              <a:rPr lang="pl-PL" sz="4000" b="1" dirty="0" smtClean="0"/>
              <a:t>                6. NPA 2016-16</a:t>
            </a:r>
            <a:br>
              <a:rPr lang="pl-PL" sz="4000" b="1" dirty="0" smtClean="0"/>
            </a:br>
            <a:endParaRPr lang="pl-PL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</a:rPr>
              <a:t>PBN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noFill/>
        </p:spPr>
        <p:txBody>
          <a:bodyPr>
            <a:normAutofit fontScale="92500" lnSpcReduction="20000"/>
          </a:bodyPr>
          <a:lstStyle/>
          <a:p>
            <a:pPr algn="just"/>
            <a:r>
              <a:rPr lang="pl-PL" i="1" dirty="0" err="1" smtClean="0"/>
              <a:t>Perfomance</a:t>
            </a:r>
            <a:r>
              <a:rPr lang="pl-PL" i="1" dirty="0" err="1"/>
              <a:t>-</a:t>
            </a:r>
            <a:r>
              <a:rPr lang="pl-PL" i="1" dirty="0" err="1" smtClean="0"/>
              <a:t>Based</a:t>
            </a:r>
            <a:r>
              <a:rPr lang="pl-PL" i="1" dirty="0" smtClean="0"/>
              <a:t> </a:t>
            </a:r>
            <a:r>
              <a:rPr lang="pl-PL" i="1" dirty="0" err="1" smtClean="0"/>
              <a:t>Navigation</a:t>
            </a:r>
            <a:r>
              <a:rPr lang="pl-PL" i="1" dirty="0" smtClean="0"/>
              <a:t> </a:t>
            </a:r>
            <a:r>
              <a:rPr lang="pl-PL" dirty="0" smtClean="0"/>
              <a:t>(PBN) – tj. wykonywanie lotów zgodnie z tzw. procedurami nawigacji w oparciu o charakterystyki systemów;</a:t>
            </a:r>
          </a:p>
          <a:p>
            <a:pPr algn="just"/>
            <a:r>
              <a:rPr lang="pl-PL" dirty="0" smtClean="0"/>
              <a:t>Obowiązywanie – zmianą R UE nr 2016/539;</a:t>
            </a:r>
          </a:p>
          <a:p>
            <a:pPr algn="just"/>
            <a:r>
              <a:rPr lang="pl-PL" dirty="0" smtClean="0">
                <a:solidFill>
                  <a:srgbClr val="FF0000"/>
                </a:solidFill>
              </a:rPr>
              <a:t>Gen. </a:t>
            </a:r>
            <a:r>
              <a:rPr lang="pl-PL" dirty="0">
                <a:solidFill>
                  <a:srgbClr val="FF0000"/>
                </a:solidFill>
              </a:rPr>
              <a:t>s</a:t>
            </a:r>
            <a:r>
              <a:rPr lang="pl-PL" dirty="0" smtClean="0">
                <a:solidFill>
                  <a:srgbClr val="FF0000"/>
                </a:solidFill>
              </a:rPr>
              <a:t>tosowanie zm. - od 8.04.2016 r.</a:t>
            </a:r>
          </a:p>
          <a:p>
            <a:pPr algn="just"/>
            <a:r>
              <a:rPr lang="pl-PL" dirty="0" smtClean="0"/>
              <a:t>Odroczenie: w stosunku do </a:t>
            </a:r>
            <a:r>
              <a:rPr lang="pl-PL" b="1" dirty="0" smtClean="0">
                <a:solidFill>
                  <a:srgbClr val="FF0000"/>
                </a:solidFill>
              </a:rPr>
              <a:t>OBOWIĄZKU</a:t>
            </a:r>
            <a:r>
              <a:rPr lang="pl-PL" dirty="0" smtClean="0"/>
              <a:t> ostatecznego wdrożenia PBN przez ATO jako elementu szkolenia do IR – 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dnia 25.08.2020 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r.</a:t>
            </a:r>
          </a:p>
          <a:p>
            <a:pPr algn="just"/>
            <a:r>
              <a:rPr lang="pl-PL" i="1" dirty="0" smtClean="0"/>
              <a:t>Zmiana </a:t>
            </a:r>
            <a:r>
              <a:rPr lang="pl-PL" i="1" dirty="0" smtClean="0"/>
              <a:t>dot. PBN obejmie Zał. Part-FCL w obszarze dot. IR. – FCL.600 i n. + </a:t>
            </a:r>
            <a:r>
              <a:rPr lang="pl-PL" i="1" dirty="0" smtClean="0"/>
              <a:t>odp. Dodatki</a:t>
            </a:r>
            <a:endParaRPr lang="pl-PL" i="1" dirty="0" smtClean="0"/>
          </a:p>
          <a:p>
            <a:pPr algn="just"/>
            <a:r>
              <a:rPr lang="pl-PL" i="1" dirty="0" smtClean="0"/>
              <a:t>Szczegóły: patrz odrębna prezentacja dot. PBN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103257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</a:rPr>
              <a:t>OSD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i="1" dirty="0" err="1" smtClean="0"/>
              <a:t>Operational</a:t>
            </a:r>
            <a:r>
              <a:rPr lang="pl-PL" i="1" dirty="0" smtClean="0"/>
              <a:t> </a:t>
            </a:r>
            <a:r>
              <a:rPr lang="pl-PL" i="1" dirty="0" err="1" smtClean="0"/>
              <a:t>Suitability</a:t>
            </a:r>
            <a:r>
              <a:rPr lang="pl-PL" i="1" dirty="0" smtClean="0"/>
              <a:t> Data </a:t>
            </a:r>
            <a:r>
              <a:rPr lang="pl-PL" dirty="0" smtClean="0"/>
              <a:t>(OSD) – tj. dane dot. zgodności operacyjnej (szkolenie w zakresie TR) – </a:t>
            </a:r>
            <a:r>
              <a:rPr lang="pl-PL" dirty="0" smtClean="0">
                <a:solidFill>
                  <a:srgbClr val="FF0000"/>
                </a:solidFill>
              </a:rPr>
              <a:t>art. 9a R UE nr 1178/2011</a:t>
            </a:r>
            <a:r>
              <a:rPr lang="pl-PL" dirty="0" smtClean="0"/>
              <a:t>;</a:t>
            </a:r>
          </a:p>
          <a:p>
            <a:pPr algn="just"/>
            <a:r>
              <a:rPr lang="pl-PL" dirty="0" smtClean="0"/>
              <a:t>Obowiązywanie – zmianą R UE nr 70/2014;</a:t>
            </a:r>
          </a:p>
          <a:p>
            <a:pPr algn="just"/>
            <a:r>
              <a:rPr lang="pl-PL" dirty="0" smtClean="0"/>
              <a:t>Stosowanie zm. od: luty 2014 r.</a:t>
            </a:r>
          </a:p>
          <a:p>
            <a:pPr algn="just"/>
            <a:r>
              <a:rPr lang="pl-PL" dirty="0" smtClean="0"/>
              <a:t>Odroczenie: 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18.12.2017 r.</a:t>
            </a:r>
            <a:r>
              <a:rPr lang="pl-PL" dirty="0" smtClean="0"/>
              <a:t> </a:t>
            </a:r>
            <a:r>
              <a:rPr lang="pl-PL" dirty="0" smtClean="0">
                <a:solidFill>
                  <a:srgbClr val="FF0000"/>
                </a:solidFill>
              </a:rPr>
              <a:t>lub w ciągu </a:t>
            </a:r>
            <a:r>
              <a:rPr lang="pl-PL" b="1" dirty="0" smtClean="0">
                <a:solidFill>
                  <a:srgbClr val="FF0000"/>
                </a:solidFill>
              </a:rPr>
              <a:t>2 lat </a:t>
            </a:r>
            <a:r>
              <a:rPr lang="pl-PL" dirty="0" smtClean="0">
                <a:solidFill>
                  <a:srgbClr val="FF0000"/>
                </a:solidFill>
              </a:rPr>
              <a:t>od daty zatwierdzenia danych dot. zgodności operacyjnej – </a:t>
            </a:r>
            <a:r>
              <a:rPr lang="pl-PL" dirty="0"/>
              <a:t>(operator) </a:t>
            </a:r>
            <a:r>
              <a:rPr lang="pl-PL" dirty="0" smtClean="0">
                <a:solidFill>
                  <a:srgbClr val="FF0000"/>
                </a:solidFill>
              </a:rPr>
              <a:t>decyduje data późniejsza! </a:t>
            </a:r>
            <a:r>
              <a:rPr lang="pl-PL" dirty="0" smtClean="0"/>
              <a:t>– </a:t>
            </a:r>
            <a:r>
              <a:rPr lang="pl-PL" dirty="0" err="1" smtClean="0"/>
              <a:t>ost</a:t>
            </a:r>
            <a:r>
              <a:rPr lang="pl-PL" dirty="0" smtClean="0"/>
              <a:t>. zatwierdzenie </a:t>
            </a:r>
            <a:r>
              <a:rPr lang="pl-PL" dirty="0" err="1" smtClean="0"/>
              <a:t>PSz</a:t>
            </a:r>
            <a:r>
              <a:rPr lang="pl-PL" dirty="0" smtClean="0"/>
              <a:t>;</a:t>
            </a:r>
          </a:p>
          <a:p>
            <a:pPr algn="just"/>
            <a:r>
              <a:rPr lang="pl-PL" i="1" dirty="0" smtClean="0"/>
              <a:t>Patrz: Harmonogram nadzoru nad OSD: LPL-2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858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</a:rPr>
              <a:t>UPRT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 </a:t>
            </a:r>
            <a:r>
              <a:rPr lang="pl-PL" i="1" dirty="0"/>
              <a:t>U</a:t>
            </a:r>
            <a:r>
              <a:rPr lang="en-US" i="1" dirty="0" err="1" smtClean="0"/>
              <a:t>pset</a:t>
            </a:r>
            <a:r>
              <a:rPr lang="en-US" i="1" dirty="0" smtClean="0"/>
              <a:t> </a:t>
            </a:r>
            <a:r>
              <a:rPr lang="en-US" i="1" dirty="0"/>
              <a:t>prevention and recovery training </a:t>
            </a:r>
            <a:r>
              <a:rPr lang="en-US" dirty="0"/>
              <a:t>(UPRT</a:t>
            </a:r>
            <a:r>
              <a:rPr lang="en-US" dirty="0" smtClean="0"/>
              <a:t>)</a:t>
            </a:r>
            <a:r>
              <a:rPr lang="pl-PL" dirty="0" smtClean="0"/>
              <a:t> – tj. szkolenie w </a:t>
            </a:r>
            <a:r>
              <a:rPr lang="pl-PL" dirty="0"/>
              <a:t>zakresie zapobiegania sytuacjom krytycznym i wyprowadzania </a:t>
            </a:r>
            <a:r>
              <a:rPr lang="pl-PL" dirty="0" smtClean="0"/>
              <a:t>SP </a:t>
            </a:r>
            <a:r>
              <a:rPr lang="pl-PL" dirty="0"/>
              <a:t>z takich </a:t>
            </a:r>
            <a:r>
              <a:rPr lang="pl-PL" dirty="0" smtClean="0"/>
              <a:t>sytuacji;</a:t>
            </a:r>
          </a:p>
          <a:p>
            <a:pPr algn="just"/>
            <a:r>
              <a:rPr lang="pl-PL" dirty="0" smtClean="0"/>
              <a:t>Obowiązywanie – zmianą R UE nr 2015/445;</a:t>
            </a:r>
          </a:p>
          <a:p>
            <a:pPr algn="just"/>
            <a:r>
              <a:rPr lang="pl-PL" dirty="0" smtClean="0"/>
              <a:t>Stosowanie zm. od: 8.04.2015 r.</a:t>
            </a:r>
          </a:p>
          <a:p>
            <a:pPr algn="just"/>
            <a:r>
              <a:rPr lang="pl-PL" dirty="0" smtClean="0"/>
              <a:t>Odroczenie: 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8.04.2018 r. </a:t>
            </a:r>
          </a:p>
          <a:p>
            <a:pPr algn="just"/>
            <a:r>
              <a:rPr lang="pl-PL" dirty="0" smtClean="0"/>
              <a:t>Patrz przepisy: </a:t>
            </a:r>
            <a:r>
              <a:rPr lang="pl-PL" dirty="0">
                <a:solidFill>
                  <a:srgbClr val="FF0000"/>
                </a:solidFill>
              </a:rPr>
              <a:t>FCL.315.A, FCL.410.A i FCL.725.A </a:t>
            </a:r>
            <a:r>
              <a:rPr lang="pl-PL" dirty="0" smtClean="0"/>
              <a:t>+ ICAO Doc. 10011 (PL) + NPA 2015/13 (</a:t>
            </a:r>
            <a:r>
              <a:rPr lang="pl-PL" dirty="0" err="1" smtClean="0"/>
              <a:t>publ</a:t>
            </a:r>
            <a:r>
              <a:rPr lang="pl-PL" dirty="0" smtClean="0"/>
              <a:t>. AMC EASA – 1Q 2017 [RMT.0581]?)</a:t>
            </a:r>
            <a:endParaRPr lang="en-US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7605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DTO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i="1" dirty="0" err="1" smtClean="0"/>
              <a:t>Declared</a:t>
            </a:r>
            <a:r>
              <a:rPr lang="pl-PL" i="1" dirty="0" smtClean="0"/>
              <a:t> Training </a:t>
            </a:r>
            <a:r>
              <a:rPr lang="pl-PL" i="1" dirty="0" err="1" smtClean="0"/>
              <a:t>Organisations</a:t>
            </a:r>
            <a:r>
              <a:rPr lang="pl-PL" i="1" dirty="0" smtClean="0"/>
              <a:t> </a:t>
            </a:r>
            <a:r>
              <a:rPr lang="pl-PL" dirty="0" smtClean="0"/>
              <a:t>(DTO) – tzw</a:t>
            </a:r>
            <a:r>
              <a:rPr lang="pl-PL" dirty="0"/>
              <a:t>.</a:t>
            </a:r>
            <a:r>
              <a:rPr lang="pl-PL" dirty="0" smtClean="0"/>
              <a:t> deklarowane organizacje szkolące (zakres: LAPL/PPL/SPL/BPL);</a:t>
            </a:r>
          </a:p>
          <a:p>
            <a:pPr algn="just"/>
            <a:r>
              <a:rPr lang="pl-PL" dirty="0" smtClean="0"/>
              <a:t>Obowiązywanie/stosowanie/odroczenie: projekt – patrz: </a:t>
            </a:r>
            <a:r>
              <a:rPr lang="pl-PL" dirty="0" smtClean="0">
                <a:solidFill>
                  <a:srgbClr val="FF0000"/>
                </a:solidFill>
              </a:rPr>
              <a:t>Opinia EASA nr 11/2016;</a:t>
            </a:r>
          </a:p>
          <a:p>
            <a:pPr algn="just"/>
            <a:r>
              <a:rPr lang="pl-PL" dirty="0" smtClean="0"/>
              <a:t>Głosowanie na EASA CMT/KE: </a:t>
            </a:r>
            <a:r>
              <a:rPr lang="pl-PL" dirty="0" smtClean="0">
                <a:solidFill>
                  <a:srgbClr val="FF0000"/>
                </a:solidFill>
              </a:rPr>
              <a:t>pocz. 1Q 2017;</a:t>
            </a:r>
          </a:p>
          <a:p>
            <a:pPr algn="just"/>
            <a:r>
              <a:rPr lang="pl-PL" dirty="0" smtClean="0"/>
              <a:t>Przewidywalne stosowanie</a:t>
            </a:r>
            <a:r>
              <a:rPr lang="pl-PL" dirty="0" smtClean="0">
                <a:solidFill>
                  <a:srgbClr val="FF0000"/>
                </a:solidFill>
              </a:rPr>
              <a:t>: 1.04.2017r.                      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rocznym odroczeniem</a:t>
            </a:r>
            <a:r>
              <a:rPr lang="pl-PL" dirty="0" smtClean="0">
                <a:solidFill>
                  <a:srgbClr val="FF0000"/>
                </a:solidFill>
              </a:rPr>
              <a:t> – </a:t>
            </a:r>
            <a:r>
              <a:rPr lang="pl-P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1.04.2018 r. </a:t>
            </a:r>
          </a:p>
          <a:p>
            <a:pPr algn="just"/>
            <a:r>
              <a:rPr lang="pl-PL" dirty="0" smtClean="0"/>
              <a:t>Patrz: projekt zm. R UE nr 1178/2011 wraz z nowym </a:t>
            </a:r>
            <a:r>
              <a:rPr lang="pl-PL" dirty="0" smtClean="0">
                <a:solidFill>
                  <a:srgbClr val="FF0000"/>
                </a:solidFill>
              </a:rPr>
              <a:t>Zał. VIII (Part-DTO) + AMC </a:t>
            </a:r>
            <a:r>
              <a:rPr lang="pl-PL" dirty="0" smtClean="0"/>
              <a:t>(szczegóły w oddzielnej prezentacji dot. DTO)</a:t>
            </a:r>
          </a:p>
        </p:txBody>
      </p:sp>
    </p:spTree>
    <p:extLst>
      <p:ext uri="{BB962C8B-B14F-4D97-AF65-F5344CB8AC3E}">
        <p14:creationId xmlns:p14="http://schemas.microsoft.com/office/powerpoint/2010/main" val="3919646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SPL + BPL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dirty="0" err="1" smtClean="0"/>
              <a:t>ToR</a:t>
            </a:r>
            <a:r>
              <a:rPr lang="pl-PL" dirty="0" smtClean="0"/>
              <a:t> dla RMT.0654 – FCL </a:t>
            </a:r>
            <a:r>
              <a:rPr lang="pl-PL" dirty="0" err="1" smtClean="0"/>
              <a:t>Balloons</a:t>
            </a:r>
            <a:r>
              <a:rPr lang="pl-PL" dirty="0" smtClean="0"/>
              <a:t> – IX 2016 </a:t>
            </a:r>
            <a:r>
              <a:rPr lang="pl-PL" dirty="0" err="1" smtClean="0"/>
              <a:t>publ</a:t>
            </a:r>
            <a:r>
              <a:rPr lang="pl-PL" dirty="0" smtClean="0"/>
              <a:t>.</a:t>
            </a:r>
          </a:p>
          <a:p>
            <a:pPr algn="just"/>
            <a:r>
              <a:rPr lang="pl-PL" dirty="0" err="1" smtClean="0"/>
              <a:t>ToR</a:t>
            </a:r>
            <a:r>
              <a:rPr lang="pl-PL" dirty="0" smtClean="0"/>
              <a:t> dla RMT.0701 – FCL </a:t>
            </a:r>
            <a:r>
              <a:rPr lang="pl-PL" dirty="0" err="1" smtClean="0"/>
              <a:t>Sailplanes</a:t>
            </a:r>
            <a:r>
              <a:rPr lang="pl-PL" dirty="0" smtClean="0"/>
              <a:t> – przełom roku 2016/2017 publikacja;</a:t>
            </a:r>
          </a:p>
          <a:p>
            <a:pPr algn="just"/>
            <a:r>
              <a:rPr lang="pl-PL" dirty="0" smtClean="0"/>
              <a:t>inicjacja procesu legislacyjnego (do rozstrzygnięcia przez EASA/KE czy będą oddzielne załączniki dla SPL i BPL do R UE nr 1178/2011 i 965/2012);  </a:t>
            </a:r>
          </a:p>
          <a:p>
            <a:pPr algn="just"/>
            <a:r>
              <a:rPr lang="pl-PL" dirty="0" smtClean="0"/>
              <a:t>kierunek: łagodzenie aktualnie obowiązujących wymagań dla SPL/BPL (szkoleniowych)</a:t>
            </a:r>
          </a:p>
        </p:txBody>
      </p:sp>
    </p:spTree>
    <p:extLst>
      <p:ext uri="{BB962C8B-B14F-4D97-AF65-F5344CB8AC3E}">
        <p14:creationId xmlns:p14="http://schemas.microsoft.com/office/powerpoint/2010/main" val="1705754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NPA 2016-16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Jest to NPA (</a:t>
            </a:r>
            <a:r>
              <a:rPr lang="pl-PL" i="1" dirty="0" err="1" smtClean="0"/>
              <a:t>Notice</a:t>
            </a:r>
            <a:r>
              <a:rPr lang="pl-PL" i="1" dirty="0" smtClean="0"/>
              <a:t> of </a:t>
            </a:r>
            <a:r>
              <a:rPr lang="pl-PL" i="1" dirty="0" err="1" smtClean="0"/>
              <a:t>Proposed</a:t>
            </a:r>
            <a:r>
              <a:rPr lang="pl-PL" i="1" dirty="0" smtClean="0"/>
              <a:t> </a:t>
            </a:r>
            <a:r>
              <a:rPr lang="pl-PL" i="1" dirty="0" err="1" smtClean="0"/>
              <a:t>Amendment</a:t>
            </a:r>
            <a:r>
              <a:rPr lang="pl-PL" i="1" dirty="0" smtClean="0"/>
              <a:t> – obwieszczenie propozycji zmiany</a:t>
            </a:r>
            <a:r>
              <a:rPr lang="pl-PL" dirty="0" smtClean="0"/>
              <a:t>) stanowiącą „cykliczną aktualizację” R UE nr 1178/2011 w zakresie zagadnień „niekontrowersyjnych” oraz błędów edycyjnych;</a:t>
            </a:r>
          </a:p>
          <a:p>
            <a:pPr algn="just"/>
            <a:r>
              <a:rPr lang="pl-PL" dirty="0" smtClean="0"/>
              <a:t>Czas na zgłaszanie uwag </a:t>
            </a:r>
            <a:r>
              <a:rPr lang="pl-PL" i="1" dirty="0" smtClean="0"/>
              <a:t>via</a:t>
            </a:r>
            <a:r>
              <a:rPr lang="pl-PL" dirty="0" smtClean="0"/>
              <a:t> CMT (na stronie EASA) – </a:t>
            </a:r>
            <a:r>
              <a:rPr lang="pl-PL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17.03.2017 r.</a:t>
            </a:r>
          </a:p>
          <a:p>
            <a:pPr algn="just"/>
            <a:r>
              <a:rPr lang="pl-PL" dirty="0" smtClean="0"/>
              <a:t>Przewidywana publikacja opinii – 3Q 2017 r. (wejście w życie 3Q 2018 r.)</a:t>
            </a:r>
          </a:p>
          <a:p>
            <a:pPr algn="just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942262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endParaRPr lang="pl-PL" sz="4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sz="4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sz="4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4800" b="1" i="1" dirty="0" smtClean="0">
                <a:solidFill>
                  <a:schemeClr val="tx1"/>
                </a:solidFill>
              </a:rPr>
              <a:t>Dziękuję za uwagę!</a:t>
            </a:r>
          </a:p>
        </p:txBody>
      </p:sp>
    </p:spTree>
    <p:extLst>
      <p:ext uri="{BB962C8B-B14F-4D97-AF65-F5344CB8AC3E}">
        <p14:creationId xmlns:p14="http://schemas.microsoft.com/office/powerpoint/2010/main" val="405894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1391</TotalTime>
  <Words>493</Words>
  <Application>Microsoft Office PowerPoint</Application>
  <PresentationFormat>Pokaz na ekranie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2" baseType="lpstr">
      <vt:lpstr>Arial</vt:lpstr>
      <vt:lpstr>Calibri</vt:lpstr>
      <vt:lpstr>Motyw pakietu Office</vt:lpstr>
      <vt:lpstr>Szkolenie dla środowiska (ATO)  - najważniejsze zmiany do rozp. UE nr 1178/2011 na lata: 2017-2018</vt:lpstr>
      <vt:lpstr>Spis zagadnień:  1. PBN 2. OSD   3. UPRT 4. DTO        5. BPL/SPL                 6. NPA 2016-16 </vt:lpstr>
      <vt:lpstr>PBN</vt:lpstr>
      <vt:lpstr>OSD</vt:lpstr>
      <vt:lpstr>UPRT</vt:lpstr>
      <vt:lpstr>DTO</vt:lpstr>
      <vt:lpstr>SPL + BPL</vt:lpstr>
      <vt:lpstr>NPA 2016-16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Departament Personelu Lotnicze</dc:title>
  <dc:creator>Tomasz Grzegorczyk</dc:creator>
  <cp:lastModifiedBy>Rosiński Wiktor</cp:lastModifiedBy>
  <cp:revision>112</cp:revision>
  <cp:lastPrinted>2017-01-24T14:17:37Z</cp:lastPrinted>
  <dcterms:created xsi:type="dcterms:W3CDTF">2016-01-01T12:14:51Z</dcterms:created>
  <dcterms:modified xsi:type="dcterms:W3CDTF">2017-01-24T14:20:02Z</dcterms:modified>
</cp:coreProperties>
</file>