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80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11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295330-CE75-4EF2-9A6C-DC870C9D1D77}" type="datetimeFigureOut">
              <a:rPr lang="pl-PL" smtClean="0"/>
              <a:t>2017-01-13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B9383-37D3-461C-B545-B700B4F5E4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4488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BF17F7-4F30-4F91-A4BE-F2442FCDD6BD}" type="datetimeFigureOut">
              <a:rPr lang="pl-PL" smtClean="0"/>
              <a:t>2017-01-13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8444DC-B4FF-4879-A02E-2D706E38C0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36543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8444DC-B4FF-4879-A02E-2D706E38C01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1064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BAE57-BC8B-4144-AD7D-A95F3F1D6568}" type="datetimeFigureOut">
              <a:rPr lang="pl-PL" smtClean="0"/>
              <a:pPr/>
              <a:t>2017-01-13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93639-9F98-4E5D-A6F8-FEBD73B97F7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3960440"/>
          </a:xfrm>
        </p:spPr>
        <p:txBody>
          <a:bodyPr>
            <a:normAutofit/>
          </a:bodyPr>
          <a:lstStyle/>
          <a:p>
            <a:r>
              <a:rPr lang="pl-PL" b="1" i="1" dirty="0" smtClean="0">
                <a:solidFill>
                  <a:schemeClr val="accent6"/>
                </a:solidFill>
              </a:rPr>
              <a:t>Szkolenie dla środowiska</a:t>
            </a:r>
            <a:r>
              <a:rPr lang="pl-PL" sz="6600" b="1" i="1" dirty="0" smtClean="0">
                <a:solidFill>
                  <a:schemeClr val="accent6"/>
                </a:solidFill>
              </a:rPr>
              <a:t/>
            </a:r>
            <a:br>
              <a:rPr lang="pl-PL" sz="6600" b="1" i="1" dirty="0" smtClean="0">
                <a:solidFill>
                  <a:schemeClr val="accent6"/>
                </a:solidFill>
              </a:rPr>
            </a:br>
            <a:r>
              <a:rPr lang="pl-PL" b="1" i="1" dirty="0" smtClean="0">
                <a:solidFill>
                  <a:schemeClr val="accent6"/>
                </a:solidFill>
              </a:rPr>
              <a:t>- zmiana do </a:t>
            </a:r>
            <a:r>
              <a:rPr lang="pl-PL" b="1" i="1" dirty="0" err="1" smtClean="0">
                <a:solidFill>
                  <a:schemeClr val="accent6"/>
                </a:solidFill>
              </a:rPr>
              <a:t>rozp</a:t>
            </a:r>
            <a:r>
              <a:rPr lang="pl-PL" b="1" i="1" dirty="0" smtClean="0">
                <a:solidFill>
                  <a:schemeClr val="accent6"/>
                </a:solidFill>
              </a:rPr>
              <a:t>. UE nr 1178/2011</a:t>
            </a:r>
            <a:br>
              <a:rPr lang="pl-PL" b="1" i="1" dirty="0" smtClean="0">
                <a:solidFill>
                  <a:schemeClr val="accent6"/>
                </a:solidFill>
              </a:rPr>
            </a:br>
            <a:r>
              <a:rPr lang="pl-PL" b="1" i="1" dirty="0" smtClean="0">
                <a:solidFill>
                  <a:schemeClr val="accent6"/>
                </a:solidFill>
              </a:rPr>
              <a:t>w zakresie DTO</a:t>
            </a:r>
            <a:endParaRPr lang="pl-PL" sz="6600" b="1" i="1" dirty="0">
              <a:solidFill>
                <a:schemeClr val="accent6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03648" y="5733256"/>
            <a:ext cx="6400800" cy="550912"/>
          </a:xfrm>
        </p:spPr>
        <p:txBody>
          <a:bodyPr>
            <a:normAutofit/>
          </a:bodyPr>
          <a:lstStyle/>
          <a:p>
            <a:r>
              <a:rPr lang="pl-PL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ULC - Warszawa, </a:t>
            </a:r>
            <a:r>
              <a:rPr lang="pl-PL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stycznia </a:t>
            </a:r>
            <a:r>
              <a:rPr lang="pl-PL" sz="28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2017 r.</a:t>
            </a:r>
            <a:endParaRPr lang="pl-PL" sz="2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979712" y="404664"/>
            <a:ext cx="532859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Opracowanie: </a:t>
            </a:r>
            <a:r>
              <a:rPr lang="pl-PL" sz="2000" i="1" dirty="0" smtClean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Departament Personelu Lotniczego</a:t>
            </a:r>
            <a:endParaRPr lang="pl-PL" sz="2000" i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logoULC_trans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205178"/>
            <a:ext cx="1412309" cy="1312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Podsumowanie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l-PL" sz="2200" dirty="0" smtClean="0"/>
          </a:p>
          <a:p>
            <a:pPr marL="0" indent="0" algn="just">
              <a:buNone/>
            </a:pPr>
            <a:r>
              <a:rPr lang="pl-PL" sz="2200" b="1" i="1" dirty="0" smtClean="0"/>
              <a:t>Podsumowując powyższe, należy zauważyć, iż koncepcja DTO w swojej konstrukcji b. przypomina rozwiązanie już stosowane w krajowym systemie prawnym – tj. system szkolenia do świadectw kwalifikacji z wyłączeniem </a:t>
            </a:r>
            <a:r>
              <a:rPr lang="pl-PL" sz="2200" b="1" i="1" dirty="0" err="1" smtClean="0"/>
              <a:t>śk</a:t>
            </a:r>
            <a:r>
              <a:rPr lang="pl-PL" sz="2200" b="1" i="1" dirty="0" smtClean="0"/>
              <a:t> FIS i AFIS.</a:t>
            </a:r>
          </a:p>
          <a:p>
            <a:pPr marL="0" indent="0" algn="just">
              <a:buNone/>
            </a:pPr>
            <a:endParaRPr lang="pl-PL" sz="2200" b="1" i="1" dirty="0"/>
          </a:p>
          <a:p>
            <a:pPr marL="0" indent="0" algn="just">
              <a:buNone/>
            </a:pPr>
            <a:r>
              <a:rPr lang="pl-PL" sz="2200" b="1" i="1" dirty="0" smtClean="0"/>
              <a:t>Rozwiązania wstępnie przyjęte dziś przez EASA pozwolą przesunąć granicę stosowania takiego systemu z poziomu </a:t>
            </a:r>
            <a:r>
              <a:rPr lang="pl-PL" sz="2200" b="1" i="1" dirty="0" err="1" smtClean="0"/>
              <a:t>śk</a:t>
            </a:r>
            <a:r>
              <a:rPr lang="pl-PL" sz="2200" b="1" i="1" dirty="0" smtClean="0"/>
              <a:t> (krajowego) na poziom unijny w stosunku do lotnictwa rekreacyjnego i turystycznego.</a:t>
            </a:r>
          </a:p>
          <a:p>
            <a:pPr marL="0" indent="0" algn="just">
              <a:buNone/>
            </a:pPr>
            <a:endParaRPr lang="pl-PL" sz="2200" b="1" i="1" dirty="0"/>
          </a:p>
          <a:p>
            <a:pPr marL="0" indent="0" algn="just">
              <a:buNone/>
            </a:pPr>
            <a:r>
              <a:rPr lang="pl-PL" sz="2200" b="1" i="1" dirty="0" smtClean="0"/>
              <a:t>Mając na względzie powyżej wskazane za i przeciw, to do ATO należy ostateczna decyzji czy opłacalne w ich sytuacji jest korzystanie z „dobrodziejstw” DTO czy też pozostanie w „systemie ATO”. </a:t>
            </a:r>
          </a:p>
          <a:p>
            <a:pPr marL="0" indent="0" algn="just">
              <a:buNone/>
            </a:pPr>
            <a:endParaRPr lang="pl-PL" sz="2200" b="1" i="1" dirty="0"/>
          </a:p>
          <a:p>
            <a:pPr marL="0" indent="0" algn="just">
              <a:buNone/>
            </a:pPr>
            <a:r>
              <a:rPr lang="pl-PL" sz="2200" b="1" i="1" dirty="0" smtClean="0"/>
              <a:t>Mając na względzie powyższe ULC dołoży wszelkich starań aby proces ten pobiegł gładko i pomyślnie dla obu stron tj. podmiotów zainteresowanych oraz nadzoru lotniczego.</a:t>
            </a:r>
          </a:p>
          <a:p>
            <a:pPr marL="0" indent="0" algn="just">
              <a:buNone/>
            </a:pPr>
            <a:endParaRPr lang="pl-PL" sz="2200" b="1" i="1" dirty="0"/>
          </a:p>
          <a:p>
            <a:pPr marL="0" indent="0" algn="just">
              <a:buNone/>
            </a:pPr>
            <a:r>
              <a:rPr lang="pl-PL" sz="2200" b="1" i="1" dirty="0" smtClean="0"/>
              <a:t> </a:t>
            </a:r>
          </a:p>
          <a:p>
            <a:pPr marL="0" indent="0" algn="just">
              <a:buNone/>
            </a:pPr>
            <a:endParaRPr lang="pl-PL" sz="2200" b="1" i="1" dirty="0" smtClean="0"/>
          </a:p>
          <a:p>
            <a:pPr marL="0" indent="0" algn="just">
              <a:buNone/>
            </a:pPr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</p:txBody>
      </p:sp>
    </p:spTree>
    <p:extLst>
      <p:ext uri="{BB962C8B-B14F-4D97-AF65-F5344CB8AC3E}">
        <p14:creationId xmlns:p14="http://schemas.microsoft.com/office/powerpoint/2010/main" val="3318480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endParaRPr lang="pl-PL" sz="4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4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sz="4400" i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l-PL" sz="4800" b="1" i="1" dirty="0" smtClean="0">
                <a:solidFill>
                  <a:schemeClr val="tx1"/>
                </a:solidFill>
              </a:rPr>
              <a:t>Dziękuję za uwagę!</a:t>
            </a:r>
          </a:p>
          <a:p>
            <a:r>
              <a:rPr lang="pl-PL" sz="4800" b="1" i="1" dirty="0" smtClean="0">
                <a:solidFill>
                  <a:schemeClr val="tx1"/>
                </a:solidFill>
              </a:rPr>
              <a:t>Pytania?</a:t>
            </a:r>
            <a:endParaRPr lang="pl-PL" sz="48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94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numCol="1">
            <a:normAutofit/>
          </a:bodyPr>
          <a:lstStyle/>
          <a:p>
            <a:pPr lvl="0"/>
            <a:r>
              <a:rPr lang="pl-PL" sz="4000" b="1" i="1" u="sng" dirty="0" smtClean="0"/>
              <a:t>Spis zagadnień:</a:t>
            </a:r>
            <a:r>
              <a:rPr lang="pl-PL" sz="4000" dirty="0"/>
              <a:t/>
            </a:r>
            <a:br>
              <a:rPr lang="pl-PL" sz="4000" dirty="0"/>
            </a:br>
            <a:r>
              <a:rPr lang="pl-PL" sz="4000" dirty="0" smtClean="0"/>
              <a:t/>
            </a:r>
            <a:br>
              <a:rPr lang="pl-PL" sz="4000" dirty="0" smtClean="0"/>
            </a:br>
            <a:r>
              <a:rPr lang="pl-PL" sz="4000" b="1" dirty="0" smtClean="0"/>
              <a:t>1. Koncepcja DTO</a:t>
            </a:r>
            <a:br>
              <a:rPr lang="pl-PL" sz="4000" b="1" dirty="0" smtClean="0"/>
            </a:br>
            <a:r>
              <a:rPr lang="pl-PL" sz="4000" b="1" dirty="0" smtClean="0"/>
              <a:t>2. DTO vs. ATO</a:t>
            </a:r>
            <a:br>
              <a:rPr lang="pl-PL" sz="4000" b="1" dirty="0" smtClean="0"/>
            </a:br>
            <a:r>
              <a:rPr lang="pl-PL" sz="4000" b="1" dirty="0" smtClean="0"/>
              <a:t>3. Podsumowanie</a:t>
            </a:r>
            <a:br>
              <a:rPr lang="pl-PL" sz="4000" b="1" dirty="0" smtClean="0"/>
            </a:br>
            <a:endParaRPr lang="pl-PL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Declared</a:t>
            </a: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Training </a:t>
            </a:r>
            <a:r>
              <a:rPr lang="pl-PL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Organisations</a:t>
            </a:r>
            <a:r>
              <a:rPr lang="pl-PL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smtClean="0"/>
              <a:t>(DTO) – tzw</a:t>
            </a:r>
            <a:r>
              <a:rPr lang="pl-PL" dirty="0"/>
              <a:t>.</a:t>
            </a:r>
            <a:r>
              <a:rPr lang="pl-PL" dirty="0" smtClean="0"/>
              <a:t>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deklarowane organizacje szkolące </a:t>
            </a:r>
            <a:r>
              <a:rPr lang="pl-PL" dirty="0" smtClean="0"/>
              <a:t>(zakres: LAPL/PPL/SPL/BPL);</a:t>
            </a:r>
          </a:p>
          <a:p>
            <a:pPr algn="just"/>
            <a:r>
              <a:rPr lang="pl-PL" dirty="0" smtClean="0"/>
              <a:t>Obowiązywanie/stosowanie/odroczenie: projekt – patrz: </a:t>
            </a:r>
            <a:r>
              <a:rPr lang="pl-PL" dirty="0" smtClean="0">
                <a:solidFill>
                  <a:srgbClr val="FF0000"/>
                </a:solidFill>
              </a:rPr>
              <a:t>Opinia EASA nr 11/2016;</a:t>
            </a:r>
          </a:p>
          <a:p>
            <a:pPr algn="just"/>
            <a:r>
              <a:rPr lang="pl-PL" dirty="0" smtClean="0"/>
              <a:t>Głosowanie na EASA CMT/KE: </a:t>
            </a:r>
            <a:r>
              <a:rPr lang="pl-PL" dirty="0" smtClean="0">
                <a:solidFill>
                  <a:srgbClr val="FF0000"/>
                </a:solidFill>
              </a:rPr>
              <a:t>pocz. 2017;</a:t>
            </a:r>
          </a:p>
          <a:p>
            <a:pPr algn="just"/>
            <a:r>
              <a:rPr lang="pl-PL" dirty="0" smtClean="0"/>
              <a:t>Przewidywalne stosowanie:</a:t>
            </a:r>
            <a:r>
              <a:rPr lang="pl-PL" dirty="0" smtClean="0">
                <a:solidFill>
                  <a:srgbClr val="FF0000"/>
                </a:solidFill>
              </a:rPr>
              <a:t> 1.04.2017r.                         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 rocznym odroczeniem </a:t>
            </a:r>
            <a:r>
              <a:rPr lang="pl-PL" dirty="0" smtClean="0"/>
              <a:t>do</a:t>
            </a:r>
            <a:r>
              <a:rPr lang="pl-PL" dirty="0" smtClean="0">
                <a:solidFill>
                  <a:srgbClr val="FF0000"/>
                </a:solidFill>
              </a:rPr>
              <a:t> – </a:t>
            </a:r>
            <a:r>
              <a:rPr lang="pl-P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1.04.2018 r. </a:t>
            </a:r>
          </a:p>
          <a:p>
            <a:pPr algn="just"/>
            <a:r>
              <a:rPr lang="pl-PL" dirty="0" smtClean="0"/>
              <a:t>Patrz: projekt zm. R UE nr 1178/2011 wraz           z nowym </a:t>
            </a:r>
            <a:r>
              <a:rPr lang="pl-PL" dirty="0" smtClean="0">
                <a:solidFill>
                  <a:srgbClr val="FF0000"/>
                </a:solidFill>
              </a:rPr>
              <a:t>Zał. VIII (Part-DTO) + AMC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91964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Koncepcja DTO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Autofit/>
          </a:bodyPr>
          <a:lstStyle/>
          <a:p>
            <a:pPr algn="just"/>
            <a:r>
              <a:rPr lang="pl-PL" sz="1900" dirty="0"/>
              <a:t>Po </a:t>
            </a:r>
            <a:r>
              <a:rPr lang="pl-PL" sz="1900" dirty="0" smtClean="0"/>
              <a:t>dokonaniu transformacji </a:t>
            </a:r>
            <a:r>
              <a:rPr lang="pl-PL" sz="1900" dirty="0"/>
              <a:t>przepisów z JAR-FCL do Part-FCL oraz przekształceniu podmiotów </a:t>
            </a:r>
            <a:r>
              <a:rPr lang="pl-PL" sz="1900" dirty="0" smtClean="0"/>
              <a:t>rejestrowanych (w krajach UE gdzie takie występowały) </a:t>
            </a:r>
            <a:r>
              <a:rPr lang="pl-PL" sz="1900" dirty="0"/>
              <a:t>w </a:t>
            </a:r>
            <a:r>
              <a:rPr lang="pl-PL" sz="1900" dirty="0" smtClean="0"/>
              <a:t>ATO, zauważono w EASA, </a:t>
            </a:r>
            <a:r>
              <a:rPr lang="pl-PL" sz="1900" dirty="0"/>
              <a:t>że system szkolenia, który funkcjonuje </a:t>
            </a:r>
            <a:r>
              <a:rPr lang="pl-PL" sz="1900" dirty="0" smtClean="0"/>
              <a:t>w ATO </a:t>
            </a:r>
            <a:r>
              <a:rPr lang="pl-PL" sz="1900" dirty="0"/>
              <a:t>nie </a:t>
            </a:r>
            <a:r>
              <a:rPr lang="pl-PL" sz="1900" dirty="0" smtClean="0"/>
              <a:t>jest w praktyce najadekwatniejszy dla szkoleń do uzyskania tzw</a:t>
            </a:r>
            <a:r>
              <a:rPr lang="pl-PL" sz="1900" dirty="0"/>
              <a:t>.</a:t>
            </a:r>
            <a:r>
              <a:rPr lang="pl-PL" sz="1900" dirty="0" smtClean="0"/>
              <a:t> „niekomercyjnych” </a:t>
            </a:r>
            <a:r>
              <a:rPr lang="pl-PL" sz="1900" dirty="0"/>
              <a:t>licencji pilota </a:t>
            </a:r>
            <a:r>
              <a:rPr lang="pl-PL" sz="1900" dirty="0" smtClean="0"/>
              <a:t>(tj. LAPL</a:t>
            </a:r>
            <a:r>
              <a:rPr lang="pl-PL" sz="1900" dirty="0"/>
              <a:t>, PPL, SPL, BPL oraz wynikających z nich </a:t>
            </a:r>
            <a:r>
              <a:rPr lang="pl-PL" sz="1900" dirty="0" smtClean="0"/>
              <a:t>uprawnień).</a:t>
            </a:r>
            <a:endParaRPr lang="pl-PL" sz="1900" dirty="0"/>
          </a:p>
          <a:p>
            <a:pPr algn="just"/>
            <a:r>
              <a:rPr lang="pl-PL" sz="1900" dirty="0" smtClean="0"/>
              <a:t>Stąd, w </a:t>
            </a:r>
            <a:r>
              <a:rPr lang="pl-PL" sz="1900" dirty="0"/>
              <a:t>2014 </a:t>
            </a:r>
            <a:r>
              <a:rPr lang="pl-PL" sz="1900" dirty="0" smtClean="0"/>
              <a:t>r. mając na względzie naczelną zasadę EASA dla GA, że: „jedna </a:t>
            </a:r>
            <a:r>
              <a:rPr lang="pl-PL" sz="1900" dirty="0"/>
              <a:t>miara nie pasuje </a:t>
            </a:r>
            <a:r>
              <a:rPr lang="pl-PL" sz="1900" dirty="0" smtClean="0"/>
              <a:t>dla wszystkich sytuacji”, zaproponowano </a:t>
            </a:r>
            <a:r>
              <a:rPr lang="pl-PL" sz="1900" dirty="0"/>
              <a:t>wprowadzenie zmian w </a:t>
            </a:r>
            <a:r>
              <a:rPr lang="pl-PL" sz="1900" dirty="0" smtClean="0"/>
              <a:t>przepisach R UE nr 1178/2011 </a:t>
            </a:r>
            <a:r>
              <a:rPr lang="pl-PL" sz="1900" dirty="0"/>
              <a:t>w celu przystosowania </a:t>
            </a:r>
            <a:r>
              <a:rPr lang="pl-PL" sz="1900" dirty="0" smtClean="0"/>
              <a:t>prawa, </a:t>
            </a:r>
            <a:r>
              <a:rPr lang="pl-PL" sz="1900" dirty="0"/>
              <a:t>aby móc szkolić do </a:t>
            </a:r>
            <a:r>
              <a:rPr lang="pl-PL" sz="1900" dirty="0" smtClean="0"/>
              <a:t>tzw. niekomercyjnych </a:t>
            </a:r>
            <a:r>
              <a:rPr lang="pl-PL" sz="1900" dirty="0"/>
              <a:t>licencji poza </a:t>
            </a:r>
            <a:r>
              <a:rPr lang="pl-PL" sz="1900" dirty="0" smtClean="0"/>
              <a:t>ATO.</a:t>
            </a:r>
          </a:p>
          <a:p>
            <a:pPr algn="just"/>
            <a:r>
              <a:rPr lang="pl-PL" sz="1900" dirty="0"/>
              <a:t>Ogólną zasadą </a:t>
            </a:r>
            <a:r>
              <a:rPr lang="pl-PL" sz="1900" dirty="0" smtClean="0"/>
              <a:t>EASA </a:t>
            </a:r>
            <a:r>
              <a:rPr lang="pl-PL" sz="1900" dirty="0"/>
              <a:t>jest </a:t>
            </a:r>
            <a:r>
              <a:rPr lang="pl-PL" sz="1900" dirty="0" smtClean="0"/>
              <a:t>bowiem tworzenie „prostszych</a:t>
            </a:r>
            <a:r>
              <a:rPr lang="pl-PL" sz="1900" dirty="0"/>
              <a:t>, łatwiejszych i lepszych przepisów dla </a:t>
            </a:r>
            <a:r>
              <a:rPr lang="pl-PL" sz="1900" dirty="0" smtClean="0"/>
              <a:t>GA”.</a:t>
            </a:r>
          </a:p>
          <a:p>
            <a:pPr lvl="0" algn="just"/>
            <a:r>
              <a:rPr lang="pl-PL" sz="1900" dirty="0"/>
              <a:t>W celu zapewnienia </a:t>
            </a:r>
            <a:r>
              <a:rPr lang="pl-PL" sz="1900" dirty="0" smtClean="0"/>
              <a:t>większej </a:t>
            </a:r>
            <a:r>
              <a:rPr lang="pl-PL" sz="1900" dirty="0"/>
              <a:t>obiektywności </a:t>
            </a:r>
            <a:r>
              <a:rPr lang="pl-PL" sz="1900" dirty="0" smtClean="0"/>
              <a:t>zaproponowano wprowadzenie DTO jako bardziej elastycznego </a:t>
            </a:r>
            <a:r>
              <a:rPr lang="pl-PL" sz="1900" dirty="0"/>
              <a:t>podejścia do szkolenia pilotów do licencji niekomercyjnych na terenie Europy.</a:t>
            </a:r>
          </a:p>
          <a:p>
            <a:pPr algn="just"/>
            <a:r>
              <a:rPr lang="pl-PL" sz="1900" dirty="0" smtClean="0"/>
              <a:t>Nowy koncept bazuje </a:t>
            </a:r>
            <a:r>
              <a:rPr lang="pl-PL" sz="1900" dirty="0"/>
              <a:t>na przepisach opartych na wydajności (</a:t>
            </a:r>
            <a:r>
              <a:rPr lang="pl-PL" sz="1900" i="1" dirty="0"/>
              <a:t>performance </a:t>
            </a:r>
            <a:r>
              <a:rPr lang="pl-PL" sz="1900" i="1" dirty="0" err="1"/>
              <a:t>based</a:t>
            </a:r>
            <a:r>
              <a:rPr lang="pl-PL" sz="1900" i="1" dirty="0"/>
              <a:t> </a:t>
            </a:r>
            <a:r>
              <a:rPr lang="pl-PL" sz="1900" i="1" dirty="0" err="1"/>
              <a:t>regulation</a:t>
            </a:r>
            <a:r>
              <a:rPr lang="pl-PL" sz="1900" dirty="0"/>
              <a:t>), które preferują mniej nakazowe podejście do </a:t>
            </a:r>
            <a:r>
              <a:rPr lang="pl-PL" sz="1900" dirty="0" smtClean="0"/>
              <a:t>szkolenia, </a:t>
            </a:r>
            <a:r>
              <a:rPr lang="pl-PL" sz="1900" dirty="0"/>
              <a:t>utrzymując przy </a:t>
            </a:r>
            <a:r>
              <a:rPr lang="pl-PL" sz="1900" dirty="0" smtClean="0"/>
              <a:t>tym, </a:t>
            </a:r>
            <a:r>
              <a:rPr lang="pl-PL" sz="1900" dirty="0"/>
              <a:t>ten sam poziom bezpieczeństwa co w </a:t>
            </a:r>
            <a:r>
              <a:rPr lang="pl-PL" sz="1900" dirty="0" smtClean="0"/>
              <a:t>ATO.</a:t>
            </a:r>
            <a:endParaRPr lang="pl-PL" sz="1900" dirty="0"/>
          </a:p>
          <a:p>
            <a:pPr algn="just"/>
            <a:r>
              <a:rPr lang="pl-PL" sz="1900" dirty="0"/>
              <a:t>Sama koncepcja </a:t>
            </a:r>
            <a:r>
              <a:rPr lang="pl-PL" sz="1900" dirty="0" smtClean="0"/>
              <a:t>DTO </a:t>
            </a:r>
            <a:r>
              <a:rPr lang="pl-PL" sz="1900" dirty="0"/>
              <a:t>ma stanowić esencję przepisów w lżejszej formie.</a:t>
            </a:r>
          </a:p>
          <a:p>
            <a:pPr algn="just"/>
            <a:endParaRPr lang="pl-PL" sz="1900" dirty="0" smtClean="0"/>
          </a:p>
        </p:txBody>
      </p:sp>
    </p:spTree>
    <p:extLst>
      <p:ext uri="{BB962C8B-B14F-4D97-AF65-F5344CB8AC3E}">
        <p14:creationId xmlns:p14="http://schemas.microsoft.com/office/powerpoint/2010/main" val="1924886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Koncepcja DTO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Kontrola </a:t>
            </a:r>
            <a:r>
              <a:rPr lang="pl-PL" sz="2000" dirty="0" smtClean="0"/>
              <a:t>DTO będzie </a:t>
            </a:r>
            <a:r>
              <a:rPr lang="pl-PL" sz="2000" dirty="0"/>
              <a:t>polegać na ocenie bezpieczeństwa i identyfikacji zagrożeń prowadzonej przez same </a:t>
            </a:r>
            <a:r>
              <a:rPr lang="pl-PL" sz="2000" dirty="0" smtClean="0"/>
              <a:t>DTO </a:t>
            </a:r>
            <a:r>
              <a:rPr lang="pl-PL" sz="2000" dirty="0"/>
              <a:t>pod nadzorem </a:t>
            </a:r>
            <a:r>
              <a:rPr lang="pl-PL" sz="2000" dirty="0" smtClean="0"/>
              <a:t>CAA (kooperacja).</a:t>
            </a:r>
          </a:p>
          <a:p>
            <a:pPr algn="just"/>
            <a:r>
              <a:rPr lang="pl-PL" sz="2000" dirty="0"/>
              <a:t>Obecnie wymagania dot. ATO ujęte są w </a:t>
            </a:r>
            <a:r>
              <a:rPr lang="pl-PL" sz="2000" dirty="0" smtClean="0"/>
              <a:t>Zał. </a:t>
            </a:r>
            <a:r>
              <a:rPr lang="pl-PL" sz="2000" dirty="0"/>
              <a:t>VII (Part-ORA) </a:t>
            </a:r>
            <a:r>
              <a:rPr lang="pl-PL" sz="2000" dirty="0" smtClean="0"/>
              <a:t>w R UE </a:t>
            </a:r>
            <a:r>
              <a:rPr lang="pl-PL" sz="2000" dirty="0"/>
              <a:t>1178/2011. Wszystkie szczegółowe wymagania (z części GEN i ATO) odnoszą się do wszystkich ATO (nie ma znaczenia czy szkolą do licencji komercyjnych czy nie). W środowisku natomiast te ATO szkolące tylko do licencji niekomercyjnych uważane są z natury za </a:t>
            </a:r>
            <a:r>
              <a:rPr lang="pl-PL" sz="2000" dirty="0" smtClean="0"/>
              <a:t>„małe” </a:t>
            </a:r>
            <a:r>
              <a:rPr lang="pl-PL" sz="2000" dirty="0"/>
              <a:t>(</a:t>
            </a:r>
            <a:r>
              <a:rPr lang="pl-PL" sz="2000" i="1" dirty="0"/>
              <a:t>non-</a:t>
            </a:r>
            <a:r>
              <a:rPr lang="pl-PL" sz="2000" i="1" dirty="0" err="1"/>
              <a:t>complex</a:t>
            </a:r>
            <a:r>
              <a:rPr lang="pl-PL" sz="2000" dirty="0" smtClean="0"/>
              <a:t>).</a:t>
            </a:r>
          </a:p>
          <a:p>
            <a:pPr algn="just"/>
            <a:r>
              <a:rPr lang="pl-PL" sz="2000" dirty="0" smtClean="0"/>
              <a:t>Trzeba bowiem pamiętać, że szkolenie w GA powinno być oparte jest o zasadę: „nie regulować tego, co już uregulowano”.</a:t>
            </a:r>
          </a:p>
          <a:p>
            <a:pPr algn="just"/>
            <a:r>
              <a:rPr lang="pl-PL" sz="2000" dirty="0" smtClean="0"/>
              <a:t>Nowe podejście do GA charakteryzuje się przede wszystkim „uzgodnionym na odpowiednim (dopuszczalnym) poziomie ryzyka”. </a:t>
            </a:r>
          </a:p>
          <a:p>
            <a:pPr algn="just"/>
            <a:r>
              <a:rPr lang="pl-PL" sz="2000" dirty="0"/>
              <a:t>Aby nie zmieniać </a:t>
            </a:r>
            <a:r>
              <a:rPr lang="pl-PL" sz="2000" dirty="0" smtClean="0"/>
              <a:t>Części VII (ORA) postanowiono w EASA dodać nową </a:t>
            </a:r>
            <a:r>
              <a:rPr lang="pl-PL" sz="2000" dirty="0" smtClean="0">
                <a:solidFill>
                  <a:srgbClr val="FF0000"/>
                </a:solidFill>
              </a:rPr>
              <a:t>Część VIII (Part-DTO</a:t>
            </a:r>
            <a:r>
              <a:rPr lang="pl-PL" sz="2000" dirty="0">
                <a:solidFill>
                  <a:srgbClr val="FF0000"/>
                </a:solidFill>
              </a:rPr>
              <a:t>)</a:t>
            </a:r>
            <a:r>
              <a:rPr lang="pl-PL" sz="2000" dirty="0"/>
              <a:t> </a:t>
            </a:r>
            <a:r>
              <a:rPr lang="pl-PL" sz="2000" dirty="0" smtClean="0"/>
              <a:t>opisującą </a:t>
            </a:r>
            <a:r>
              <a:rPr lang="pl-PL" sz="2000" dirty="0"/>
              <a:t>wymagania dot. </a:t>
            </a:r>
            <a:r>
              <a:rPr lang="pl-PL" sz="2000" dirty="0" smtClean="0"/>
              <a:t>DTO</a:t>
            </a:r>
            <a:r>
              <a:rPr lang="pl-PL" sz="2000" dirty="0"/>
              <a:t>. </a:t>
            </a:r>
            <a:r>
              <a:rPr lang="pl-PL" sz="2000" dirty="0" smtClean="0"/>
              <a:t>Celem ww. </a:t>
            </a:r>
            <a:r>
              <a:rPr lang="pl-PL" sz="2000" dirty="0"/>
              <a:t>było </a:t>
            </a:r>
            <a:r>
              <a:rPr lang="pl-PL" sz="2000" b="1" dirty="0"/>
              <a:t>wyłączenie</a:t>
            </a:r>
            <a:r>
              <a:rPr lang="pl-PL" sz="2000" dirty="0"/>
              <a:t> przepisów </a:t>
            </a:r>
            <a:r>
              <a:rPr lang="pl-PL" sz="2000" dirty="0" smtClean="0"/>
              <a:t>DTO </a:t>
            </a:r>
            <a:r>
              <a:rPr lang="pl-PL" sz="2000" dirty="0"/>
              <a:t>z „dużego” ATO. Wszystkie zaproponowane zmiany mają na celu </a:t>
            </a:r>
            <a:r>
              <a:rPr lang="pl-PL" sz="2000" u="sng" dirty="0"/>
              <a:t>maksymalne ograniczenie wszelkich komplikacji finansowo-administracyjnych.</a:t>
            </a:r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</p:txBody>
      </p:sp>
    </p:spTree>
    <p:extLst>
      <p:ext uri="{BB962C8B-B14F-4D97-AF65-F5344CB8AC3E}">
        <p14:creationId xmlns:p14="http://schemas.microsoft.com/office/powerpoint/2010/main" val="1467111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DTO vs. ATO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pl-PL" sz="2200" dirty="0" smtClean="0"/>
          </a:p>
          <a:p>
            <a:pPr marL="0" indent="0" algn="just">
              <a:buNone/>
            </a:pPr>
            <a:r>
              <a:rPr lang="pl-PL" sz="2200" b="1" i="1" dirty="0" smtClean="0"/>
              <a:t>Do najważniejszych szczegółowych różnić w stosunku do ATO należą m.in.:</a:t>
            </a:r>
          </a:p>
          <a:p>
            <a:pPr marL="0" indent="0" algn="just">
              <a:buNone/>
            </a:pPr>
            <a:endParaRPr lang="pl-PL" sz="2200" b="1" i="1" dirty="0" smtClean="0"/>
          </a:p>
          <a:p>
            <a:pPr algn="just"/>
            <a:r>
              <a:rPr lang="pl-PL" sz="2200" dirty="0" smtClean="0"/>
              <a:t>Wzór deklaracji - załącznikiem do Part-DTO (Aneks 1 do Zał. VIII);</a:t>
            </a:r>
          </a:p>
          <a:p>
            <a:pPr algn="just"/>
            <a:r>
              <a:rPr lang="pl-PL" sz="2200" dirty="0" smtClean="0"/>
              <a:t>Możliwość szkolenia przez DTO jedynie do licencji: </a:t>
            </a:r>
            <a:r>
              <a:rPr lang="pl-PL" sz="2200" b="1" dirty="0" smtClean="0">
                <a:solidFill>
                  <a:srgbClr val="FF0000"/>
                </a:solidFill>
              </a:rPr>
              <a:t>PPL, LAPL, SPL, BPL;</a:t>
            </a:r>
          </a:p>
          <a:p>
            <a:pPr algn="just"/>
            <a:r>
              <a:rPr lang="pl-PL" sz="2200" dirty="0" smtClean="0"/>
              <a:t>Możliwość prowadzenia szkoleń do </a:t>
            </a:r>
            <a:r>
              <a:rPr lang="pl-PL" sz="2200" dirty="0" smtClean="0">
                <a:solidFill>
                  <a:srgbClr val="FF0000"/>
                </a:solidFill>
              </a:rPr>
              <a:t>wydawania lub odnawiania</a:t>
            </a:r>
          </a:p>
          <a:p>
            <a:pPr marL="0" indent="0" algn="just">
              <a:buNone/>
            </a:pPr>
            <a:r>
              <a:rPr lang="pl-PL" sz="2200" dirty="0">
                <a:solidFill>
                  <a:srgbClr val="FF0000"/>
                </a:solidFill>
              </a:rPr>
              <a:t> </a:t>
            </a:r>
            <a:r>
              <a:rPr lang="pl-PL" sz="2200" dirty="0" smtClean="0">
                <a:solidFill>
                  <a:srgbClr val="FF0000"/>
                </a:solidFill>
              </a:rPr>
              <a:t>    uprawnienia SEP (non-HPA) oraz TMG;</a:t>
            </a:r>
          </a:p>
          <a:p>
            <a:pPr algn="just"/>
            <a:r>
              <a:rPr lang="pl-PL" sz="2200" dirty="0" smtClean="0"/>
              <a:t>Szkolenie w DTO do uprawnień: akrobacja, holowanie szybowców, holowanie banerów, noc, loty chmurowe (SPL), uprawnienie górskie;</a:t>
            </a:r>
          </a:p>
          <a:p>
            <a:pPr algn="just"/>
            <a:r>
              <a:rPr lang="pl-PL" sz="2200" dirty="0" smtClean="0"/>
              <a:t>Możliwość szkolenia w DTO do </a:t>
            </a:r>
            <a:r>
              <a:rPr lang="pl-PL" sz="2200" dirty="0" smtClean="0">
                <a:solidFill>
                  <a:srgbClr val="FF0000"/>
                </a:solidFill>
              </a:rPr>
              <a:t>FI(S) oraz FI(B);</a:t>
            </a:r>
          </a:p>
          <a:p>
            <a:pPr algn="just"/>
            <a:r>
              <a:rPr lang="pl-PL" sz="2200" dirty="0" smtClean="0"/>
              <a:t>Możliwość prowadzenia szkoleń standaryzacyjnych dla egzaminatorów szybowcowych i balonowych </a:t>
            </a:r>
            <a:r>
              <a:rPr lang="pl-PL" sz="2200" dirty="0" smtClean="0">
                <a:solidFill>
                  <a:srgbClr val="FF0000"/>
                </a:solidFill>
              </a:rPr>
              <a:t>FE(S) i FE(B);</a:t>
            </a:r>
          </a:p>
          <a:p>
            <a:pPr algn="just"/>
            <a:r>
              <a:rPr lang="pl-PL" sz="2200" dirty="0" smtClean="0"/>
              <a:t>Szkolenie w DTO zasadniczo ma się odbywać na terytorium </a:t>
            </a:r>
            <a:r>
              <a:rPr lang="pl-PL" sz="2200" dirty="0" smtClean="0">
                <a:solidFill>
                  <a:srgbClr val="FF0000"/>
                </a:solidFill>
              </a:rPr>
              <a:t>jednego </a:t>
            </a:r>
            <a:r>
              <a:rPr lang="pl-PL" sz="2200" dirty="0" err="1" smtClean="0">
                <a:solidFill>
                  <a:srgbClr val="FF0000"/>
                </a:solidFill>
              </a:rPr>
              <a:t>PCz</a:t>
            </a:r>
            <a:r>
              <a:rPr lang="pl-PL" sz="2200" dirty="0" smtClean="0">
                <a:solidFill>
                  <a:srgbClr val="FF0000"/>
                </a:solidFill>
              </a:rPr>
              <a:t> UE;</a:t>
            </a:r>
          </a:p>
          <a:p>
            <a:pPr algn="just"/>
            <a:r>
              <a:rPr lang="pl-PL" sz="2200" dirty="0" smtClean="0"/>
              <a:t>Po</a:t>
            </a:r>
            <a:r>
              <a:rPr lang="pl-PL" sz="2200" dirty="0" smtClean="0">
                <a:solidFill>
                  <a:srgbClr val="FF0000"/>
                </a:solidFill>
              </a:rPr>
              <a:t> 3 latach </a:t>
            </a:r>
            <a:r>
              <a:rPr lang="pl-PL" sz="2200" dirty="0" smtClean="0"/>
              <a:t>nie wykonywania czynności szkoleniowych od złożenia deklaracji, wymagane będzie ponowne wnioskowanie o DTO;</a:t>
            </a:r>
          </a:p>
          <a:p>
            <a:pPr algn="just"/>
            <a:r>
              <a:rPr lang="pl-PL" sz="2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pl-PL" sz="2200" b="1" u="sng" dirty="0" smtClean="0">
                <a:solidFill>
                  <a:srgbClr val="FF0000"/>
                </a:solidFill>
              </a:rPr>
              <a:t> będzie możliwe szkolenie w DTO do uprawnień: MEP, IR/EIR, SET (do ww. można będzie szkolić się jedynie w ATO)!</a:t>
            </a:r>
          </a:p>
          <a:p>
            <a:pPr algn="just"/>
            <a:endParaRPr lang="pl-PL" sz="2200" dirty="0" smtClean="0"/>
          </a:p>
        </p:txBody>
      </p:sp>
    </p:spTree>
    <p:extLst>
      <p:ext uri="{BB962C8B-B14F-4D97-AF65-F5344CB8AC3E}">
        <p14:creationId xmlns:p14="http://schemas.microsoft.com/office/powerpoint/2010/main" val="593977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DTO vs. ATO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pl-PL" sz="2200" dirty="0" smtClean="0"/>
          </a:p>
          <a:p>
            <a:pPr marL="0" indent="0" algn="just">
              <a:buNone/>
            </a:pPr>
            <a:r>
              <a:rPr lang="pl-PL" sz="2200" b="1" i="1" dirty="0" smtClean="0"/>
              <a:t>Do najważniejszych szczegółowych różnić w stosunku do ATO z punktu widzenia ULC należą m.in.:</a:t>
            </a:r>
          </a:p>
          <a:p>
            <a:pPr marL="0" indent="0" algn="just">
              <a:buNone/>
            </a:pPr>
            <a:endParaRPr lang="pl-PL" sz="2200" b="1" i="1" dirty="0" smtClean="0"/>
          </a:p>
          <a:p>
            <a:pPr algn="just"/>
            <a:r>
              <a:rPr lang="pl-PL" sz="2200" dirty="0" smtClean="0"/>
              <a:t>Zgodnie ze znowelizowanym ARA.GEN.220(b) ULC będzie zobowiązany do </a:t>
            </a:r>
            <a:r>
              <a:rPr lang="pl-PL" sz="2200" dirty="0" smtClean="0">
                <a:solidFill>
                  <a:srgbClr val="FF0000"/>
                </a:solidFill>
              </a:rPr>
              <a:t>prowadzenia rejestru/ewidencji podmiotów DTO oraz używanych przez nie Programów Szkolenia zgodnych z Part-FCL;</a:t>
            </a:r>
          </a:p>
          <a:p>
            <a:pPr algn="just"/>
            <a:r>
              <a:rPr lang="pl-PL" sz="2200" dirty="0" smtClean="0"/>
              <a:t>System deklarowany oznacza </a:t>
            </a:r>
            <a:r>
              <a:rPr lang="pl-PL" sz="2200" dirty="0" smtClean="0">
                <a:solidFill>
                  <a:srgbClr val="FF0000"/>
                </a:solidFill>
              </a:rPr>
              <a:t>brak „wstępnego” zatwierdzenia</a:t>
            </a:r>
            <a:r>
              <a:rPr lang="pl-PL" sz="2200" dirty="0" smtClean="0"/>
              <a:t>, system zbliżony będzie do obecnie obowiązującego w stosunku do krajowych świadectw kwalifikacji (rejestrowane podmioty szkolące);</a:t>
            </a:r>
          </a:p>
          <a:p>
            <a:pPr algn="just"/>
            <a:r>
              <a:rPr lang="pl-PL" sz="2200" dirty="0" smtClean="0"/>
              <a:t>Funkcje Kierownika Odpowiedzialnego </a:t>
            </a:r>
            <a:r>
              <a:rPr lang="pl-PL" sz="2200" dirty="0" smtClean="0">
                <a:solidFill>
                  <a:srgbClr val="FF0000"/>
                </a:solidFill>
              </a:rPr>
              <a:t>(AM) oraz</a:t>
            </a:r>
            <a:r>
              <a:rPr lang="pl-PL" sz="2200" dirty="0" smtClean="0"/>
              <a:t> Kierownika Szkolenia </a:t>
            </a:r>
            <a:r>
              <a:rPr lang="pl-PL" sz="2200" dirty="0" smtClean="0">
                <a:solidFill>
                  <a:srgbClr val="FF0000"/>
                </a:solidFill>
              </a:rPr>
              <a:t>(HT) w DTO </a:t>
            </a:r>
            <a:r>
              <a:rPr lang="pl-PL" sz="2200" dirty="0" smtClean="0"/>
              <a:t>będzie można </a:t>
            </a:r>
            <a:r>
              <a:rPr lang="pl-PL" sz="2200" u="sng" dirty="0" smtClean="0">
                <a:solidFill>
                  <a:srgbClr val="FF0000"/>
                </a:solidFill>
              </a:rPr>
              <a:t>łączyć jednoosobowo</a:t>
            </a:r>
            <a:r>
              <a:rPr lang="pl-PL" sz="2200" dirty="0" smtClean="0">
                <a:solidFill>
                  <a:srgbClr val="FF0000"/>
                </a:solidFill>
              </a:rPr>
              <a:t> </a:t>
            </a:r>
            <a:r>
              <a:rPr lang="pl-PL" sz="2200" dirty="0" smtClean="0"/>
              <a:t>(osoba pełniąca te funkcje nie może mieć </a:t>
            </a:r>
            <a:r>
              <a:rPr lang="pl-PL" sz="2200" dirty="0" err="1" smtClean="0"/>
              <a:t>ogr</a:t>
            </a:r>
            <a:r>
              <a:rPr lang="pl-PL" sz="2200" dirty="0" smtClean="0"/>
              <a:t>., zawieszonej/cofniętej żadnej licencji [</a:t>
            </a:r>
            <a:r>
              <a:rPr lang="pl-PL" sz="2200" dirty="0" err="1" smtClean="0"/>
              <a:t>upr</a:t>
            </a:r>
            <a:r>
              <a:rPr lang="pl-PL" sz="2200" dirty="0" smtClean="0"/>
              <a:t>.] w okresie </a:t>
            </a:r>
            <a:r>
              <a:rPr lang="pl-PL" sz="2200" dirty="0" smtClean="0">
                <a:solidFill>
                  <a:srgbClr val="FF0000"/>
                </a:solidFill>
              </a:rPr>
              <a:t>3 lat </a:t>
            </a:r>
            <a:r>
              <a:rPr lang="pl-PL" sz="2200" dirty="0" smtClean="0"/>
              <a:t>poprzedzających złożenie deklaracji);</a:t>
            </a:r>
          </a:p>
          <a:p>
            <a:pPr algn="just"/>
            <a:r>
              <a:rPr lang="pl-PL" sz="2200" dirty="0" smtClean="0"/>
              <a:t>SMS w formie „uszczuplonej” w DTO – jako samoocena – roczny wewnętrzny przegląd działalności DTO przesyłany do ULC;</a:t>
            </a:r>
          </a:p>
          <a:p>
            <a:pPr algn="just"/>
            <a:r>
              <a:rPr lang="pl-PL" sz="2200" dirty="0" smtClean="0"/>
              <a:t>Zgodnie z AMC do ARA.DTO.100 ULC będzie miał prawdopodobnie </a:t>
            </a:r>
            <a:r>
              <a:rPr lang="pl-PL" sz="2200" dirty="0" smtClean="0">
                <a:solidFill>
                  <a:srgbClr val="FF0000"/>
                </a:solidFill>
              </a:rPr>
              <a:t>10 dni roboczych </a:t>
            </a:r>
            <a:r>
              <a:rPr lang="pl-PL" sz="2200" u="sng" dirty="0" smtClean="0"/>
              <a:t>na potwierdzenie otrzymania wniosku (+ sprawdzenie go pod względem formalnym</a:t>
            </a:r>
            <a:r>
              <a:rPr lang="pl-PL" sz="2200" dirty="0" smtClean="0"/>
              <a:t>) o wpis do rejestru/ewidencji DTO;</a:t>
            </a:r>
          </a:p>
          <a:p>
            <a:pPr algn="just"/>
            <a:endParaRPr lang="pl-PL" sz="2200" dirty="0" smtClean="0"/>
          </a:p>
        </p:txBody>
      </p:sp>
    </p:spTree>
    <p:extLst>
      <p:ext uri="{BB962C8B-B14F-4D97-AF65-F5344CB8AC3E}">
        <p14:creationId xmlns:p14="http://schemas.microsoft.com/office/powerpoint/2010/main" val="996822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DTO vs. ATO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pl-PL" sz="2200" dirty="0" smtClean="0"/>
          </a:p>
          <a:p>
            <a:pPr marL="0" indent="0" algn="just">
              <a:buNone/>
            </a:pPr>
            <a:r>
              <a:rPr lang="pl-PL" sz="2200" b="1" i="1" dirty="0" smtClean="0"/>
              <a:t>Do najważniejszych szczegółowych różnić w stosunku do ATO z punktu widzenia ULC należą m.in.:</a:t>
            </a:r>
          </a:p>
          <a:p>
            <a:pPr marL="0" indent="0" algn="just">
              <a:buNone/>
            </a:pPr>
            <a:endParaRPr lang="pl-PL" sz="2200" b="1" i="1" dirty="0" smtClean="0"/>
          </a:p>
          <a:p>
            <a:pPr algn="just"/>
            <a:r>
              <a:rPr lang="pl-PL" sz="2200" dirty="0">
                <a:solidFill>
                  <a:srgbClr val="FF0000"/>
                </a:solidFill>
              </a:rPr>
              <a:t>O</a:t>
            </a:r>
            <a:r>
              <a:rPr lang="pl-PL" sz="2200" dirty="0" smtClean="0">
                <a:solidFill>
                  <a:srgbClr val="FF0000"/>
                </a:solidFill>
              </a:rPr>
              <a:t>trzymanie potwierdzenia o dostarczeniu wniosku do ULC będzie skutkowała możliwości </a:t>
            </a:r>
            <a:r>
              <a:rPr lang="pl-PL" sz="2200" u="sng" dirty="0" smtClean="0">
                <a:solidFill>
                  <a:srgbClr val="FF0000"/>
                </a:solidFill>
              </a:rPr>
              <a:t>rozpoczęcia procesu szkolenia</a:t>
            </a:r>
            <a:r>
              <a:rPr lang="pl-PL" sz="2200" dirty="0" smtClean="0">
                <a:solidFill>
                  <a:srgbClr val="FF0000"/>
                </a:solidFill>
              </a:rPr>
              <a:t>;</a:t>
            </a:r>
          </a:p>
          <a:p>
            <a:pPr algn="just"/>
            <a:r>
              <a:rPr lang="pl-PL" sz="2200" dirty="0" smtClean="0"/>
              <a:t>Zgodnie z AMC do ARA.DTO.110 ULC będzie dysponował okresem </a:t>
            </a:r>
            <a:r>
              <a:rPr lang="pl-PL" sz="2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6 miesięcy </a:t>
            </a:r>
            <a:r>
              <a:rPr lang="pl-PL" sz="2200" dirty="0" smtClean="0"/>
              <a:t>(od momentu potwierdzenia) na weryfikację Programów Szkoleń użytkowanych przez DTO;</a:t>
            </a:r>
          </a:p>
          <a:p>
            <a:pPr algn="just"/>
            <a:r>
              <a:rPr lang="pl-PL" sz="2200" dirty="0" smtClean="0"/>
              <a:t>Wpisanie DTO do rejestru/ewidencji będzie 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bezterminowe</a:t>
            </a:r>
            <a:r>
              <a:rPr lang="pl-PL" sz="2200" dirty="0" smtClean="0"/>
              <a:t>, z zastrzeżeniem, że ww. będzie możliwy do </a:t>
            </a:r>
            <a:r>
              <a:rPr lang="pl-PL" sz="2200" i="1" dirty="0" smtClean="0"/>
              <a:t>ograniczenia, zawieszenia lub cofnięcia </a:t>
            </a:r>
            <a:r>
              <a:rPr lang="pl-PL" sz="2200" dirty="0" smtClean="0"/>
              <a:t>w sytuacji nieprzestrzegania przepisów prawa (do weryfikacji podczas procesu z bieżącej działalności DTO) oraz braku aktywności w kresie 3 letnim;</a:t>
            </a:r>
          </a:p>
          <a:p>
            <a:pPr algn="just"/>
            <a:r>
              <a:rPr lang="pl-PL" sz="2200" dirty="0" smtClean="0"/>
              <a:t>Formalny brak wymogu tworzenia oddzielnych Instrukcji Szkolenia bądź Operacyjnych dla DTO [Manual], choć ww. jest mocno rekomendowane przez EASA;</a:t>
            </a:r>
          </a:p>
          <a:p>
            <a:pPr algn="just"/>
            <a:r>
              <a:rPr lang="pl-PL" sz="2200" dirty="0" smtClean="0"/>
              <a:t>Zmiany zakresu szkolenia w DTO także wymagać będą notyfikacji do ULC (termin: 3 dni robocze);</a:t>
            </a:r>
          </a:p>
          <a:p>
            <a:pPr marL="0" indent="0" algn="just">
              <a:buNone/>
            </a:pPr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</p:txBody>
      </p:sp>
    </p:spTree>
    <p:extLst>
      <p:ext uri="{BB962C8B-B14F-4D97-AF65-F5344CB8AC3E}">
        <p14:creationId xmlns:p14="http://schemas.microsoft.com/office/powerpoint/2010/main" val="2248315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pl-PL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DTO vs. ATO</a:t>
            </a:r>
            <a:endParaRPr lang="pl-PL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92500"/>
          </a:bodyPr>
          <a:lstStyle/>
          <a:p>
            <a:pPr algn="just"/>
            <a:endParaRPr lang="pl-PL" sz="2200" dirty="0" smtClean="0"/>
          </a:p>
          <a:p>
            <a:pPr marL="0" indent="0" algn="just">
              <a:buNone/>
            </a:pPr>
            <a:r>
              <a:rPr lang="pl-PL" sz="2200" b="1" i="1" dirty="0" smtClean="0"/>
              <a:t>Do najważniejszych szczegółowych różnić w stosunku do ATO z punktu widzenia ULC należą m.in.:</a:t>
            </a:r>
          </a:p>
          <a:p>
            <a:pPr marL="0" indent="0" algn="just">
              <a:buNone/>
            </a:pPr>
            <a:endParaRPr lang="pl-PL" sz="2200" b="1" i="1" dirty="0"/>
          </a:p>
          <a:p>
            <a:pPr algn="just"/>
            <a:r>
              <a:rPr lang="pl-PL" sz="2200" dirty="0" smtClean="0"/>
              <a:t>Nadzór bieżący nad DTO przewiduje audyty ULC w DTO (cykl audytowy do ustalenia przez organ [</a:t>
            </a:r>
            <a:r>
              <a:rPr lang="pl-PL" sz="2200" dirty="0"/>
              <a:t>np. 3 lub 5 letni] );</a:t>
            </a:r>
            <a:endParaRPr lang="pl-PL" sz="2200" dirty="0" smtClean="0"/>
          </a:p>
          <a:p>
            <a:pPr algn="just"/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ATO nie będzie musiało przekształcić się DTO jeżeli nie będzie chciało (oba „systemy” szkolenia mają działać równolegle);</a:t>
            </a:r>
          </a:p>
          <a:p>
            <a:pPr algn="just"/>
            <a:r>
              <a:rPr lang="pl-PL" sz="2200" dirty="0" smtClean="0"/>
              <a:t>Powyższa zmiana może bowiem </a:t>
            </a:r>
            <a:r>
              <a:rPr lang="pl-PL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pl-PL" sz="2200" dirty="0" smtClean="0"/>
              <a:t> „opłacić” się bardziej „rozbudowanym” ATO, które planują dalszy rozwój (rozszerzanie zakresu działalności np. do MEP, CPL itp. – wtedy konieczne jest posiadanie ATO);</a:t>
            </a:r>
          </a:p>
          <a:p>
            <a:pPr algn="just"/>
            <a:r>
              <a:rPr lang="pl-PL" sz="2200" dirty="0" smtClean="0"/>
              <a:t>W praktyce „</a:t>
            </a:r>
            <a:r>
              <a:rPr lang="pl-PL" sz="2200" dirty="0" err="1" smtClean="0"/>
              <a:t>downgrade</a:t>
            </a:r>
            <a:r>
              <a:rPr lang="pl-PL" sz="2200" dirty="0" smtClean="0"/>
              <a:t>” z ATO do DTO będzie wymagał zrzeczenia się certyfikatu ATO oraz złożenia wniosku o DTO. W takiej sytuacji wystarczy wskazać z jakich </a:t>
            </a:r>
            <a:r>
              <a:rPr lang="pl-PL" sz="2200" dirty="0" err="1" smtClean="0"/>
              <a:t>PSz</a:t>
            </a:r>
            <a:r>
              <a:rPr lang="pl-PL" sz="2200" dirty="0" smtClean="0"/>
              <a:t>  (zatwierdzonych przez ULC) korzystano  dotychczas;</a:t>
            </a:r>
          </a:p>
          <a:p>
            <a:pPr algn="just"/>
            <a:r>
              <a:rPr lang="pl-PL" sz="2200" dirty="0" smtClean="0"/>
              <a:t>Brak możliwości „podwykonawstwa” w DTO, jak to ma miejsce w ATO (co EASA tłumaczy i tak już łagodną formą przepisów DTO – możliwe za to będzie podpisywanie umów na „użytkowanie/dzierżawienie” SP/FSTD).</a:t>
            </a:r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</p:txBody>
      </p:sp>
    </p:spTree>
    <p:extLst>
      <p:ext uri="{BB962C8B-B14F-4D97-AF65-F5344CB8AC3E}">
        <p14:creationId xmlns:p14="http://schemas.microsoft.com/office/powerpoint/2010/main" val="340101225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2451</TotalTime>
  <Words>1256</Words>
  <Application>Microsoft Office PowerPoint</Application>
  <PresentationFormat>Pokaz na ekranie (4:3)</PresentationFormat>
  <Paragraphs>90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Motyw pakietu Office</vt:lpstr>
      <vt:lpstr>Szkolenie dla środowiska - zmiana do rozp. UE nr 1178/2011 w zakresie DTO</vt:lpstr>
      <vt:lpstr>Spis zagadnień:  1. Koncepcja DTO 2. DTO vs. ATO 3. Podsumowanie </vt:lpstr>
      <vt:lpstr>DTO</vt:lpstr>
      <vt:lpstr>Koncepcja DTO</vt:lpstr>
      <vt:lpstr>Koncepcja DTO</vt:lpstr>
      <vt:lpstr>DTO vs. ATO</vt:lpstr>
      <vt:lpstr>DTO vs. ATO</vt:lpstr>
      <vt:lpstr>DTO vs. ATO</vt:lpstr>
      <vt:lpstr>DTO vs. ATO</vt:lpstr>
      <vt:lpstr>Podsumowanie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Departament Personelu Lotnicze</dc:title>
  <dc:creator>Tomasz Grzegorczyk</dc:creator>
  <cp:lastModifiedBy>Rosiński Wiktor</cp:lastModifiedBy>
  <cp:revision>161</cp:revision>
  <dcterms:created xsi:type="dcterms:W3CDTF">2016-01-01T12:14:51Z</dcterms:created>
  <dcterms:modified xsi:type="dcterms:W3CDTF">2017-01-13T07:39:33Z</dcterms:modified>
</cp:coreProperties>
</file>