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0"/>
  </p:normalViewPr>
  <p:slideViewPr>
    <p:cSldViewPr>
      <p:cViewPr varScale="1">
        <p:scale>
          <a:sx n="86" d="100"/>
          <a:sy n="86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9107153-87D7-4F95-97B8-D6052EA523F1}" type="datetimeFigureOut">
              <a:rPr lang="pl-PL" smtClean="0"/>
              <a:t>2017-01-24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63AB6C4-E491-4239-B2A1-275AC796758A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>
                <a:solidFill>
                  <a:srgbClr val="C00000"/>
                </a:solidFill>
              </a:rPr>
              <a:t>DEPARTAMENT PERSONELU LOTNICZEGO</a:t>
            </a:r>
          </a:p>
          <a:p>
            <a:r>
              <a:rPr lang="pl-PL" dirty="0" smtClean="0">
                <a:solidFill>
                  <a:srgbClr val="C00000"/>
                </a:solidFill>
              </a:rPr>
              <a:t>Uczelnia Łazarskiego </a:t>
            </a:r>
          </a:p>
          <a:p>
            <a:r>
              <a:rPr lang="pl-PL" dirty="0" smtClean="0">
                <a:solidFill>
                  <a:srgbClr val="C00000"/>
                </a:solidFill>
              </a:rPr>
              <a:t>25 stycznia 2017 r.</a:t>
            </a:r>
            <a:endParaRPr lang="pl-PL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                                    Dodatek 3 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i="1" dirty="0" smtClean="0"/>
              <a:t>                         Szkolenia do licencji CPL </a:t>
            </a:r>
            <a:endParaRPr lang="pl-PL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PILOTA ZAWODOWEGO </a:t>
            </a:r>
            <a:br>
              <a:rPr lang="pl-PL" dirty="0" smtClean="0"/>
            </a:br>
            <a:r>
              <a:rPr lang="pl-PL" dirty="0" smtClean="0"/>
              <a:t>CPL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b="1" dirty="0" smtClean="0"/>
              <a:t> AMC1 do Dodatku 3 Szkolenie do wydania licencji CPL I ATPL 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dirty="0" smtClean="0"/>
              <a:t>                                              INFORMACJE OGÓLNE 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(a) Zapewniając spełnienie przez kandydata warunków wstępnych szkolenia, zgodnie z ORA.ATO.145, zatwierdzony ośrodek szkolenia powinien sprawdzić czy kandydat posiada dostateczną wiedzę matematyczną, fizyczną oraz znajomość języka angielskiego dla ułatwienia zrozumienia zakresu szkolenia teoretycznego. </a:t>
            </a:r>
          </a:p>
          <a:p>
            <a:r>
              <a:rPr lang="pl-PL" dirty="0" smtClean="0"/>
              <a:t>(b) W przypadku odniesienia do ilości godzin szkolenia, oznacza ono pełną godzinę. Czas, który nie jest bezpośrednio przeznaczony na szkolenie (np. przerwy, itp.) nie jest wliczany w ogólny czas szkolenia, jakie jest wymagane.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CPL(A) </a:t>
            </a:r>
            <a:br>
              <a:rPr lang="pl-PL" dirty="0" smtClean="0"/>
            </a:br>
            <a:r>
              <a:rPr lang="pl-PL" dirty="0" smtClean="0"/>
              <a:t>szkolenie modułowe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 PRZEPISY OGÓLNE </a:t>
            </a:r>
          </a:p>
          <a:p>
            <a:pPr>
              <a:buNone/>
            </a:pPr>
            <a:r>
              <a:rPr lang="pl-PL" dirty="0" smtClean="0"/>
              <a:t>   1. Celem szkolenia modułowego do licencji CPL(A) jest wyszkolenie posiadacza licencji PPL(A) do poziomu umiejętności niezbędnego do wydania licencji CPL(A). </a:t>
            </a:r>
          </a:p>
          <a:p>
            <a:pPr>
              <a:buNone/>
            </a:pPr>
            <a:r>
              <a:rPr lang="pl-PL" dirty="0" smtClean="0"/>
              <a:t>    2. Przed podjęciem szkolenia modułowego CPL(A) kandydat </a:t>
            </a:r>
            <a:r>
              <a:rPr lang="pl-PL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musi być posiadaczem licencji PPL(A) wydanej zgodnie z załącznikiem 1 do konwencji chicagowskiej. 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</a:t>
            </a:r>
            <a:br>
              <a:rPr lang="pl-PL" dirty="0" smtClean="0"/>
            </a:br>
            <a:r>
              <a:rPr lang="pl-PL" dirty="0" smtClean="0"/>
              <a:t>szkolenie modułowe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 </a:t>
            </a:r>
          </a:p>
          <a:p>
            <a:pPr algn="just">
              <a:buNone/>
            </a:pPr>
            <a:r>
              <a:rPr lang="pl-PL" dirty="0" smtClean="0"/>
              <a:t>    3. Przed rozpoczęciem szkolenia w locie, kandydat musi: </a:t>
            </a:r>
          </a:p>
          <a:p>
            <a:pPr algn="just">
              <a:buNone/>
            </a:pPr>
            <a:r>
              <a:rPr lang="pl-PL" dirty="0" smtClean="0"/>
              <a:t>     a) posiadać 150 godzin czasu lotu; </a:t>
            </a:r>
          </a:p>
          <a:p>
            <a:pPr algn="just">
              <a:buNone/>
            </a:pPr>
            <a:r>
              <a:rPr lang="pl-PL" dirty="0" smtClean="0"/>
              <a:t>     b) spełnić warunki wstępne dotyczące wydania uprawnień na klasę lub typ samolotów wielosilnikowych zgodnie z podczęścią H, jeżeli podczas egzamin praktycznego ma zostać użyty samolot wielosilnikowy. 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CPL(A)</a:t>
            </a:r>
            <a:br>
              <a:rPr lang="pl-PL" dirty="0" smtClean="0"/>
            </a:br>
            <a:r>
              <a:rPr lang="pl-PL" dirty="0" smtClean="0"/>
              <a:t>szkolenie modułowe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b="1" dirty="0" smtClean="0"/>
              <a:t>    D. Zintegrowane </a:t>
            </a:r>
            <a:r>
              <a:rPr lang="pl-PL" b="1" dirty="0"/>
              <a:t>szkolenie CPL – samoloty </a:t>
            </a:r>
          </a:p>
          <a:p>
            <a:r>
              <a:rPr lang="pl-PL" dirty="0"/>
              <a:t>PRZEPISY OGÓLNE </a:t>
            </a:r>
          </a:p>
          <a:p>
            <a:r>
              <a:rPr lang="pl-PL" dirty="0"/>
              <a:t>1. Celem szkolenia zintegrowanego do licencji CPL(A) jest wyszkolenie pilota do poziomu umiejętności niezbędnego do wydania licencji CPL (A). </a:t>
            </a:r>
          </a:p>
          <a:p>
            <a:r>
              <a:rPr lang="pl-PL" dirty="0"/>
              <a:t>2. Osoba pragnąca podjąć szkolenie zintegrowane CPL(A) musi zaliczyć wszystkie etapy szkolenia w ramach jednego, nieprzerwanego szkolenia zorganizowanego przez zatwierdzony ośrodek szkolenia.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CPL(A) </a:t>
            </a:r>
            <a:br>
              <a:rPr lang="pl-PL" dirty="0" smtClean="0"/>
            </a:br>
            <a:r>
              <a:rPr lang="pl-PL" dirty="0" smtClean="0"/>
              <a:t>Szkolenie zintegrowane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lang="pl-PL" dirty="0"/>
              <a:t>3. Kandydat może zostać dopuszczony do szkolenia jako uczestnik bez licencji albo jako posiadacz licencji PPL(A) lub PPL(H) wydanej zgodnie z załącznikiem 1 do konwencji chicagowskiej. Uczestnikowi posiadającemu licencję PPL(A) lub PPL(H) zalicza się 50 % czasu lotu wykonanego przed szkoleniem, nie więcej jednak niż 40 godzin, lub 45 godzin, jeżeli uczestnik uzyskał uprawnienia do wykonywania lotów nocnych na samolotach, z czego nie więcej niż 20 godzin można zaliczyć na poczet wymaganego czasu lotu szkolnego z instruktorem.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CPL(A)</a:t>
            </a:r>
            <a:br>
              <a:rPr lang="pl-PL" dirty="0" smtClean="0"/>
            </a:br>
            <a:r>
              <a:rPr lang="pl-PL" dirty="0" smtClean="0"/>
              <a:t>szkolenie zintegrowane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b="1" dirty="0" smtClean="0"/>
              <a:t>     C. Szkolenie </a:t>
            </a:r>
            <a:r>
              <a:rPr lang="pl-PL" b="1" dirty="0"/>
              <a:t>zintegrowane CPL/IR – samoloty </a:t>
            </a:r>
          </a:p>
          <a:p>
            <a:r>
              <a:rPr lang="pl-PL" dirty="0"/>
              <a:t>PRZEPISY OGÓLNE </a:t>
            </a:r>
          </a:p>
          <a:p>
            <a:r>
              <a:rPr lang="pl-PL" dirty="0"/>
              <a:t>1. Celem zintegrowanego szkolenia CPL(A) i IR(A) jest wyszkolenie pilota do poziomu umiejętności niezbędnego do obsługi jednosilnikowych lub wielosilnikowych samolotów z załogą jednoosobową w zarobkowym transporcie lotniczym oraz uzyskania licencji CPL(A)/IR. </a:t>
            </a:r>
          </a:p>
          <a:p>
            <a:r>
              <a:rPr lang="pl-PL" dirty="0"/>
              <a:t>2. Osoba pragnąca podjąć szkolenie zintegrowane CPL(A)/IR musi zaliczyć wszystkie etapy szkolenia w ramach jednego, nieprzerwanego szkolenia zorganizowanego przez zatwierdzony ośrodek szkolenia.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CPL(A)</a:t>
            </a:r>
            <a:br>
              <a:rPr lang="pl-PL" dirty="0" smtClean="0"/>
            </a:br>
            <a:r>
              <a:rPr lang="pl-PL" dirty="0" smtClean="0"/>
              <a:t>szkolenie zintegrowane CPL/IR(A)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lang="pl-PL" dirty="0"/>
              <a:t>3. Kandydat może zostać dopuszczony do szkolenia jako uczestnik bez licencji albo jako posiadacz licencji PPL(A) lub PPL(H) wydanej zgodnie z załącznikiem 1 do konwencji chicagowskiej. Uczestnikowi posiadającemu licencję PPL(A) lub PPL(H) zalicza się 50% czasu lotu wykonanego przed szkoleniem, nie więcej jednak niż 40 godzin, lub 45 godzin, jeżeli uczestnik uzyskał uprawnienia do wykonywania lotów nocnych na samolotach, z czego nie więcej niż 20 godzin można zaliczyć na poczet wymaganego czasu lotu szkolnego z instruktorem.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CPL(A)</a:t>
            </a:r>
            <a:br>
              <a:rPr lang="pl-PL" dirty="0" smtClean="0"/>
            </a:br>
            <a:r>
              <a:rPr lang="pl-PL" dirty="0" smtClean="0"/>
              <a:t>szkolenie zintegrowane CPL/IR(A)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/>
              <a:t>K. Szkolenie modułowe do licencji CPL - śmigłowce </a:t>
            </a:r>
          </a:p>
          <a:p>
            <a:r>
              <a:rPr lang="pl-PL" dirty="0"/>
              <a:t>PRZEPISY OGÓLNE </a:t>
            </a:r>
          </a:p>
          <a:p>
            <a:r>
              <a:rPr lang="pl-PL" dirty="0"/>
              <a:t>1. Celem szkolenia modułowego do licencji CPL(H) jest wyszkolenie posiadacza licencji PPL(H) do poziomu umiejętności niezbędnego do wydania licencji CPL(H). </a:t>
            </a:r>
          </a:p>
          <a:p>
            <a:r>
              <a:rPr lang="pl-PL" dirty="0"/>
              <a:t>2. Przed podjęciem szkolenia modułowego CPL(H) kandydat musi być posiadaczem licencji PPL(H) wydanej zgodnie z załącznikiem 1 do konwencji chicagowskiej.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CPL(H)</a:t>
            </a:r>
            <a:br>
              <a:rPr lang="pl-PL" dirty="0" smtClean="0"/>
            </a:br>
            <a:r>
              <a:rPr lang="pl-PL" dirty="0" smtClean="0"/>
              <a:t>szkolenie modułowe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pl-PL" dirty="0"/>
          </a:p>
          <a:p>
            <a:r>
              <a:rPr lang="pl-PL" dirty="0"/>
              <a:t>3. Przed rozpoczęciem szkolenia w locie kandydat musi: </a:t>
            </a:r>
          </a:p>
          <a:p>
            <a:r>
              <a:rPr lang="pl-PL" dirty="0"/>
              <a:t>a) posiadać 155 godzin czasu lotu, w tym 50 godzin w charakterze pilota dowódcy śmigłowców, z czego 10 godzin w lotach nawigacyjnych. Czas lotu w charakterze pilota dowódcy na innych kategoriach statków powietrznych można zaliczyć na poczet wymaganych 155 godzin czasu lotu zgodnie z </a:t>
            </a:r>
            <a:r>
              <a:rPr lang="pl-PL" dirty="0" smtClean="0"/>
              <a:t>pkt. </a:t>
            </a:r>
            <a:r>
              <a:rPr lang="pl-PL" dirty="0"/>
              <a:t>11 sekcji K </a:t>
            </a:r>
          </a:p>
          <a:p>
            <a:r>
              <a:rPr lang="pl-PL" dirty="0"/>
              <a:t>b) spełnić wymagania określone w FCL.725 oraz FCL.720.H, jeżeli podczas egzaminu praktycznego ma zostać użyty śmigłowiec wielosilnikowy.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CPL(H)</a:t>
            </a:r>
            <a:br>
              <a:rPr lang="pl-PL" dirty="0" smtClean="0"/>
            </a:br>
            <a:r>
              <a:rPr lang="pl-PL" dirty="0" smtClean="0"/>
              <a:t>szkolenie modułowe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			 SZKOLENIE DO LICENCJI CPL</a:t>
            </a:r>
          </a:p>
          <a:p>
            <a:pPr>
              <a:buNone/>
            </a:pPr>
            <a:r>
              <a:rPr lang="pl-PL" dirty="0" smtClean="0"/>
              <a:t>				</a:t>
            </a: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Warunki wstępne</a:t>
            </a:r>
          </a:p>
          <a:p>
            <a:pPr marL="514350" indent="-514350">
              <a:buAutoNum type="arabicPeriod"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Licencja CPL(A) szkolenie modułowe</a:t>
            </a:r>
          </a:p>
          <a:p>
            <a:pPr marL="514350" indent="-514350">
              <a:buAutoNum type="arabicPeriod"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Licencja CPL(A) szkolenie zintegrowanie</a:t>
            </a:r>
          </a:p>
          <a:p>
            <a:pPr marL="514350" indent="-514350">
              <a:buAutoNum type="arabicPeriod"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Szkolenie CPL/IR(A) szkolenie zintegrowane</a:t>
            </a:r>
          </a:p>
          <a:p>
            <a:pPr marL="514350" indent="-514350">
              <a:buAutoNum type="arabicPeriod"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Szkolenie CPL(H) szkolenie modułowe</a:t>
            </a:r>
          </a:p>
          <a:p>
            <a:pPr marL="514350" indent="-514350">
              <a:buAutoNum type="arabicPeriod"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Szkolenie CPL(H) szkolenie zintegrowane</a:t>
            </a:r>
          </a:p>
          <a:p>
            <a:pPr marL="514350" indent="-514350">
              <a:buAutoNum type="arabicPeriod"/>
            </a:pP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Szkolenie CPL/IR(H) szkolenie zintegrowane</a:t>
            </a:r>
            <a:endParaRPr lang="pl-PL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 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b="1" dirty="0" smtClean="0"/>
              <a:t>     J. Szkolenie </a:t>
            </a:r>
            <a:r>
              <a:rPr lang="pl-PL" b="1" dirty="0"/>
              <a:t>zintegrowane do licencji CPL - śmigłowce </a:t>
            </a:r>
          </a:p>
          <a:p>
            <a:r>
              <a:rPr lang="pl-PL" dirty="0"/>
              <a:t>PRZEPISY OGÓLNE </a:t>
            </a:r>
          </a:p>
          <a:p>
            <a:r>
              <a:rPr lang="pl-PL" dirty="0"/>
              <a:t>1. Celem szkolenia zintegrowanego do licencji CPL(H) jest wyszkolenie pilota do poziomu umiejętności niezbędnego do wydania licencji CPL(H). </a:t>
            </a:r>
          </a:p>
          <a:p>
            <a:r>
              <a:rPr lang="pl-PL" dirty="0"/>
              <a:t>2. Osoba pragnąca podjąć szkolenie zintegrowane CPL(H) musi zaliczyć wszystkie </a:t>
            </a:r>
            <a:r>
              <a:rPr lang="pl-PL" dirty="0" smtClean="0"/>
              <a:t>etapy  szkolenia </a:t>
            </a:r>
            <a:r>
              <a:rPr lang="pl-PL" dirty="0"/>
              <a:t>w ramach jednego nieprzerwanego szkolenia zorganizowanego przez zatwierdzony ośrodek szkolenia.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CPL(H)</a:t>
            </a:r>
            <a:br>
              <a:rPr lang="pl-PL" dirty="0" smtClean="0"/>
            </a:br>
            <a:r>
              <a:rPr lang="pl-PL" dirty="0" smtClean="0"/>
              <a:t>szkolenie zintegrowane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lang="pl-PL" dirty="0"/>
              <a:t>3. Kandydat może zostać dopuszczony do szkolenia jako uczestnik bez licencji albo jako posiadacz licencji PPL(H) wydanej zgodnie z załącznikiem 1 do konwencji chicagowskiej. Posiadacz licencji PPL(H) uzyskuje zaliczenie 50 % odpowiedniego doświadczenia, do maksymalnej liczby: </a:t>
            </a:r>
          </a:p>
          <a:p>
            <a:r>
              <a:rPr lang="pl-PL" dirty="0"/>
              <a:t>a) 40 godzin, z czego nie więcej niż 20 godzin szkolenia z instruktorem; lub </a:t>
            </a:r>
          </a:p>
          <a:p>
            <a:r>
              <a:rPr lang="pl-PL" dirty="0"/>
              <a:t>b) 50 godzin, z czego nie więcej niż 25 godzin szkolenia z instruktorem, o ile dana osoba uzyskała uprawnienia do wykonywania lotów nocnych na śmigłowcach.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CPL(H)</a:t>
            </a:r>
            <a:br>
              <a:rPr lang="pl-PL" dirty="0" smtClean="0"/>
            </a:br>
            <a:r>
              <a:rPr lang="pl-PL" dirty="0" smtClean="0"/>
              <a:t>szkolenie zintegrowane</a:t>
            </a: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b="1" dirty="0"/>
              <a:t>.Szkolenie zintegrowane do licencji CPL/IR - śmigłowce </a:t>
            </a:r>
          </a:p>
          <a:p>
            <a:r>
              <a:rPr lang="pl-PL" dirty="0"/>
              <a:t>PRZEPISY OGÓLNE </a:t>
            </a:r>
          </a:p>
          <a:p>
            <a:r>
              <a:rPr lang="pl-PL" dirty="0"/>
              <a:t>1. Celem zintegrowanego szkolenia do licencji CPL(H)/IR jest wyszkolenie pilota do poziomu umiejętności niezbędnego w operacjach na śmigłowcach wielosilnikowych z załogą jednoosobową oraz do uzyskania licencji CPL(H)/IR na śmigłowce wielosilnikowe. </a:t>
            </a:r>
          </a:p>
          <a:p>
            <a:r>
              <a:rPr lang="pl-PL" dirty="0"/>
              <a:t>2. Osoba pragnąca podjąć szkolenie zintegrowane CPL(H)/IR powinna zaliczyć wszystkie etapy szkolenia w ramach jednego, nieprzerwanego szkolenia zorganizowanego przez zatwierdzony ośrodek szkolenia.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CPL/IR(H)</a:t>
            </a:r>
            <a:br>
              <a:rPr lang="pl-PL" dirty="0" smtClean="0"/>
            </a:br>
            <a:r>
              <a:rPr lang="pl-PL" dirty="0" smtClean="0"/>
              <a:t>szkolenie zintegrowane</a:t>
            </a: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lang="pl-PL" dirty="0"/>
              <a:t>3. Kandydat może zostać dopuszczony do szkolenia jako uczestnik bez licencji albo jako posiadacz licencji PPL(H) wydanej zgodnie z załącznikiem 1 do konwencji chicagowskiej. Posiadacz licencji PPL(H) uzyskuje zaliczenie 50 % odpowiedniego doświadczenia, do maksymalnej liczby: </a:t>
            </a:r>
          </a:p>
          <a:p>
            <a:r>
              <a:rPr lang="pl-PL" dirty="0"/>
              <a:t>a) 40 godzin, z czego nie więcej niż 20 godzin szkolenia z instruktorem; lub </a:t>
            </a:r>
          </a:p>
          <a:p>
            <a:r>
              <a:rPr lang="pl-PL" dirty="0"/>
              <a:t>b) 50 godzin, z czego nie więcej niż 25 godzin szkolenia z instruktorem, o ile dana osoba uzyskała uprawnienia do wykonywania lotów nocnych na śmigłowcach.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LICENCJA CPL/IR(H)</a:t>
            </a:r>
            <a:br>
              <a:rPr lang="pl-PL" dirty="0" smtClean="0"/>
            </a:br>
            <a:r>
              <a:rPr lang="pl-PL" dirty="0" smtClean="0"/>
              <a:t>szkolenie zintegrowane</a:t>
            </a:r>
            <a:endParaRPr lang="pl-P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pPr lvl="3">
              <a:buNone/>
            </a:pPr>
            <a:r>
              <a:rPr lang="pl-PL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DZIĘKUJĘ ZA UWAGĘ!</a:t>
            </a:r>
            <a:endParaRPr lang="pl-PL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 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				Wymagania wstępne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b="1" dirty="0" smtClean="0"/>
              <a:t> SEKCJA 1 </a:t>
            </a:r>
          </a:p>
          <a:p>
            <a:pPr>
              <a:buNone/>
            </a:pPr>
            <a:r>
              <a:rPr lang="pl-PL" b="1" dirty="0" smtClean="0"/>
              <a:t>                         Wymagania wspólne </a:t>
            </a:r>
          </a:p>
          <a:p>
            <a:r>
              <a:rPr lang="pl-PL" b="1" dirty="0" smtClean="0"/>
              <a:t>FCL.300 CPL - minimalny wiek </a:t>
            </a:r>
          </a:p>
          <a:p>
            <a:pPr>
              <a:buNone/>
            </a:pPr>
            <a:r>
              <a:rPr lang="pl-PL" dirty="0" smtClean="0"/>
              <a:t>    Osoba ubiegająca się o licencję CPL musi mieć ukończone 18 lat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b) Warunki. </a:t>
            </a:r>
          </a:p>
          <a:p>
            <a:pPr algn="just">
              <a:buNone/>
            </a:pPr>
            <a:r>
              <a:rPr lang="pl-PL" dirty="0" smtClean="0"/>
              <a:t>    Osoba ubiegająca się o wydanie licencji CPL musi spełniać wymagania dotyczące uprawnień na klasę lub typ statku powietrznego wykorzystanego do przeprowadzenia kontroli umiejętności.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FCL.315 CPL – szkolenie </a:t>
            </a:r>
          </a:p>
          <a:p>
            <a:pPr>
              <a:buNone/>
            </a:pPr>
            <a:endParaRPr lang="pl-PL" b="1" dirty="0" smtClean="0"/>
          </a:p>
          <a:p>
            <a:pPr algn="just">
              <a:buNone/>
            </a:pPr>
            <a:r>
              <a:rPr lang="pl-PL" dirty="0" smtClean="0"/>
              <a:t>Osoba ubiegająca się o licencję CPL musi zaliczyć szkolenie teoretyczne i szkolenie w locie w zatwierdzonym ośrodku szkolenia, zgodnie z dodatkiem 3 do niniejszej części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b="1" dirty="0" smtClean="0"/>
              <a:t>Szczegółowe wymagania dotyczące            samolotów - CPL(A) </a:t>
            </a:r>
          </a:p>
          <a:p>
            <a:pPr>
              <a:buNone/>
            </a:pPr>
            <a:r>
              <a:rPr lang="pl-PL" b="1" dirty="0" smtClean="0"/>
              <a:t>                 FCL.315.A CPL – szkolenie </a:t>
            </a:r>
          </a:p>
          <a:p>
            <a:pPr algn="just"/>
            <a:r>
              <a:rPr lang="pl-PL" dirty="0" smtClean="0"/>
              <a:t>Szkolenie z zakresu wiedzy teoretycznej oraz szkolenie w locie, wymagane w celu wydania licencji CPL(A), </a:t>
            </a:r>
            <a:r>
              <a:rPr lang="pl-PL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muszą obejmować szkolenie w zakresie zapobiegania sytuacjom krytycznym i wyprowadzania maszyny z takich sytuacji.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b="1" dirty="0" smtClean="0"/>
              <a:t> Dodatek 1 </a:t>
            </a:r>
          </a:p>
          <a:p>
            <a:pPr>
              <a:buNone/>
            </a:pPr>
            <a:r>
              <a:rPr lang="pl-PL" b="1" dirty="0" smtClean="0"/>
              <a:t>                    Zaliczanie wiedzy teoretycznej 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CPL </a:t>
            </a:r>
          </a:p>
          <a:p>
            <a:pPr algn="just"/>
            <a:r>
              <a:rPr lang="pl-PL" dirty="0" smtClean="0"/>
              <a:t>2.1. Osoba ubiegająca się o licencję CPL, a posiadająca już licencję CPL na inną kategorię statku powietrznego, musi odbyć szkolenie pomostowe z zakresu wiedzy teoretycznej w ramach zatwierdzonego szkolenia, odpowiadającego różnicom stwierdzonym między programami szkolenia CPL dla różnych kategorii.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l-PL" dirty="0" smtClean="0"/>
              <a:t>2.2. Osoba, o której mowa w powyższym ustępie, musi zdać egzaminy z wiedzy teoretycznej określone w niniejszej części z następujących przedmiotów dotyczących odpowiedniej kategorii statku powietrznego: </a:t>
            </a:r>
          </a:p>
          <a:p>
            <a:r>
              <a:rPr lang="pl-PL" dirty="0" smtClean="0"/>
              <a:t>21 —ogólna wiedza o statku powietrznym:</a:t>
            </a:r>
          </a:p>
          <a:p>
            <a:pPr>
              <a:buNone/>
            </a:pPr>
            <a:r>
              <a:rPr lang="pl-PL" dirty="0" smtClean="0"/>
              <a:t>      konstrukcja płatowca i systemy, urządzenia elektryczne, zespół napędowy, sprzęt ratunkowy, </a:t>
            </a:r>
          </a:p>
          <a:p>
            <a:r>
              <a:rPr lang="pl-PL" dirty="0" smtClean="0"/>
              <a:t>22 — ogólna wiedza o statku powietrznym:</a:t>
            </a:r>
          </a:p>
          <a:p>
            <a:pPr>
              <a:buNone/>
            </a:pPr>
            <a:r>
              <a:rPr lang="pl-PL" dirty="0" smtClean="0"/>
              <a:t>       oprzyrządowanie, </a:t>
            </a:r>
          </a:p>
          <a:p>
            <a:r>
              <a:rPr lang="pl-PL" dirty="0" smtClean="0"/>
              <a:t>032/034 — osiągi samolotów lub śmigłowców, odpowiednio do przypadku, </a:t>
            </a:r>
          </a:p>
          <a:p>
            <a:r>
              <a:rPr lang="pl-PL" dirty="0" smtClean="0"/>
              <a:t>070 — procedury operacyjne, oraz </a:t>
            </a:r>
          </a:p>
          <a:p>
            <a:r>
              <a:rPr lang="pl-PL" dirty="0" smtClean="0"/>
              <a:t>080 — zasady lotu. 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2.3. Osoba ubiegająca się o licencję CPL, która zdała odpowiednie egzaminy z wiedzy teoretycznej na uprawnienie IR na tę samą kategorię statku powietrznego, uzyskuje zaliczenie wymagań dotyczących wiedzy teoretycznej z następujących przedmiotów: </a:t>
            </a:r>
          </a:p>
          <a:p>
            <a:r>
              <a:rPr lang="pl-PL" dirty="0" smtClean="0"/>
              <a:t>— człowiek - możliwości i ograniczenia, </a:t>
            </a:r>
          </a:p>
          <a:p>
            <a:r>
              <a:rPr lang="pl-PL" dirty="0" smtClean="0"/>
              <a:t>— meteorologia. 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SEMINARIUM DLA ŚRODOWISKA</a:t>
            </a:r>
            <a:br>
              <a:rPr lang="pl-PL" dirty="0" smtClean="0"/>
            </a:br>
            <a:r>
              <a:rPr lang="pl-PL" dirty="0" smtClean="0"/>
              <a:t>ATO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197</TotalTime>
  <Words>1344</Words>
  <Application>Microsoft Office PowerPoint</Application>
  <PresentationFormat>Pokaz na ekranie (4:3)</PresentationFormat>
  <Paragraphs>123</Paragraphs>
  <Slides>24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5" baseType="lpstr">
      <vt:lpstr>Hol</vt:lpstr>
      <vt:lpstr>SEMINARIUM DLA ŚRODOWISKA ATO</vt:lpstr>
      <vt:lpstr>SEMINARIUM DLA ŚRODOWISKA  ATO</vt:lpstr>
      <vt:lpstr>SEMINARIUM DLA ŚRODOWISKA ATO</vt:lpstr>
      <vt:lpstr>SEMINARIUM DLA ŚRODOWISKA ATO</vt:lpstr>
      <vt:lpstr>SEMINARIUM DLA ŚRODOWISKA ATO</vt:lpstr>
      <vt:lpstr>SEMINARIUM DLA ŚRODOWISKA ATO</vt:lpstr>
      <vt:lpstr>SEMINARIUM DLA ŚRODOWISKA ATO</vt:lpstr>
      <vt:lpstr>SEMINARIUM DLA ŚRODOWISKA ATO</vt:lpstr>
      <vt:lpstr>SEMINARIUM DLA ŚRODOWISKA ATO</vt:lpstr>
      <vt:lpstr>LICENCJA PILOTA ZAWODOWEGO  CPL</vt:lpstr>
      <vt:lpstr>LICENCJA CPL(A)  szkolenie modułowe</vt:lpstr>
      <vt:lpstr>LICENCJA CPL szkolenie modułowe</vt:lpstr>
      <vt:lpstr>LICENCJA CPL(A) szkolenie modułowe</vt:lpstr>
      <vt:lpstr>LICENCJA CPL(A)  Szkolenie zintegrowane</vt:lpstr>
      <vt:lpstr>LICENCJA CPL(A) szkolenie zintegrowane</vt:lpstr>
      <vt:lpstr>LICENCJA CPL(A) szkolenie zintegrowane CPL/IR(A)</vt:lpstr>
      <vt:lpstr>LICENCJA CPL(A) szkolenie zintegrowane CPL/IR(A)</vt:lpstr>
      <vt:lpstr>LICENCJA CPL(H) szkolenie modułowe</vt:lpstr>
      <vt:lpstr>LICENCJA CPL(H) szkolenie modułowe</vt:lpstr>
      <vt:lpstr>LICENCJA CPL(H) szkolenie zintegrowane</vt:lpstr>
      <vt:lpstr>LICENCJA CPL(H) szkolenie zintegrowane</vt:lpstr>
      <vt:lpstr>LICENCJA CPL/IR(H) szkolenie zintegrowane</vt:lpstr>
      <vt:lpstr>LICENCJA CPL/IR(H) szkolenie zintegrowane</vt:lpstr>
      <vt:lpstr>SEMINARIUM DLA ŚRODOWISKA  ATO</vt:lpstr>
    </vt:vector>
  </TitlesOfParts>
  <Company>Urząd Lotnictwa Cywilnego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SEMINARIUM DLA ŚRODOWISKA ATO</dc:title>
  <dc:creator>kmilkowski</dc:creator>
  <cp:lastModifiedBy>kmilkowski</cp:lastModifiedBy>
  <cp:revision>8</cp:revision>
  <dcterms:created xsi:type="dcterms:W3CDTF">2017-01-24T11:27:41Z</dcterms:created>
  <dcterms:modified xsi:type="dcterms:W3CDTF">2017-01-24T14:45:32Z</dcterms:modified>
</cp:coreProperties>
</file>