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FE7BA6-69A0-4FD6-80F7-9D2C1509E2FB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63BD90-E278-4FB1-947A-084271E637A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asa.europa.eu/regulation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kmilkowski@ulc.gov.p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SEMINARIUM DLA ŚRODOWISKA (ATO)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>
                <a:solidFill>
                  <a:schemeClr val="accent6">
                    <a:lumMod val="50000"/>
                  </a:schemeClr>
                </a:solidFill>
              </a:rPr>
              <a:t>Uczelnia Łazarskiego</a:t>
            </a:r>
          </a:p>
          <a:p>
            <a:r>
              <a:rPr lang="pl-PL" dirty="0" smtClean="0">
                <a:solidFill>
                  <a:schemeClr val="accent6">
                    <a:lumMod val="50000"/>
                  </a:schemeClr>
                </a:solidFill>
              </a:rPr>
              <a:t>25 stycznia 2017 r.</a:t>
            </a:r>
          </a:p>
          <a:p>
            <a:r>
              <a:rPr lang="pl-PL" dirty="0" smtClean="0">
                <a:solidFill>
                  <a:schemeClr val="accent6">
                    <a:lumMod val="50000"/>
                  </a:schemeClr>
                </a:solidFill>
              </a:rPr>
              <a:t>Departament Personelu Lotniczego</a:t>
            </a:r>
            <a:endParaRPr lang="pl-PL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2656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 nauczania </a:t>
            </a:r>
            <a:r>
              <a:rPr lang="pl-PL" dirty="0" smtClean="0"/>
              <a:t>definiują wiedzę teoretyczną, którą student powinien mieć przyswojoną w momencie ukończenia z wynikiem pozytywnym zatwierdzonego kursu z wiedzy teoretycznej przed podejściem do egzaminów z wiedzy teoretycznej. Dotyczą one mierzalnych stwierdzeń w zakresie umiejętności i wiedzy, którymi powinien być w stanie wykazać się student po zakończeniu określonych elementów szkolenia.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l-PL" dirty="0" smtClean="0"/>
              <a:t>Cele nauczania przeznaczone są do wykorzystania przez zatwierdzone organizacje szkolenia (ATO) podczas opracowywania elementów z wiedzy teoretycznej</a:t>
            </a:r>
          </a:p>
          <a:p>
            <a:pPr algn="just">
              <a:buNone/>
            </a:pPr>
            <a:r>
              <a:rPr lang="pl-PL" dirty="0" smtClean="0"/>
              <a:t>     Part-FCL dla odpowiedniego kursu. </a:t>
            </a:r>
          </a:p>
          <a:p>
            <a:pPr algn="just">
              <a:buNone/>
            </a:pPr>
            <a:r>
              <a:rPr lang="pl-PL" dirty="0" smtClean="0"/>
              <a:t>Stosowanie celów nauczania powinno stanowić element monitorowania zgodności ATO zgodnie z wymaganiami określonymi w ORA.GEN.200(a)(6). </a:t>
            </a:r>
          </a:p>
          <a:p>
            <a:pPr algn="just">
              <a:buNone/>
            </a:pPr>
            <a:r>
              <a:rPr lang="pl-PL" dirty="0" smtClean="0"/>
              <a:t>W każdym przypadku, ATO powinna być odpowiedzialna za zapewnienie, że odpowiednie kursy szkoleniowe z wiedzy teoretycznej są realizowane z uwzględnieniem celów nauczania zawartych w niniejszym AMC.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237312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 smtClean="0"/>
              <a:t>Po zakończeniu szkolenia, student powinien potrafić stosować nabytą wiedzę i umiejętności w celu:</a:t>
            </a:r>
          </a:p>
          <a:p>
            <a:pPr lvl="0" algn="just"/>
            <a:r>
              <a:rPr lang="pl-PL" dirty="0" smtClean="0"/>
              <a:t>zrozumienia możliwości i ograniczeń wykorzystywanego wyposażenia;</a:t>
            </a:r>
          </a:p>
          <a:p>
            <a:pPr lvl="0" algn="just"/>
            <a:r>
              <a:rPr lang="pl-PL" dirty="0" smtClean="0"/>
              <a:t>zidentyfikowania źródeł informacji oraz analizowania informacji mających związek z działaniami;</a:t>
            </a:r>
          </a:p>
          <a:p>
            <a:pPr lvl="0" algn="just"/>
            <a:r>
              <a:rPr lang="pl-PL" dirty="0" smtClean="0"/>
              <a:t>zidentyfikowania niebezpieczeństw, oceny ryzyka oraz zarządzania zagrożeniami;</a:t>
            </a:r>
          </a:p>
          <a:p>
            <a:pPr lvl="0" algn="just"/>
            <a:r>
              <a:rPr lang="pl-PL" dirty="0" smtClean="0"/>
              <a:t>stosowania rozwiązań powszechnie występujących problemów jak również błędów.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237312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     Dostęp do całości dokumentu :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2000" u="sng" dirty="0" smtClean="0">
                <a:hlinkClick r:id="rId2"/>
              </a:rPr>
              <a:t>https://www.easa.europa.eu/regulations#regulations-aircrew</a:t>
            </a:r>
            <a:endParaRPr lang="pl-PL" sz="2000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                   </a:t>
            </a:r>
            <a:r>
              <a:rPr lang="pl-PL" b="1" i="1" dirty="0" smtClean="0"/>
              <a:t>DZIĘKUJĘ ZA UWAGĘ</a:t>
            </a:r>
          </a:p>
          <a:p>
            <a:pPr>
              <a:buNone/>
            </a:pPr>
            <a:r>
              <a:rPr lang="pl-PL" sz="2000" b="1" i="1" dirty="0" smtClean="0"/>
              <a:t>                                    Krzysztof Miłkowski</a:t>
            </a:r>
          </a:p>
          <a:p>
            <a:pPr>
              <a:buNone/>
            </a:pPr>
            <a:r>
              <a:rPr lang="pl-PL" sz="2000" b="1" i="1" dirty="0" smtClean="0"/>
              <a:t>				      Naczelnik LPL-2</a:t>
            </a:r>
          </a:p>
          <a:p>
            <a:pPr>
              <a:buNone/>
            </a:pPr>
            <a:r>
              <a:rPr lang="pl-PL" sz="2000" b="1" i="1" dirty="0" smtClean="0"/>
              <a:t>				</a:t>
            </a:r>
            <a:r>
              <a:rPr lang="pl-PL" sz="2000" b="1" i="1" dirty="0" err="1" smtClean="0">
                <a:hlinkClick r:id="rId2"/>
              </a:rPr>
              <a:t>kmilkowski@ulc.gov.pl</a:t>
            </a:r>
            <a:endParaRPr lang="pl-PL" sz="2000" b="1" i="1" dirty="0" smtClean="0"/>
          </a:p>
          <a:p>
            <a:pPr>
              <a:buNone/>
            </a:pPr>
            <a:r>
              <a:rPr lang="pl-PL" sz="2000" b="1" i="1" dirty="0" smtClean="0"/>
              <a:t>				     (22)520 74 45</a:t>
            </a:r>
          </a:p>
          <a:p>
            <a:pPr>
              <a:buNone/>
            </a:pPr>
            <a:r>
              <a:rPr lang="pl-PL" sz="2000" b="1" i="1" dirty="0" smtClean="0"/>
              <a:t>				       694 409 509</a:t>
            </a:r>
            <a:endParaRPr lang="pl-PL" sz="2000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/>
              <a:t>	</a:t>
            </a:r>
            <a:r>
              <a:rPr lang="pl-PL" sz="3600" dirty="0" smtClean="0"/>
              <a:t>   </a:t>
            </a:r>
            <a:r>
              <a:rPr lang="pl-PL" sz="3600" b="1" dirty="0" smtClean="0"/>
              <a:t>Sylabusy szkolenia i cele szkoleniowe</a:t>
            </a:r>
          </a:p>
          <a:p>
            <a:pPr algn="ctr">
              <a:buNone/>
            </a:pPr>
            <a:endParaRPr lang="pl-PL" sz="3600" dirty="0" smtClean="0"/>
          </a:p>
          <a:p>
            <a:pPr marL="742950" indent="-742950" algn="ctr">
              <a:buAutoNum type="arabicPeriod"/>
            </a:pPr>
            <a:r>
              <a:rPr lang="pl-PL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Podstawy prawne</a:t>
            </a:r>
          </a:p>
          <a:p>
            <a:pPr marL="742950" indent="-742950" algn="ctr">
              <a:buAutoNum type="arabicPeriod"/>
            </a:pPr>
            <a:r>
              <a:rPr lang="pl-PL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Zakres stosowania</a:t>
            </a:r>
          </a:p>
          <a:p>
            <a:pPr marL="742950" indent="-742950">
              <a:buNone/>
            </a:pPr>
            <a:endParaRPr lang="pl-PL" sz="36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(ATO)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93296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Sylabusy i cele szkoleniowe zostały opublikowane jako zmiana na podstawie </a:t>
            </a:r>
          </a:p>
          <a:p>
            <a:pPr>
              <a:buNone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COMMISSION REGULATION(EU)2016/539</a:t>
            </a:r>
          </a:p>
          <a:p>
            <a:pPr>
              <a:buNone/>
            </a:pPr>
            <a:r>
              <a:rPr lang="pl-PL" sz="2400" dirty="0" smtClean="0"/>
              <a:t>Z dnia 7 kwietnia 2016 roku w zakresie zmian AMC i GM do Part FCL(PBN) oraz Part-ARA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(ATO)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237312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l-PL" dirty="0" smtClean="0"/>
              <a:t>Akceptowalne sposoby potwierdzania spełniania wymagań(AMC) oraz materiały zawierające wytyczne (GM) do Part-FCL(PBN) oraz Part-ARA(PBN, ARA-MED.)</a:t>
            </a:r>
          </a:p>
          <a:p>
            <a:pPr algn="just">
              <a:buNone/>
            </a:pPr>
            <a:endParaRPr lang="pl-PL" dirty="0" smtClean="0"/>
          </a:p>
          <a:p>
            <a:pPr marL="514350" indent="-514350" algn="just">
              <a:buAutoNum type="alphaUcPeriod"/>
            </a:pPr>
            <a:r>
              <a:rPr lang="pl-PL" sz="2400" dirty="0" smtClean="0"/>
              <a:t>Zmiany do AMC/GM do Part –FCL</a:t>
            </a:r>
          </a:p>
          <a:p>
            <a:pPr marL="514350" indent="-514350" algn="just">
              <a:buAutoNum type="arabicPeriod"/>
            </a:pPr>
            <a:r>
              <a:rPr lang="pl-PL" sz="2400" dirty="0" smtClean="0"/>
              <a:t>Dodaje się nowy punkt GM2 FCL.010 w brzmieniu:</a:t>
            </a:r>
          </a:p>
          <a:p>
            <a:pPr marL="514350" indent="-514350" algn="just">
              <a:buNone/>
            </a:pPr>
            <a:r>
              <a:rPr lang="pl-PL" sz="2400" dirty="0" smtClean="0"/>
              <a:t>GM2 FCL.010 Definicje-nawigacja pozioma i pionowa</a:t>
            </a:r>
          </a:p>
          <a:p>
            <a:pPr marL="514350" indent="-514350" algn="just">
              <a:buNone/>
            </a:pPr>
            <a:r>
              <a:rPr lang="pl-PL" sz="2400" dirty="0" smtClean="0"/>
              <a:t>Nawigacja pozioma i pionowa dotyczy prowadzenia przy użyciu:</a:t>
            </a:r>
          </a:p>
          <a:p>
            <a:pPr marL="514350" indent="-514350" algn="just">
              <a:buAutoNum type="alphaLcParenBoth"/>
            </a:pPr>
            <a:r>
              <a:rPr lang="pl-PL" sz="2400" dirty="0" smtClean="0"/>
              <a:t>Naziemnych pomocy radionawigacyjnych, lub</a:t>
            </a:r>
          </a:p>
          <a:p>
            <a:pPr marL="514350" indent="-514350" algn="just">
              <a:buAutoNum type="alphaLcParenBoth"/>
            </a:pPr>
            <a:r>
              <a:rPr lang="pl-PL" sz="2400" dirty="0" smtClean="0"/>
              <a:t>Danych nawigacyjnych generowanych komputerowo przez naziemne, kosmiczne, niezależne pomoce nawigacyjne lub ich połączenie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(ATO)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pl-PL" dirty="0" smtClean="0"/>
              <a:t>Punkt AMC7 FCL.615 (b) otrzymuje następujące brzmienie: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sz="2400" dirty="0" smtClean="0"/>
              <a:t>AMC7 FCL.615(b) uprawnienia do wykonywania lotów według wskazań  przyrządów- wiedza teoretyczna oraz szkolenie w locie</a:t>
            </a:r>
          </a:p>
          <a:p>
            <a:pPr algn="just">
              <a:buNone/>
            </a:pPr>
            <a:r>
              <a:rPr lang="pl-PL" sz="2400" dirty="0" smtClean="0"/>
              <a:t>Usunąć punkty ‘062 05 01’, ‘062 05 02’, ‘062 05 03’ oraz wstawić punkt ‘062 07 00 </a:t>
            </a:r>
            <a:r>
              <a:rPr lang="pl-PL" sz="2400" dirty="0" err="1" smtClean="0"/>
              <a:t>00</a:t>
            </a:r>
            <a:r>
              <a:rPr lang="pl-PL" sz="2400" dirty="0" smtClean="0"/>
              <a:t>’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(ATO)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(ATO)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395537" y="1628799"/>
          <a:ext cx="8280919" cy="4824537"/>
        </p:xfrm>
        <a:graphic>
          <a:graphicData uri="http://schemas.openxmlformats.org/drawingml/2006/table">
            <a:tbl>
              <a:tblPr/>
              <a:tblGrid>
                <a:gridCol w="1404614"/>
                <a:gridCol w="3190995"/>
                <a:gridCol w="637479"/>
                <a:gridCol w="513223"/>
                <a:gridCol w="894092"/>
                <a:gridCol w="637479"/>
                <a:gridCol w="573550"/>
                <a:gridCol w="429487"/>
              </a:tblGrid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Samolot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Śmigłowiec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IR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ATPL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CPL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ATPL/IR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ATPL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CPL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32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>
                          <a:latin typeface="Calibri"/>
                          <a:ea typeface="Calibri"/>
                          <a:cs typeface="Times New Roman"/>
                        </a:rPr>
                        <a:t>‘062 07 00 00</a:t>
                      </a: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>
                          <a:latin typeface="Calibri"/>
                          <a:ea typeface="Calibri"/>
                          <a:cs typeface="Times New Roman"/>
                        </a:rPr>
                        <a:t>Nawigacja w oparciu o charakterystyki systemów (PBN)</a:t>
                      </a: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062 07 01 00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Koncepcja PBN (zgodnie z opisem zawartym w Doc 9613 ICAO)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062 07 01 01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Zasady PBN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latin typeface="Calibri"/>
                          <a:ea typeface="Calibri"/>
                          <a:cs typeface="Times New Roman"/>
                        </a:rPr>
                        <a:t>Wymienić czynniki wykorzystywane do zdefiniowania wymagań w zakresie działania systemu nawigacji obszarowej (RNAV) oraz wymaganych osiągów operacyjnych (RNP) (dokładność, wiarygodność, ciągłość i funkcjonalność).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Wyjaśnić koncepcję ciągłości.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Wyjaśnić koncepcję wiarygodności.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latin typeface="Calibri"/>
                          <a:ea typeface="Calibri"/>
                          <a:cs typeface="Times New Roman"/>
                        </a:rPr>
                        <a:t>Określić, że w przeciwieństwie do nawigacji konwencjonalnej, nawigacja w oparciu o charakterystyki systemów nie opiera się tylko na czujnikach.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Wyjaśnić różnicę pomiędzy danymi surowymi a danymi przetworzonymi.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062 07 01 02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Elementy składowe PBN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LO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Wymienić elementy składowe PBN w  postaci infrastruktury pomocy nawigacyjnych, specyfikacji nawigacyjnej oraz zastosowania nawigacyjnego.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                          Zmiany do Part –ARA</a:t>
            </a:r>
          </a:p>
          <a:p>
            <a:pPr>
              <a:buNone/>
            </a:pPr>
            <a:endParaRPr lang="pl-PL" dirty="0" smtClean="0"/>
          </a:p>
          <a:p>
            <a:pPr marL="514350" indent="-514350" algn="just">
              <a:buAutoNum type="arabicPeriod"/>
            </a:pPr>
            <a:r>
              <a:rPr lang="pl-PL" sz="2400" dirty="0" smtClean="0"/>
              <a:t>Punkt AMC5 ARA.FSTD.100 (a) (1) otrzymuje następujące brzmienie:</a:t>
            </a:r>
          </a:p>
          <a:p>
            <a:pPr marL="514350" indent="-514350" algn="just">
              <a:buNone/>
            </a:pPr>
            <a:r>
              <a:rPr lang="pl-PL" sz="2400" dirty="0" smtClean="0"/>
              <a:t>AMC5 ARA,FSTD.100 (A) (1) Procedura wstępnej oceny</a:t>
            </a:r>
          </a:p>
          <a:p>
            <a:pPr marL="514350" indent="-514350" algn="just">
              <a:buNone/>
            </a:pPr>
            <a:r>
              <a:rPr lang="pl-PL" sz="2400" dirty="0" smtClean="0"/>
              <a:t>W formularzu Raport z oceny wstępnej i okresowej FSTD usunąć wiersze ‘GPS’ oraz wstawić pomiędzy wiersze ‘MOŻLIWOŚCI ETOPS’ a ‘Inne’ następujące wiersze: </a:t>
            </a:r>
          </a:p>
          <a:p>
            <a:pPr marL="514350" indent="-514350" algn="just">
              <a:buNone/>
            </a:pPr>
            <a:r>
              <a:rPr lang="pl-PL" sz="2400" dirty="0" smtClean="0"/>
              <a:t>RNP APCH LNAV</a:t>
            </a:r>
          </a:p>
          <a:p>
            <a:pPr marL="514350" indent="-514350" algn="just">
              <a:buNone/>
            </a:pPr>
            <a:r>
              <a:rPr lang="pl-PL" sz="2400" dirty="0" smtClean="0"/>
              <a:t>RNP APCH LNAV/VNAV</a:t>
            </a:r>
          </a:p>
          <a:p>
            <a:pPr marL="514350" indent="-514350" algn="just">
              <a:buNone/>
            </a:pPr>
            <a:r>
              <a:rPr lang="pl-PL" sz="2400" dirty="0" smtClean="0"/>
              <a:t>RNP APCH LVP</a:t>
            </a:r>
          </a:p>
          <a:p>
            <a:pPr marL="514350" indent="-514350" algn="just">
              <a:buNone/>
            </a:pPr>
            <a:r>
              <a:rPr lang="pl-PL" sz="2400" dirty="0" smtClean="0"/>
              <a:t>RNP AR APCH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Punkty AMC1 FCL.310, FCL.515(b) oraz FCL.615(b) otrzymują następujące brzmienie:</a:t>
            </a:r>
          </a:p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sz="2400" dirty="0" smtClean="0"/>
              <a:t>AMC1 FCL.310;FCL.515(b);FCL.615(b)</a:t>
            </a:r>
          </a:p>
          <a:p>
            <a:pPr algn="just">
              <a:buNone/>
            </a:pPr>
            <a:r>
              <a:rPr lang="pl-PL" sz="2400" dirty="0" smtClean="0"/>
              <a:t>Tekst wstępny oraz wszystkie tabele w punkcie (a) zostały usunięte i zastąpione punktem ‘(a) samoloty i śmigłowce’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pl-PL" b="1" dirty="0" smtClean="0"/>
              <a:t>                                                                                    </a:t>
            </a:r>
            <a:r>
              <a:rPr lang="pl-PL" sz="4500" b="1" dirty="0" smtClean="0"/>
              <a:t>Cele nauczania (LO)</a:t>
            </a:r>
            <a:endParaRPr lang="pl-PL" sz="4500" dirty="0" smtClean="0"/>
          </a:p>
          <a:p>
            <a:r>
              <a:rPr lang="pl-PL" sz="4500" b="1" dirty="0" smtClean="0"/>
              <a:t>                                                                    Spis treść</a:t>
            </a:r>
            <a:endParaRPr lang="pl-PL" sz="4500" dirty="0" smtClean="0"/>
          </a:p>
          <a:p>
            <a:r>
              <a:rPr lang="pl-PL" sz="3500" dirty="0" smtClean="0"/>
              <a:t>A. PRZEDMIOT 010 – PRAWO LOTNICZE</a:t>
            </a:r>
          </a:p>
          <a:p>
            <a:r>
              <a:rPr lang="pl-PL" sz="3500" dirty="0" smtClean="0"/>
              <a:t>B. PRZEDMIOT 021 – KONSTRUKCJA PŁATOWCA I SYSTEMY, INSTALACJA ELEKTRYCZNA, </a:t>
            </a:r>
          </a:p>
          <a:p>
            <a:r>
              <a:rPr lang="pl-PL" sz="3500" dirty="0" smtClean="0"/>
              <a:t>ZESPÓŁ NAPĘDOWY I WYPOSAŻENIE AWARYJNE</a:t>
            </a:r>
          </a:p>
          <a:p>
            <a:r>
              <a:rPr lang="pl-PL" sz="3500" dirty="0" smtClean="0"/>
              <a:t>C. PRZEDMIOT 022 – OPRZYRZĄDOWANIE</a:t>
            </a:r>
          </a:p>
          <a:p>
            <a:r>
              <a:rPr lang="pl-PL" sz="3500" dirty="0" smtClean="0"/>
              <a:t>D. PRZEDMIOT 031 – MASA I WYWAŻENIE</a:t>
            </a:r>
          </a:p>
          <a:p>
            <a:r>
              <a:rPr lang="pl-PL" sz="3500" dirty="0" smtClean="0"/>
              <a:t> E. PRZEDMIOT 032 – OSIĄGI (SAMOLOTY)</a:t>
            </a:r>
          </a:p>
          <a:p>
            <a:r>
              <a:rPr lang="pl-PL" sz="3500" dirty="0" smtClean="0"/>
              <a:t>F. PRZEDMIOT 033 – PLANOWANIE LOTU I MONITOROWANIE LOTU</a:t>
            </a:r>
          </a:p>
          <a:p>
            <a:r>
              <a:rPr lang="pl-PL" sz="3500" dirty="0" smtClean="0"/>
              <a:t>G. PRZEDMIOT 034 – OSIĄGI (ŚMIGŁOWCE)</a:t>
            </a:r>
          </a:p>
          <a:p>
            <a:r>
              <a:rPr lang="pl-PL" sz="3500" dirty="0" smtClean="0"/>
              <a:t>H. PRZEDMIOT 040 – CZŁOWIEK – MOŻLIWOŚĆI I OGRANICZENIA</a:t>
            </a:r>
          </a:p>
          <a:p>
            <a:r>
              <a:rPr lang="pl-PL" sz="3500" dirty="0" smtClean="0"/>
              <a:t>I. PRZEDMIOT 050 – METEOROLOGIA</a:t>
            </a:r>
          </a:p>
          <a:p>
            <a:r>
              <a:rPr lang="pl-PL" sz="3500" dirty="0" smtClean="0"/>
              <a:t>J. PRZEDMIOT 061 – NAWIGACJA OGÓLNA</a:t>
            </a:r>
          </a:p>
          <a:p>
            <a:r>
              <a:rPr lang="pl-PL" sz="3500" dirty="0" smtClean="0"/>
              <a:t>K. PRZEDMIOT 062 – RADIONAWIGACJA</a:t>
            </a:r>
          </a:p>
          <a:p>
            <a:r>
              <a:rPr lang="pl-PL" sz="3500" dirty="0" smtClean="0"/>
              <a:t>L. PRZEDMIOT 070 – PROCEDURY OPERACYJNE</a:t>
            </a:r>
          </a:p>
          <a:p>
            <a:r>
              <a:rPr lang="pl-PL" sz="3500" dirty="0" smtClean="0"/>
              <a:t>M. PRZEDMIOT 081 – ZASADY LOTU (SAMOLOT)</a:t>
            </a:r>
          </a:p>
          <a:p>
            <a:r>
              <a:rPr lang="pl-PL" sz="3500" dirty="0" smtClean="0"/>
              <a:t>N. PRZEDMIOT 082 – ZASADY LOTU (ŚMIGŁOWIEC)</a:t>
            </a:r>
          </a:p>
          <a:p>
            <a:r>
              <a:rPr lang="pl-PL" sz="3500" dirty="0" smtClean="0"/>
              <a:t>O. PRZEDMIOT 091 – ŁĄCZNOŚĆ VFR</a:t>
            </a:r>
          </a:p>
          <a:p>
            <a:r>
              <a:rPr lang="pl-PL" sz="3500" dirty="0" smtClean="0"/>
              <a:t>P. PRZEDMIOT 092 – ŁĄCZNOŚĆ IFR </a:t>
            </a:r>
            <a:endParaRPr lang="pl-PL" sz="35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</TotalTime>
  <Words>811</Words>
  <Application>Microsoft Office PowerPoint</Application>
  <PresentationFormat>Pokaz na ekranie (4:3)</PresentationFormat>
  <Paragraphs>134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Hol</vt:lpstr>
      <vt:lpstr>SEMINARIUM DLA ŚRODOWISKA (ATO)</vt:lpstr>
      <vt:lpstr>SEMINARIUM DLA ŚRODOWISKA  (ATO)</vt:lpstr>
      <vt:lpstr>SEMINARIUM DLA ŚRODOWISKA  (ATO)</vt:lpstr>
      <vt:lpstr>SEMINARIUM DLA ŚRODOWISKA  (ATO)</vt:lpstr>
      <vt:lpstr>SEMINARIUM DLA ŚRODOWISKA  (ATO)</vt:lpstr>
      <vt:lpstr>SEMINARIUM DLA ŚRODOWISKA  (ATO)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</vt:vector>
  </TitlesOfParts>
  <Company>Urząd Lotnictwa Cywilnego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SEMINARIUM DLA ŚRODOWISKA (ATO)</dc:title>
  <dc:creator>kmilkowski</dc:creator>
  <cp:lastModifiedBy>kmilkowski</cp:lastModifiedBy>
  <cp:revision>19</cp:revision>
  <dcterms:created xsi:type="dcterms:W3CDTF">2017-01-19T14:35:47Z</dcterms:created>
  <dcterms:modified xsi:type="dcterms:W3CDTF">2017-01-23T12:48:41Z</dcterms:modified>
</cp:coreProperties>
</file>