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4"/>
  </p:notesMasterIdLst>
  <p:sldIdLst>
    <p:sldId id="337" r:id="rId2"/>
    <p:sldId id="280" r:id="rId3"/>
    <p:sldId id="281" r:id="rId4"/>
    <p:sldId id="338" r:id="rId5"/>
    <p:sldId id="339" r:id="rId6"/>
    <p:sldId id="340" r:id="rId7"/>
    <p:sldId id="341" r:id="rId8"/>
    <p:sldId id="342" r:id="rId9"/>
    <p:sldId id="354" r:id="rId10"/>
    <p:sldId id="345" r:id="rId11"/>
    <p:sldId id="343" r:id="rId12"/>
    <p:sldId id="298" r:id="rId13"/>
    <p:sldId id="309" r:id="rId14"/>
    <p:sldId id="306" r:id="rId15"/>
    <p:sldId id="307" r:id="rId16"/>
    <p:sldId id="344" r:id="rId17"/>
    <p:sldId id="312" r:id="rId18"/>
    <p:sldId id="313" r:id="rId19"/>
    <p:sldId id="308" r:id="rId20"/>
    <p:sldId id="346" r:id="rId21"/>
    <p:sldId id="348" r:id="rId22"/>
    <p:sldId id="351" r:id="rId23"/>
    <p:sldId id="347" r:id="rId24"/>
    <p:sldId id="350" r:id="rId25"/>
    <p:sldId id="352" r:id="rId26"/>
    <p:sldId id="305" r:id="rId27"/>
    <p:sldId id="355" r:id="rId28"/>
    <p:sldId id="332" r:id="rId29"/>
    <p:sldId id="356" r:id="rId30"/>
    <p:sldId id="357" r:id="rId31"/>
    <p:sldId id="353" r:id="rId32"/>
    <p:sldId id="333" r:id="rId33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008E40"/>
    <a:srgbClr val="8C509C"/>
    <a:srgbClr val="004C22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siatka tabeli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07" autoAdjust="0"/>
  </p:normalViewPr>
  <p:slideViewPr>
    <p:cSldViewPr>
      <p:cViewPr varScale="1">
        <p:scale>
          <a:sx n="67" d="100"/>
          <a:sy n="67" d="100"/>
        </p:scale>
        <p:origin x="-40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13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400506-3B48-4551-AED9-DFCE0E3D4E83}" type="datetimeFigureOut">
              <a:rPr lang="pl-PL" smtClean="0"/>
              <a:pPr/>
              <a:t>2017-01-26</a:t>
            </a:fld>
            <a:endParaRPr lang="pl-PL" dirty="0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 dirty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5A20BE-5922-4E4B-B139-18C686486A6D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33931918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A20BE-5922-4E4B-B139-18C686486A6D}" type="slidenum">
              <a:rPr lang="pl-PL" smtClean="0"/>
              <a:pPr/>
              <a:t>2</a:t>
            </a:fld>
            <a:endParaRPr lang="pl-P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A20BE-5922-4E4B-B139-18C686486A6D}" type="slidenum">
              <a:rPr lang="pl-PL" smtClean="0"/>
              <a:pPr/>
              <a:t>3</a:t>
            </a:fld>
            <a:endParaRPr lang="pl-P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A20BE-5922-4E4B-B139-18C686486A6D}" type="slidenum">
              <a:rPr lang="pl-PL" smtClean="0"/>
              <a:pPr/>
              <a:t>8</a:t>
            </a:fld>
            <a:endParaRPr lang="pl-PL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A20BE-5922-4E4B-B139-18C686486A6D}" type="slidenum">
              <a:rPr lang="pl-PL" smtClean="0"/>
              <a:pPr/>
              <a:t>9</a:t>
            </a:fld>
            <a:endParaRPr lang="pl-PL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ójkąt prostokątny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ytuł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7" name="Podtytuł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grpSp>
        <p:nvGrpSpPr>
          <p:cNvPr id="2" name="Grup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Dowolny kształt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Dowolny kształt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Dowolny kształt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Łącznik prostoliniowy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Symbol zastępczy daty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49B8283-F749-48F5-A746-9B85CA783381}" type="datetimeFigureOut">
              <a:rPr lang="pl-PL" smtClean="0"/>
              <a:pPr/>
              <a:t>2017-01-26</a:t>
            </a:fld>
            <a:endParaRPr lang="pl-PL" dirty="0"/>
          </a:p>
        </p:txBody>
      </p:sp>
      <p:sp>
        <p:nvSpPr>
          <p:cNvPr id="19" name="Symbol zastępczy stop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pl-PL" dirty="0"/>
          </a:p>
        </p:txBody>
      </p:sp>
      <p:sp>
        <p:nvSpPr>
          <p:cNvPr id="27" name="Symbol zastępczy numeru slajd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8E8F332-2726-408D-BA96-7EEEB3990EAE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9B8283-F749-48F5-A746-9B85CA783381}" type="datetimeFigureOut">
              <a:rPr lang="pl-PL" smtClean="0"/>
              <a:pPr/>
              <a:t>2017-01-26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E8F332-2726-408D-BA96-7EEEB3990EAE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9B8283-F749-48F5-A746-9B85CA783381}" type="datetimeFigureOut">
              <a:rPr lang="pl-PL" smtClean="0"/>
              <a:pPr/>
              <a:t>2017-01-26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E8F332-2726-408D-BA96-7EEEB3990EAE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9B8283-F749-48F5-A746-9B85CA783381}" type="datetimeFigureOut">
              <a:rPr lang="pl-PL" smtClean="0"/>
              <a:pPr/>
              <a:t>2017-01-26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E8F332-2726-408D-BA96-7EEEB3990EAE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Tytuł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9B8283-F749-48F5-A746-9B85CA783381}" type="datetimeFigureOut">
              <a:rPr lang="pl-PL" smtClean="0"/>
              <a:pPr/>
              <a:t>2017-01-26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E8F332-2726-408D-BA96-7EEEB3990EAE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Pag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Pag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9B8283-F749-48F5-A746-9B85CA783381}" type="datetimeFigureOut">
              <a:rPr lang="pl-PL" smtClean="0"/>
              <a:pPr/>
              <a:t>2017-01-26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E8F332-2726-408D-BA96-7EEEB3990EAE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8" name="Tytuł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9B8283-F749-48F5-A746-9B85CA783381}" type="datetimeFigureOut">
              <a:rPr lang="pl-PL" smtClean="0"/>
              <a:pPr/>
              <a:t>2017-01-26</a:t>
            </a:fld>
            <a:endParaRPr lang="pl-PL" dirty="0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 dirty="0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E8F332-2726-408D-BA96-7EEEB3990EAE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9B8283-F749-48F5-A746-9B85CA783381}" type="datetimeFigureOut">
              <a:rPr lang="pl-PL" smtClean="0"/>
              <a:pPr/>
              <a:t>2017-01-26</a:t>
            </a:fld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E8F332-2726-408D-BA96-7EEEB3990EAE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Tytuł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9B8283-F749-48F5-A746-9B85CA783381}" type="datetimeFigureOut">
              <a:rPr lang="pl-PL" smtClean="0"/>
              <a:pPr/>
              <a:t>2017-01-26</a:t>
            </a:fld>
            <a:endParaRPr lang="pl-PL" dirty="0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E8F332-2726-408D-BA96-7EEEB3990EAE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649B8283-F749-48F5-A746-9B85CA783381}" type="datetimeFigureOut">
              <a:rPr lang="pl-PL" smtClean="0"/>
              <a:pPr/>
              <a:t>2017-01-26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E8F332-2726-408D-BA96-7EEEB3990EAE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49B8283-F749-48F5-A746-9B85CA783381}" type="datetimeFigureOut">
              <a:rPr lang="pl-PL" smtClean="0"/>
              <a:pPr/>
              <a:t>2017-01-26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8E8F332-2726-408D-BA96-7EEEB3990EAE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8" name="Dowolny kształt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Dowolny kształt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ójkąt prostokątny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Łącznik prostoliniowy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Pag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Pag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owolny kształt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Dowolny kształt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ójkąt prostokątny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Łącznik prostoliniowy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ymbol zastępczy tytułu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0" name="Symbol zastępczy tekstu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0" name="Symbol zastępczy daty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49B8283-F749-48F5-A746-9B85CA783381}" type="datetimeFigureOut">
              <a:rPr lang="pl-PL" smtClean="0"/>
              <a:pPr/>
              <a:t>2017-01-26</a:t>
            </a:fld>
            <a:endParaRPr lang="pl-PL" dirty="0"/>
          </a:p>
        </p:txBody>
      </p:sp>
      <p:sp>
        <p:nvSpPr>
          <p:cNvPr id="22" name="Symbol zastępczy stopki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pl-PL" dirty="0"/>
          </a:p>
        </p:txBody>
      </p:sp>
      <p:sp>
        <p:nvSpPr>
          <p:cNvPr id="18" name="Symbol zastępczy numeru slajd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8E8F332-2726-408D-BA96-7EEEB3990EAE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457200" y="2780928"/>
            <a:ext cx="8229600" cy="3226363"/>
          </a:xfrm>
        </p:spPr>
        <p:txBody>
          <a:bodyPr>
            <a:normAutofit fontScale="92500" lnSpcReduction="20000"/>
          </a:bodyPr>
          <a:lstStyle/>
          <a:p>
            <a:pPr algn="ctr"/>
            <a:endParaRPr lang="pl-PL" sz="4400" dirty="0" smtClean="0"/>
          </a:p>
          <a:p>
            <a:pPr algn="ctr"/>
            <a:r>
              <a:rPr lang="pl-PL" sz="5200" b="1" spc="140" dirty="0" smtClean="0">
                <a:solidFill>
                  <a:schemeClr val="accent4">
                    <a:lumMod val="75000"/>
                  </a:schemeClr>
                </a:solidFill>
                <a:latin typeface="Broadway" pitchFamily="82" charset="0"/>
              </a:rPr>
              <a:t>SEMINARIUM dla ATO</a:t>
            </a:r>
          </a:p>
          <a:p>
            <a:pPr algn="ctr"/>
            <a:endParaRPr lang="pl-PL" dirty="0" smtClean="0">
              <a:latin typeface="Broadway" pitchFamily="82" charset="0"/>
            </a:endParaRPr>
          </a:p>
          <a:p>
            <a:pPr algn="ctr"/>
            <a:endParaRPr lang="pl-PL" sz="3600" dirty="0" smtClean="0">
              <a:latin typeface="Broadway" pitchFamily="82" charset="0"/>
            </a:endParaRPr>
          </a:p>
          <a:p>
            <a:pPr algn="ctr"/>
            <a:endParaRPr lang="pl-PL" sz="3600" dirty="0" smtClean="0">
              <a:latin typeface="Broadway" pitchFamily="82" charset="0"/>
            </a:endParaRPr>
          </a:p>
          <a:p>
            <a:pPr algn="ctr"/>
            <a:r>
              <a:rPr lang="pl-PL" sz="3600" spc="-120" dirty="0" smtClean="0">
                <a:latin typeface="Broadway" pitchFamily="82" charset="0"/>
              </a:rPr>
              <a:t>25-01-2017</a:t>
            </a:r>
            <a:endParaRPr lang="pl-PL" sz="3600" spc="-120" dirty="0">
              <a:latin typeface="Broadway" pitchFamily="82" charset="0"/>
            </a:endParaRP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02234"/>
          </a:xfrm>
        </p:spPr>
        <p:txBody>
          <a:bodyPr/>
          <a:lstStyle/>
          <a:p>
            <a:endParaRPr lang="pl-PL" dirty="0"/>
          </a:p>
        </p:txBody>
      </p:sp>
      <p:pic>
        <p:nvPicPr>
          <p:cNvPr id="4" name="Picture 2" descr="\\fas2\qpa$\Logo_ULC\logo256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1" y="437456"/>
            <a:ext cx="1731618" cy="162339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sz="2800" dirty="0" smtClean="0">
                <a:solidFill>
                  <a:schemeClr val="accent1">
                    <a:lumMod val="75000"/>
                  </a:schemeClr>
                </a:solidFill>
              </a:rPr>
              <a:t>A Zgłoszenia szkoleń teoretycznych </a:t>
            </a:r>
          </a:p>
          <a:p>
            <a:r>
              <a:rPr lang="pl-PL" sz="2800" dirty="0" smtClean="0">
                <a:solidFill>
                  <a:schemeClr val="accent1">
                    <a:lumMod val="75000"/>
                  </a:schemeClr>
                </a:solidFill>
              </a:rPr>
              <a:t>i   praktycznych  - </a:t>
            </a:r>
            <a:r>
              <a:rPr lang="pl-PL" sz="2400" dirty="0" smtClean="0">
                <a:solidFill>
                  <a:schemeClr val="accent1">
                    <a:lumMod val="75000"/>
                  </a:schemeClr>
                </a:solidFill>
              </a:rPr>
              <a:t>niedociągnięcia organizacji</a:t>
            </a:r>
          </a:p>
          <a:p>
            <a:endParaRPr lang="pl-PL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>
              <a:buFont typeface="Wingdings" pitchFamily="2" charset="2"/>
              <a:buChar char="Ø"/>
            </a:pPr>
            <a:r>
              <a:rPr lang="pl-PL" sz="2400" dirty="0" smtClean="0"/>
              <a:t>Zgłoszenie nie zawiera wszystkich wskazanych danych (np. obywatelstwo osób szkolonych, nr zgody na szkolenie)</a:t>
            </a:r>
          </a:p>
          <a:p>
            <a:pPr algn="just">
              <a:buFont typeface="Wingdings" pitchFamily="2" charset="2"/>
              <a:buChar char="Ø"/>
            </a:pPr>
            <a:r>
              <a:rPr lang="pl-PL" sz="2400" dirty="0" smtClean="0"/>
              <a:t>Zgłoszenie szkolenia wysłane po terminie rozpoczęcia</a:t>
            </a:r>
          </a:p>
          <a:p>
            <a:pPr algn="just">
              <a:buFont typeface="Wingdings" pitchFamily="2" charset="2"/>
              <a:buChar char="Ø"/>
            </a:pPr>
            <a:r>
              <a:rPr lang="pl-PL" sz="2400" dirty="0" smtClean="0"/>
              <a:t>Brak zgłoszeń szkolenia wg </a:t>
            </a:r>
            <a:r>
              <a:rPr lang="pl-PL" sz="2400" dirty="0" err="1" smtClean="0"/>
              <a:t>ips</a:t>
            </a:r>
            <a:endParaRPr lang="pl-PL" sz="2400" dirty="0" smtClean="0"/>
          </a:p>
          <a:p>
            <a:pPr algn="just">
              <a:buFont typeface="Wingdings" pitchFamily="2" charset="2"/>
              <a:buChar char="Ø"/>
            </a:pPr>
            <a:r>
              <a:rPr lang="pl-PL" sz="2400" dirty="0" smtClean="0"/>
              <a:t>Brak podpisu osoby upoważnionej do zgłoszenia szkolenia</a:t>
            </a:r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400" dirty="0" smtClean="0"/>
              <a:t>SEMINARIUM - ATO</a:t>
            </a:r>
            <a:endParaRPr lang="pl-PL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pl-PL" sz="3300" dirty="0" smtClean="0">
                <a:solidFill>
                  <a:schemeClr val="accent1">
                    <a:lumMod val="75000"/>
                  </a:schemeClr>
                </a:solidFill>
              </a:rPr>
              <a:t>B Zgłaszanie zmian niezatwierdzanych</a:t>
            </a:r>
          </a:p>
          <a:p>
            <a:pPr algn="just"/>
            <a:r>
              <a:rPr lang="pl-PL" sz="3300" dirty="0" smtClean="0">
                <a:solidFill>
                  <a:schemeClr val="accent1">
                    <a:lumMod val="75000"/>
                  </a:schemeClr>
                </a:solidFill>
              </a:rPr>
              <a:t> i wnioski o zatwierdzenie zmian</a:t>
            </a:r>
          </a:p>
          <a:p>
            <a:pPr marL="365760" lvl="1" indent="-256032" algn="just">
              <a:spcBef>
                <a:spcPts val="400"/>
              </a:spcBef>
              <a:buSzPct val="68000"/>
              <a:buFont typeface="Wingdings 3"/>
              <a:buChar char=""/>
            </a:pPr>
            <a:endParaRPr lang="pl-PL" sz="2400" dirty="0" smtClean="0"/>
          </a:p>
          <a:p>
            <a:pPr marL="365760" lvl="1" indent="-256032" algn="just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pl-PL" sz="2600" dirty="0" smtClean="0"/>
              <a:t>1. Problem z  rozpoznaniem zmiany:</a:t>
            </a:r>
          </a:p>
          <a:p>
            <a:pPr marL="365760" lvl="1" indent="-256032" algn="just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pl-PL" sz="2600" dirty="0" smtClean="0"/>
              <a:t>czy zatwierdzana? - czy niezatwierdzana?</a:t>
            </a:r>
          </a:p>
          <a:p>
            <a:pPr marL="365760" lvl="1" indent="-256032" algn="just">
              <a:spcBef>
                <a:spcPts val="400"/>
              </a:spcBef>
              <a:buSzPct val="68000"/>
              <a:buFont typeface="Wingdings 3"/>
              <a:buChar char=""/>
            </a:pPr>
            <a:endParaRPr lang="pl-PL" sz="2600" dirty="0" smtClean="0"/>
          </a:p>
          <a:p>
            <a:pPr marL="365760" lvl="1" indent="-256032" algn="just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pl-PL" sz="2600" dirty="0" smtClean="0"/>
              <a:t>2. Problem z przedstawieniem we wniosku zmiany zatwierdzanej „w komplecie” (uwzględnione wszystkie elementy zmiany)</a:t>
            </a:r>
          </a:p>
          <a:p>
            <a:pPr marL="822960" lvl="1" indent="-457200" algn="just">
              <a:buNone/>
            </a:pPr>
            <a:endParaRPr lang="pl-PL" sz="2400" dirty="0" smtClean="0"/>
          </a:p>
          <a:p>
            <a:pPr marL="365760" lvl="1" indent="-256032" algn="just">
              <a:spcBef>
                <a:spcPts val="400"/>
              </a:spcBef>
              <a:buSzPct val="68000"/>
              <a:buFont typeface="Wingdings 3"/>
              <a:buChar char=""/>
            </a:pPr>
            <a:endParaRPr lang="pl-PL" sz="2400" dirty="0" smtClean="0"/>
          </a:p>
          <a:p>
            <a:pPr algn="just">
              <a:buNone/>
            </a:pPr>
            <a:r>
              <a:rPr lang="pl-PL" sz="2000" i="1" dirty="0" smtClean="0">
                <a:solidFill>
                  <a:srgbClr val="00B050"/>
                </a:solidFill>
              </a:rPr>
              <a:t>Zawsze w razie wątpliwości telefon/mail do inspektora prowadzącego</a:t>
            </a:r>
            <a:endParaRPr lang="pl-PL" sz="2000" i="1" dirty="0">
              <a:solidFill>
                <a:srgbClr val="00B050"/>
              </a:solidFill>
            </a:endParaRP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400" dirty="0" smtClean="0"/>
              <a:t>SEMINARIUM - ATO</a:t>
            </a:r>
            <a:endParaRPr lang="pl-PL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810539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pl-PL" b="1" dirty="0" smtClean="0">
                <a:solidFill>
                  <a:srgbClr val="0066FF"/>
                </a:solidFill>
              </a:rPr>
              <a:t>B Zmiany zatwierdzane</a:t>
            </a:r>
          </a:p>
          <a:p>
            <a:pPr>
              <a:buNone/>
            </a:pPr>
            <a:r>
              <a:rPr lang="pl-PL" b="1" dirty="0" smtClean="0"/>
              <a:t>ORA.GEN.130 lit. a) Zmiany  zatwierdzane </a:t>
            </a:r>
            <a:endParaRPr lang="pl-PL" dirty="0" smtClean="0"/>
          </a:p>
          <a:p>
            <a:pPr algn="just">
              <a:buNone/>
            </a:pPr>
            <a:r>
              <a:rPr lang="pl-PL" dirty="0" smtClean="0"/>
              <a:t>Wszelkie zmiany wpływające na: </a:t>
            </a:r>
          </a:p>
          <a:p>
            <a:pPr marL="624078" indent="-514350" algn="just">
              <a:spcBef>
                <a:spcPts val="1200"/>
              </a:spcBef>
              <a:buFont typeface="+mj-lt"/>
              <a:buAutoNum type="arabicParenR"/>
            </a:pPr>
            <a:r>
              <a:rPr lang="pl-PL" dirty="0" smtClean="0"/>
              <a:t>zakres certyfikatu lub warunki zatwierdzania organizacji lub </a:t>
            </a:r>
          </a:p>
          <a:p>
            <a:pPr marL="624078" indent="-514350" algn="just">
              <a:spcBef>
                <a:spcPts val="1200"/>
              </a:spcBef>
              <a:buFont typeface="+mj-lt"/>
              <a:buAutoNum type="arabicParenR"/>
            </a:pPr>
            <a:r>
              <a:rPr lang="pl-PL" dirty="0" smtClean="0"/>
              <a:t>dowolne elementy systemu zarządzania stosowanego przez organizację zgodnie </a:t>
            </a:r>
          </a:p>
          <a:p>
            <a:pPr marL="624078" indent="-514350" algn="just">
              <a:spcBef>
                <a:spcPts val="600"/>
              </a:spcBef>
              <a:buNone/>
            </a:pPr>
            <a:r>
              <a:rPr lang="pl-PL" dirty="0" smtClean="0"/>
              <a:t>     z ORA.GEN.200 lit. a) </a:t>
            </a:r>
            <a:r>
              <a:rPr lang="pl-PL" dirty="0" err="1" smtClean="0"/>
              <a:t>pkt</a:t>
            </a:r>
            <a:r>
              <a:rPr lang="pl-PL" dirty="0" smtClean="0"/>
              <a:t> 1 i lit. a) </a:t>
            </a:r>
            <a:r>
              <a:rPr lang="pl-PL" dirty="0" err="1" smtClean="0"/>
              <a:t>pkt</a:t>
            </a:r>
            <a:r>
              <a:rPr lang="pl-PL" dirty="0" smtClean="0"/>
              <a:t> 2 </a:t>
            </a:r>
          </a:p>
          <a:p>
            <a:pPr algn="just">
              <a:spcBef>
                <a:spcPts val="1200"/>
              </a:spcBef>
              <a:buNone/>
            </a:pPr>
            <a:r>
              <a:rPr lang="pl-PL" dirty="0" smtClean="0"/>
              <a:t>muszą być wcześniej zatwierdzone przez właściwy organ. </a:t>
            </a:r>
          </a:p>
          <a:p>
            <a:pPr>
              <a:buNone/>
            </a:pPr>
            <a:endParaRPr lang="pl-PL" b="1" dirty="0" smtClean="0"/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864096"/>
          </a:xfrm>
        </p:spPr>
        <p:txBody>
          <a:bodyPr anchor="ctr" anchorCtr="0">
            <a:normAutofit/>
          </a:bodyPr>
          <a:lstStyle/>
          <a:p>
            <a:r>
              <a:rPr lang="pl-PL" sz="2800" dirty="0" smtClean="0">
                <a:solidFill>
                  <a:srgbClr val="0070C0"/>
                </a:solidFill>
              </a:rPr>
              <a:t>SEMINARIUM - ATO</a:t>
            </a:r>
            <a:endParaRPr lang="pl-PL" sz="28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73853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l-PL" b="1" dirty="0" smtClean="0">
                <a:solidFill>
                  <a:srgbClr val="0066FF"/>
                </a:solidFill>
              </a:rPr>
              <a:t>B Zmiany zatwierdzane </a:t>
            </a:r>
            <a:r>
              <a:rPr lang="pl-PL" sz="2000" i="1" dirty="0" smtClean="0">
                <a:solidFill>
                  <a:srgbClr val="0066FF"/>
                </a:solidFill>
              </a:rPr>
              <a:t>(</a:t>
            </a:r>
            <a:r>
              <a:rPr lang="pl-PL" sz="2000" i="1" dirty="0" err="1" smtClean="0">
                <a:solidFill>
                  <a:srgbClr val="0066FF"/>
                </a:solidFill>
              </a:rPr>
              <a:t>cd</a:t>
            </a:r>
            <a:r>
              <a:rPr lang="pl-PL" sz="2000" i="1" dirty="0" smtClean="0">
                <a:solidFill>
                  <a:srgbClr val="0066FF"/>
                </a:solidFill>
              </a:rPr>
              <a:t> poprzedniego slajdu)</a:t>
            </a:r>
          </a:p>
          <a:p>
            <a:pPr>
              <a:buNone/>
            </a:pPr>
            <a:r>
              <a:rPr lang="pl-PL" i="1" dirty="0" smtClean="0"/>
              <a:t>z ORA.GEN.200 lit a </a:t>
            </a:r>
            <a:r>
              <a:rPr lang="pl-PL" i="1" dirty="0" err="1" smtClean="0"/>
              <a:t>pkt</a:t>
            </a:r>
            <a:r>
              <a:rPr lang="pl-PL" i="1" dirty="0" smtClean="0"/>
              <a:t> 1 </a:t>
            </a:r>
            <a:r>
              <a:rPr lang="pl-PL" b="1" i="1" dirty="0" smtClean="0"/>
              <a:t>to</a:t>
            </a:r>
            <a:endParaRPr lang="pl-PL" dirty="0" smtClean="0"/>
          </a:p>
          <a:p>
            <a:r>
              <a:rPr lang="pl-PL" b="1" i="1" dirty="0" smtClean="0"/>
              <a:t>zakresy obowiązków i odpowiedzialności </a:t>
            </a:r>
            <a:r>
              <a:rPr lang="pl-PL" i="1" dirty="0" smtClean="0"/>
              <a:t>kierownika  odpowiedzialnego i pozostałych osób funkcyjnych</a:t>
            </a:r>
          </a:p>
          <a:p>
            <a:endParaRPr lang="pl-PL" i="1" dirty="0" smtClean="0"/>
          </a:p>
          <a:p>
            <a:r>
              <a:rPr lang="pl-PL" i="1" dirty="0" smtClean="0"/>
              <a:t>z ORA.GEN.200 lit a </a:t>
            </a:r>
            <a:r>
              <a:rPr lang="pl-PL" i="1" dirty="0" err="1" smtClean="0"/>
              <a:t>pkt</a:t>
            </a:r>
            <a:r>
              <a:rPr lang="pl-PL" i="1" dirty="0" smtClean="0"/>
              <a:t>  2 </a:t>
            </a:r>
            <a:r>
              <a:rPr lang="pl-PL" b="1" i="1" dirty="0" smtClean="0"/>
              <a:t>to</a:t>
            </a:r>
            <a:endParaRPr lang="pl-PL" b="1" dirty="0" smtClean="0"/>
          </a:p>
          <a:p>
            <a:r>
              <a:rPr lang="pl-PL" b="1" i="1" dirty="0" smtClean="0"/>
              <a:t>„polityka bezpieczeństwa”  </a:t>
            </a:r>
            <a:r>
              <a:rPr lang="pl-PL" i="1" dirty="0" smtClean="0"/>
              <a:t>- zasady i reguły rządzące organizacją w odniesieniu do bezpieczeństwa</a:t>
            </a:r>
            <a:r>
              <a:rPr lang="pl-PL" dirty="0" smtClean="0"/>
              <a:t>;</a:t>
            </a:r>
          </a:p>
          <a:p>
            <a:pPr>
              <a:buNone/>
            </a:pPr>
            <a:endParaRPr lang="pl-PL" b="1" dirty="0" smtClean="0"/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864096"/>
          </a:xfrm>
        </p:spPr>
        <p:txBody>
          <a:bodyPr anchor="ctr" anchorCtr="0">
            <a:normAutofit/>
          </a:bodyPr>
          <a:lstStyle/>
          <a:p>
            <a:r>
              <a:rPr lang="pl-PL" sz="2800" dirty="0" smtClean="0">
                <a:solidFill>
                  <a:srgbClr val="0070C0"/>
                </a:solidFill>
              </a:rPr>
              <a:t>SEMINARIUM - ATO</a:t>
            </a:r>
            <a:endParaRPr lang="pl-PL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594515"/>
          </a:xfrm>
        </p:spPr>
        <p:txBody>
          <a:bodyPr>
            <a:normAutofit fontScale="77500" lnSpcReduction="20000"/>
          </a:bodyPr>
          <a:lstStyle/>
          <a:p>
            <a:r>
              <a:rPr lang="pl-PL" sz="3200" b="1" dirty="0" smtClean="0">
                <a:solidFill>
                  <a:srgbClr val="0066FF"/>
                </a:solidFill>
              </a:rPr>
              <a:t>B Zmiany zatwierdzane</a:t>
            </a:r>
          </a:p>
          <a:p>
            <a:r>
              <a:rPr lang="pl-PL" sz="3100" b="1" dirty="0" smtClean="0"/>
              <a:t>GM1 ORA.GEN.130(a)  - Zmiany zatwierdzane  - t</a:t>
            </a:r>
            <a:r>
              <a:rPr lang="pl-PL" sz="3100" dirty="0" smtClean="0"/>
              <a:t>ypowe</a:t>
            </a:r>
          </a:p>
          <a:p>
            <a:pPr marL="624078" indent="-514350">
              <a:spcBef>
                <a:spcPts val="1200"/>
              </a:spcBef>
              <a:buFont typeface="+mj-lt"/>
              <a:buAutoNum type="arabicPeriod"/>
            </a:pPr>
            <a:r>
              <a:rPr lang="pl-PL" sz="3000" dirty="0" smtClean="0"/>
              <a:t>nazwa organizacji;</a:t>
            </a:r>
          </a:p>
          <a:p>
            <a:pPr marL="624078" indent="-514350">
              <a:spcBef>
                <a:spcPts val="600"/>
              </a:spcBef>
              <a:buFont typeface="+mj-lt"/>
              <a:buAutoNum type="arabicPeriod"/>
            </a:pPr>
            <a:r>
              <a:rPr lang="pl-PL" sz="3000" dirty="0" smtClean="0"/>
              <a:t>główne miejsce prowadzenia działalności przez organizację;</a:t>
            </a:r>
          </a:p>
          <a:p>
            <a:pPr marL="624078" indent="-514350">
              <a:spcBef>
                <a:spcPts val="600"/>
              </a:spcBef>
              <a:buFont typeface="+mj-lt"/>
              <a:buAutoNum type="arabicPeriod"/>
            </a:pPr>
            <a:r>
              <a:rPr lang="pl-PL" sz="3000" dirty="0" smtClean="0"/>
              <a:t>zakres działalności organizacji;</a:t>
            </a:r>
          </a:p>
          <a:p>
            <a:pPr marL="624078" indent="-514350">
              <a:spcBef>
                <a:spcPts val="600"/>
              </a:spcBef>
              <a:buFont typeface="+mj-lt"/>
              <a:buAutoNum type="arabicPeriod"/>
            </a:pPr>
            <a:r>
              <a:rPr lang="pl-PL" sz="3000" dirty="0" smtClean="0"/>
              <a:t>dodatkowe siedziby organizacji;</a:t>
            </a:r>
          </a:p>
          <a:p>
            <a:pPr marL="624078" indent="-514350">
              <a:spcBef>
                <a:spcPts val="600"/>
              </a:spcBef>
              <a:buFont typeface="+mj-lt"/>
              <a:buAutoNum type="arabicPeriod"/>
            </a:pPr>
            <a:r>
              <a:rPr lang="pl-PL" sz="3000" dirty="0" smtClean="0"/>
              <a:t>kierownik odpowiedzialny AM;</a:t>
            </a:r>
          </a:p>
          <a:p>
            <a:pPr marL="624078" indent="-514350">
              <a:spcBef>
                <a:spcPts val="600"/>
              </a:spcBef>
              <a:buFont typeface="+mj-lt"/>
              <a:buAutoNum type="arabicPeriod"/>
            </a:pPr>
            <a:r>
              <a:rPr lang="pl-PL" sz="3000" dirty="0" smtClean="0"/>
              <a:t>osoby funkcyjne HT, Z-ca HT, CFI, CTKI, SM, CMM;</a:t>
            </a:r>
          </a:p>
          <a:p>
            <a:pPr marL="624078" indent="-514350">
              <a:spcBef>
                <a:spcPts val="600"/>
              </a:spcBef>
              <a:buFont typeface="+mj-lt"/>
              <a:buAutoNum type="arabicPeriod"/>
            </a:pPr>
            <a:r>
              <a:rPr lang="pl-PL" sz="3000" dirty="0" smtClean="0"/>
              <a:t>dokumentacja organizacji, polityka i procedury bezpieczeństwa</a:t>
            </a:r>
            <a:r>
              <a:rPr lang="pl-PL" dirty="0" smtClean="0"/>
              <a:t>;</a:t>
            </a:r>
          </a:p>
          <a:p>
            <a:pPr marL="624078" indent="-514350">
              <a:spcBef>
                <a:spcPts val="600"/>
              </a:spcBef>
              <a:buFont typeface="+mj-lt"/>
              <a:buAutoNum type="arabicPeriod"/>
            </a:pPr>
            <a:r>
              <a:rPr lang="pl-PL" sz="3000" dirty="0" smtClean="0"/>
              <a:t>zaplecze </a:t>
            </a:r>
          </a:p>
          <a:p>
            <a:pPr marL="624078" indent="-514350">
              <a:buNone/>
            </a:pPr>
            <a:endParaRPr lang="pl-PL" dirty="0" smtClean="0"/>
          </a:p>
          <a:p>
            <a:pPr marL="624078" indent="-514350">
              <a:buFont typeface="+mj-lt"/>
              <a:buAutoNum type="arabicPeriod"/>
            </a:pPr>
            <a:endParaRPr lang="pl-PL" dirty="0" smtClean="0"/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792088"/>
          </a:xfrm>
        </p:spPr>
        <p:txBody>
          <a:bodyPr anchor="ctr" anchorCtr="0">
            <a:normAutofit/>
          </a:bodyPr>
          <a:lstStyle/>
          <a:p>
            <a:r>
              <a:rPr lang="pl-PL" sz="2400" dirty="0" smtClean="0">
                <a:solidFill>
                  <a:srgbClr val="0070C0"/>
                </a:solidFill>
              </a:rPr>
              <a:t>SEMINARIUM - ATO</a:t>
            </a:r>
            <a:endParaRPr lang="pl-PL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73853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l-PL" sz="2400" b="1" dirty="0" smtClean="0">
                <a:solidFill>
                  <a:srgbClr val="0066FF"/>
                </a:solidFill>
              </a:rPr>
              <a:t>B Zmiany zatwierdzane</a:t>
            </a:r>
          </a:p>
          <a:p>
            <a:pPr>
              <a:buNone/>
            </a:pPr>
            <a:r>
              <a:rPr lang="pl-PL" sz="2000" dirty="0" smtClean="0"/>
              <a:t>GM1 ORA.GEN.130(a) –</a:t>
            </a:r>
            <a:r>
              <a:rPr lang="pl-PL" sz="2000" dirty="0" err="1" smtClean="0"/>
              <a:t>cd</a:t>
            </a:r>
            <a:r>
              <a:rPr lang="pl-PL" sz="2000" dirty="0" smtClean="0"/>
              <a:t>.</a:t>
            </a:r>
            <a:endParaRPr lang="pl-PL" dirty="0" smtClean="0"/>
          </a:p>
          <a:p>
            <a:r>
              <a:rPr lang="pl-PL" dirty="0" smtClean="0"/>
              <a:t>Zatwierdzenia wymagają </a:t>
            </a:r>
            <a:r>
              <a:rPr lang="pl-PL" u="sng" dirty="0" smtClean="0"/>
              <a:t>zmiany</a:t>
            </a:r>
            <a:r>
              <a:rPr lang="pl-PL" dirty="0" smtClean="0"/>
              <a:t> w </a:t>
            </a:r>
            <a:r>
              <a:rPr lang="pl-PL" b="1" dirty="0" smtClean="0"/>
              <a:t>procedurze stosowanej przez organizację opisującej w jaki sposób zmiany niewymagające uprzedniego zatwierdzenia będą zarządzane i zgłaszane do właściwego organu</a:t>
            </a:r>
          </a:p>
          <a:p>
            <a:r>
              <a:rPr lang="pl-PL" i="1" dirty="0" smtClean="0"/>
              <a:t>„Procedura wprowadzania zmian niewymagających zatwierdzenia”</a:t>
            </a:r>
            <a:endParaRPr lang="pl-PL" i="1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792088"/>
          </a:xfrm>
        </p:spPr>
        <p:txBody>
          <a:bodyPr anchor="ctr" anchorCtr="0">
            <a:normAutofit/>
          </a:bodyPr>
          <a:lstStyle/>
          <a:p>
            <a:r>
              <a:rPr lang="pl-PL" sz="2800" dirty="0" smtClean="0">
                <a:solidFill>
                  <a:srgbClr val="0070C0"/>
                </a:solidFill>
              </a:rPr>
              <a:t>SEMINARIUM - ATO</a:t>
            </a:r>
            <a:endParaRPr lang="pl-PL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594515"/>
          </a:xfrm>
        </p:spPr>
        <p:txBody>
          <a:bodyPr/>
          <a:lstStyle/>
          <a:p>
            <a:r>
              <a:rPr lang="pl-PL" dirty="0" smtClean="0">
                <a:solidFill>
                  <a:srgbClr val="0066FF"/>
                </a:solidFill>
              </a:rPr>
              <a:t>B Przykład typowej zmiany zatwierdzanej</a:t>
            </a:r>
          </a:p>
          <a:p>
            <a:pPr algn="just"/>
            <a:r>
              <a:rPr lang="pl-PL" sz="2000" dirty="0" smtClean="0"/>
              <a:t>Wprowadzenie nowego </a:t>
            </a:r>
            <a:r>
              <a:rPr lang="pl-PL" sz="2000" b="1" dirty="0" smtClean="0"/>
              <a:t>zakresu szkolenia </a:t>
            </a:r>
            <a:r>
              <a:rPr lang="pl-PL" sz="2000" dirty="0" smtClean="0"/>
              <a:t>wymaga uwzględnienia we wniosku o zatwierdzenie zmian </a:t>
            </a:r>
            <a:r>
              <a:rPr lang="pl-PL" sz="2000" i="1" dirty="0" smtClean="0"/>
              <a:t>(</a:t>
            </a:r>
            <a:r>
              <a:rPr lang="pl-PL" sz="2000" i="1" dirty="0" err="1" smtClean="0"/>
              <a:t>pkt-y</a:t>
            </a:r>
            <a:r>
              <a:rPr lang="pl-PL" sz="2000" i="1" dirty="0" smtClean="0"/>
              <a:t> formularza)</a:t>
            </a:r>
            <a:r>
              <a:rPr lang="pl-PL" sz="2000" dirty="0" smtClean="0"/>
              <a:t>:</a:t>
            </a:r>
          </a:p>
          <a:p>
            <a:pPr algn="just">
              <a:buFont typeface="Wingdings" pitchFamily="2" charset="2"/>
              <a:buChar char="Ø"/>
            </a:pPr>
            <a:r>
              <a:rPr lang="pl-PL" sz="2400" dirty="0" smtClean="0"/>
              <a:t>(2) Zakres szkolenia (teoretyczne, praktyczne),</a:t>
            </a:r>
          </a:p>
          <a:p>
            <a:pPr algn="just">
              <a:buFont typeface="Wingdings" pitchFamily="2" charset="2"/>
              <a:buChar char="Ø"/>
            </a:pPr>
            <a:r>
              <a:rPr lang="pl-PL" sz="2400" dirty="0" smtClean="0"/>
              <a:t>(6a i 6b) Instruktorzy (</a:t>
            </a:r>
            <a:r>
              <a:rPr lang="pl-PL" sz="1800" dirty="0" smtClean="0"/>
              <a:t>pomimo iż są już w ATO, zatwierdzany zakres przydzielonego szkolenia)</a:t>
            </a:r>
          </a:p>
          <a:p>
            <a:pPr algn="just">
              <a:buFont typeface="Wingdings" pitchFamily="2" charset="2"/>
              <a:buChar char="Ø"/>
            </a:pPr>
            <a:r>
              <a:rPr lang="pl-PL" sz="2400" dirty="0" smtClean="0"/>
              <a:t>(10) FSTD </a:t>
            </a:r>
            <a:r>
              <a:rPr lang="pl-PL" sz="1800" dirty="0" smtClean="0"/>
              <a:t>(na których będzie realizowany zakres szkolenia z (2)) </a:t>
            </a:r>
          </a:p>
          <a:p>
            <a:pPr algn="just">
              <a:buFont typeface="Wingdings" pitchFamily="2" charset="2"/>
              <a:buChar char="Ø"/>
            </a:pPr>
            <a:r>
              <a:rPr lang="pl-PL" sz="2400" dirty="0" smtClean="0"/>
              <a:t>(11) statki powietrzne </a:t>
            </a:r>
            <a:r>
              <a:rPr lang="pl-PL" sz="2000" dirty="0" smtClean="0"/>
              <a:t>(na których będzie realizowany zakres szkolenia z (2))</a:t>
            </a:r>
          </a:p>
          <a:p>
            <a:pPr algn="just">
              <a:buFont typeface="Wingdings" pitchFamily="2" charset="2"/>
              <a:buChar char="Ø"/>
            </a:pPr>
            <a:r>
              <a:rPr lang="pl-PL" sz="2400" dirty="0" smtClean="0"/>
              <a:t>(12) Program/</a:t>
            </a:r>
            <a:r>
              <a:rPr lang="pl-PL" sz="2400" dirty="0" err="1" smtClean="0"/>
              <a:t>Isz</a:t>
            </a:r>
            <a:r>
              <a:rPr lang="pl-PL" sz="2400" dirty="0" smtClean="0"/>
              <a:t>. do akceptacji i zmiany </a:t>
            </a:r>
          </a:p>
          <a:p>
            <a:pPr algn="just">
              <a:buNone/>
            </a:pPr>
            <a:r>
              <a:rPr lang="pl-PL" sz="2400" dirty="0" smtClean="0"/>
              <a:t>   w pozostałej dokumentacji</a:t>
            </a:r>
          </a:p>
          <a:p>
            <a:endParaRPr lang="pl-PL" sz="2400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pl-PL" sz="2400" dirty="0" smtClean="0"/>
              <a:t>SEMINARIUM - ATO</a:t>
            </a:r>
            <a:endParaRPr lang="pl-PL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66652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l-PL" dirty="0" smtClean="0">
                <a:solidFill>
                  <a:srgbClr val="0066FF"/>
                </a:solidFill>
              </a:rPr>
              <a:t>B </a:t>
            </a:r>
            <a:r>
              <a:rPr lang="pl-PL" b="1" dirty="0" smtClean="0">
                <a:solidFill>
                  <a:srgbClr val="0066FF"/>
                </a:solidFill>
              </a:rPr>
              <a:t>Zmiany niezatwierdzane </a:t>
            </a:r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r>
              <a:rPr lang="pl-PL" dirty="0" smtClean="0"/>
              <a:t>ORA.GEN.130 lit c) </a:t>
            </a:r>
            <a:endParaRPr lang="pl-PL" b="1" dirty="0" smtClean="0"/>
          </a:p>
          <a:p>
            <a:pPr marL="108000">
              <a:buNone/>
            </a:pPr>
            <a:r>
              <a:rPr lang="pl-PL" dirty="0" smtClean="0"/>
              <a:t> </a:t>
            </a:r>
          </a:p>
          <a:p>
            <a:pPr marL="108000" algn="just">
              <a:spcBef>
                <a:spcPts val="0"/>
              </a:spcBef>
              <a:buNone/>
            </a:pPr>
            <a:r>
              <a:rPr lang="pl-PL" sz="2400" dirty="0" smtClean="0"/>
              <a:t>Zarządzanie wszelkimi zmianami niezatwierdzanymi oraz powiadamianie o nich właściwego organu musi odbywać się z uwzględnieniem </a:t>
            </a:r>
            <a:r>
              <a:rPr lang="pl-PL" sz="2400" u="sng" dirty="0" smtClean="0"/>
              <a:t>procedury zatwierdzonej przez właściwy organ.</a:t>
            </a:r>
          </a:p>
          <a:p>
            <a:pPr marL="108000">
              <a:spcBef>
                <a:spcPts val="1200"/>
              </a:spcBef>
              <a:buNone/>
            </a:pPr>
            <a:r>
              <a:rPr lang="pl-PL" b="1" i="1" dirty="0" smtClean="0"/>
              <a:t>„Procedura wprowadzania zmian niewymagających zatwierdzenia”</a:t>
            </a:r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864096"/>
          </a:xfrm>
        </p:spPr>
        <p:txBody>
          <a:bodyPr anchor="ctr" anchorCtr="0">
            <a:normAutofit/>
          </a:bodyPr>
          <a:lstStyle/>
          <a:p>
            <a:r>
              <a:rPr lang="pl-PL" sz="2800" dirty="0" smtClean="0">
                <a:solidFill>
                  <a:srgbClr val="0070C0"/>
                </a:solidFill>
              </a:rPr>
              <a:t>SEMINARIUM - ATO</a:t>
            </a:r>
            <a:endParaRPr lang="pl-PL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37849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l-PL" dirty="0" smtClean="0">
                <a:solidFill>
                  <a:srgbClr val="0066FF"/>
                </a:solidFill>
              </a:rPr>
              <a:t>B </a:t>
            </a:r>
            <a:r>
              <a:rPr lang="pl-PL" b="1" dirty="0" smtClean="0">
                <a:solidFill>
                  <a:srgbClr val="0066FF"/>
                </a:solidFill>
              </a:rPr>
              <a:t>Zmiany niezatwierdzane </a:t>
            </a:r>
          </a:p>
          <a:p>
            <a:pPr>
              <a:buNone/>
            </a:pPr>
            <a:r>
              <a:rPr lang="pl-PL" b="1" dirty="0" smtClean="0"/>
              <a:t>Możliwy zakres zmian niezatwierdzanych</a:t>
            </a:r>
            <a:r>
              <a:rPr lang="pl-PL" dirty="0" smtClean="0"/>
              <a:t>:</a:t>
            </a:r>
          </a:p>
          <a:p>
            <a:pPr algn="just">
              <a:spcBef>
                <a:spcPts val="1200"/>
              </a:spcBef>
            </a:pPr>
            <a:r>
              <a:rPr lang="pl-PL" dirty="0" smtClean="0"/>
              <a:t>Instruktorzy szkolenia teoretycznego </a:t>
            </a:r>
          </a:p>
          <a:p>
            <a:pPr algn="just">
              <a:spcBef>
                <a:spcPts val="0"/>
              </a:spcBef>
              <a:buNone/>
            </a:pPr>
            <a:r>
              <a:rPr lang="pl-PL" dirty="0" smtClean="0"/>
              <a:t>   i praktycznego </a:t>
            </a:r>
            <a:r>
              <a:rPr lang="pl-PL" sz="1800" dirty="0" smtClean="0"/>
              <a:t>(nowy, zakres przydzielonego szkolenia)</a:t>
            </a:r>
          </a:p>
          <a:p>
            <a:pPr algn="just"/>
            <a:r>
              <a:rPr lang="pl-PL" dirty="0" smtClean="0"/>
              <a:t>Statki powietrzne</a:t>
            </a:r>
          </a:p>
          <a:p>
            <a:pPr algn="just"/>
            <a:r>
              <a:rPr lang="pl-PL" dirty="0" smtClean="0"/>
              <a:t>Zmiany w zakresie zaplecza</a:t>
            </a:r>
          </a:p>
          <a:p>
            <a:pPr algn="just"/>
            <a:r>
              <a:rPr lang="pl-PL" dirty="0" smtClean="0"/>
              <a:t>Zmiany w dokumentacji organizacji</a:t>
            </a:r>
          </a:p>
          <a:p>
            <a:pPr algn="just"/>
            <a:r>
              <a:rPr lang="pl-PL" dirty="0" smtClean="0"/>
              <a:t>Jednorazowe miejsca szkolenia teoretycznego i praktycznego</a:t>
            </a: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52128"/>
          </a:xfrm>
        </p:spPr>
        <p:txBody>
          <a:bodyPr anchor="ctr" anchorCtr="0">
            <a:normAutofit/>
          </a:bodyPr>
          <a:lstStyle/>
          <a:p>
            <a:r>
              <a:rPr lang="pl-PL" sz="2800" dirty="0" smtClean="0">
                <a:solidFill>
                  <a:srgbClr val="0070C0"/>
                </a:solidFill>
              </a:rPr>
              <a:t>SEMINARIUM - ATO</a:t>
            </a:r>
            <a:endParaRPr lang="pl-PL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4954555"/>
          </a:xfrm>
        </p:spPr>
        <p:txBody>
          <a:bodyPr>
            <a:normAutofit/>
          </a:bodyPr>
          <a:lstStyle/>
          <a:p>
            <a:pPr marL="108000">
              <a:buNone/>
            </a:pPr>
            <a:r>
              <a:rPr lang="pl-PL" sz="2400" dirty="0" smtClean="0">
                <a:solidFill>
                  <a:srgbClr val="0066FF"/>
                </a:solidFill>
              </a:rPr>
              <a:t>B Problemy ze zmianami - wskazanie nierealnego terminu wprowadzenia zmiany</a:t>
            </a:r>
          </a:p>
          <a:p>
            <a:pPr marL="108000">
              <a:buNone/>
            </a:pPr>
            <a:r>
              <a:rPr lang="pl-PL" sz="2400" dirty="0" smtClean="0"/>
              <a:t>ORA.GEN.130 lit. b i AMC - </a:t>
            </a:r>
            <a:r>
              <a:rPr lang="pl-PL" dirty="0" smtClean="0"/>
              <a:t>Terminy</a:t>
            </a:r>
          </a:p>
          <a:p>
            <a:pPr>
              <a:spcBef>
                <a:spcPts val="1200"/>
              </a:spcBef>
              <a:buNone/>
            </a:pPr>
            <a:r>
              <a:rPr lang="pl-PL" sz="2500" b="1" dirty="0" smtClean="0"/>
              <a:t>Złożenie wniosku o zatwierdzenie zmian</a:t>
            </a:r>
          </a:p>
          <a:p>
            <a:pPr>
              <a:buFont typeface="Wingdings" pitchFamily="2" charset="2"/>
              <a:buChar char="Ø"/>
            </a:pPr>
            <a:r>
              <a:rPr lang="pl-PL" sz="2500" dirty="0" smtClean="0"/>
              <a:t>Zakres zatwierdzenia - </a:t>
            </a:r>
            <a:r>
              <a:rPr lang="pl-PL" sz="2500" b="1" dirty="0" smtClean="0"/>
              <a:t>30 dni przed </a:t>
            </a:r>
            <a:r>
              <a:rPr lang="pl-PL" sz="2500" dirty="0" smtClean="0"/>
              <a:t>data wprowadzenia planowanej zmiany</a:t>
            </a:r>
          </a:p>
          <a:p>
            <a:pPr>
              <a:buFont typeface="Wingdings" pitchFamily="2" charset="2"/>
              <a:buChar char="Ø"/>
            </a:pPr>
            <a:r>
              <a:rPr lang="pl-PL" sz="2500" dirty="0" smtClean="0"/>
              <a:t>Osoba funkcyjna – </a:t>
            </a:r>
            <a:r>
              <a:rPr lang="pl-PL" sz="2500" b="1" dirty="0" smtClean="0"/>
              <a:t>10 dni przed </a:t>
            </a:r>
            <a:r>
              <a:rPr lang="pl-PL" sz="2500" dirty="0" smtClean="0"/>
              <a:t>planowaną zmianą,</a:t>
            </a:r>
          </a:p>
          <a:p>
            <a:pPr>
              <a:buFont typeface="Wingdings" pitchFamily="2" charset="2"/>
              <a:buChar char="Ø"/>
            </a:pPr>
            <a:r>
              <a:rPr lang="pl-PL" sz="2500" dirty="0" smtClean="0"/>
              <a:t>Nieplanowana zmiana – </a:t>
            </a:r>
            <a:r>
              <a:rPr lang="pl-PL" sz="2500" u="sng" dirty="0" smtClean="0"/>
              <a:t>jak najwcześniej</a:t>
            </a:r>
          </a:p>
          <a:p>
            <a:pPr>
              <a:buFont typeface="Wingdings" pitchFamily="2" charset="2"/>
              <a:buChar char="Ø"/>
            </a:pPr>
            <a:r>
              <a:rPr lang="pl-PL" sz="2500" dirty="0" smtClean="0"/>
              <a:t>Zmiana nazwy – wniosek w trybie pilnym</a:t>
            </a:r>
          </a:p>
          <a:p>
            <a:pPr>
              <a:buNone/>
            </a:pPr>
            <a:endParaRPr lang="pl-PL" sz="2500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792088"/>
          </a:xfrm>
        </p:spPr>
        <p:txBody>
          <a:bodyPr anchor="ctr" anchorCtr="0">
            <a:normAutofit/>
          </a:bodyPr>
          <a:lstStyle/>
          <a:p>
            <a:r>
              <a:rPr lang="pl-PL" sz="2800" dirty="0" smtClean="0">
                <a:solidFill>
                  <a:srgbClr val="0070C0"/>
                </a:solidFill>
              </a:rPr>
              <a:t>SEMINARIUM - ATO</a:t>
            </a:r>
            <a:endParaRPr lang="pl-PL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>
              <a:buClr>
                <a:srgbClr val="2DA2BF"/>
              </a:buClr>
            </a:pPr>
            <a:endParaRPr lang="pl-PL" b="1" dirty="0" smtClean="0">
              <a:solidFill>
                <a:srgbClr val="464646">
                  <a:lumMod val="7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just">
              <a:buClr>
                <a:srgbClr val="2DA2BF"/>
              </a:buClr>
            </a:pPr>
            <a:r>
              <a:rPr lang="pl-PL" b="1" dirty="0" smtClean="0">
                <a:solidFill>
                  <a:srgbClr val="464646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DEPARTAMENT </a:t>
            </a:r>
            <a:r>
              <a:rPr lang="pl-PL" b="1" dirty="0">
                <a:solidFill>
                  <a:srgbClr val="464646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PERSONELU LOTNICZEGO</a:t>
            </a:r>
          </a:p>
          <a:p>
            <a:pPr lvl="0" algn="just">
              <a:buClr>
                <a:srgbClr val="2DA2BF"/>
              </a:buClr>
            </a:pPr>
            <a:endParaRPr lang="pl-PL" sz="2400" b="1" dirty="0" smtClean="0">
              <a:solidFill>
                <a:srgbClr val="464646">
                  <a:lumMod val="7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just">
              <a:buClr>
                <a:srgbClr val="2DA2BF"/>
              </a:buClr>
            </a:pPr>
            <a:r>
              <a:rPr lang="pl-PL" sz="2400" b="1" dirty="0" smtClean="0">
                <a:solidFill>
                  <a:srgbClr val="464646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INSPEKTORAT </a:t>
            </a:r>
            <a:r>
              <a:rPr lang="pl-PL" sz="2400" b="1" dirty="0">
                <a:solidFill>
                  <a:srgbClr val="464646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CERTYFIKACJI I NADZORU</a:t>
            </a:r>
          </a:p>
          <a:p>
            <a:pPr lvl="0">
              <a:buClr>
                <a:srgbClr val="2DA2BF"/>
              </a:buClr>
              <a:buNone/>
            </a:pPr>
            <a:endParaRPr lang="pl-PL" dirty="0">
              <a:solidFill>
                <a:prstClr val="black"/>
              </a:solidFill>
            </a:endParaRPr>
          </a:p>
          <a:p>
            <a:pPr lvl="0">
              <a:buClr>
                <a:srgbClr val="2DA2BF"/>
              </a:buClr>
              <a:buNone/>
            </a:pPr>
            <a:endParaRPr lang="pl-PL" sz="2400" b="1" i="1" dirty="0" smtClean="0">
              <a:solidFill>
                <a:srgbClr val="C00000"/>
              </a:solidFill>
              <a:latin typeface="Baskerville Old Face" pitchFamily="18" charset="0"/>
            </a:endParaRPr>
          </a:p>
          <a:p>
            <a:pPr lvl="0">
              <a:buClr>
                <a:srgbClr val="2DA2BF"/>
              </a:buClr>
              <a:buNone/>
            </a:pPr>
            <a:endParaRPr lang="pl-PL" sz="2400" b="1" i="1" dirty="0" smtClean="0">
              <a:solidFill>
                <a:srgbClr val="C00000"/>
              </a:solidFill>
              <a:latin typeface="Baskerville Old Face" pitchFamily="18" charset="0"/>
            </a:endParaRPr>
          </a:p>
          <a:p>
            <a:pPr lvl="0">
              <a:buClr>
                <a:srgbClr val="2DA2BF"/>
              </a:buClr>
              <a:buNone/>
            </a:pPr>
            <a:r>
              <a:rPr lang="pl-PL" sz="2400" b="1" i="1" dirty="0" smtClean="0">
                <a:solidFill>
                  <a:srgbClr val="C00000"/>
                </a:solidFill>
                <a:latin typeface="Baskerville Old Face" pitchFamily="18" charset="0"/>
              </a:rPr>
              <a:t>Katarzyna Grzybowska</a:t>
            </a:r>
          </a:p>
          <a:p>
            <a:pPr lvl="0">
              <a:buClr>
                <a:srgbClr val="2DA2BF"/>
              </a:buClr>
              <a:buNone/>
            </a:pPr>
            <a:r>
              <a:rPr lang="pl-PL" sz="2400" b="1" i="1" dirty="0" err="1" smtClean="0">
                <a:solidFill>
                  <a:srgbClr val="C00000"/>
                </a:solidFill>
                <a:latin typeface="Baskerville Old Face" pitchFamily="18" charset="0"/>
              </a:rPr>
              <a:t>kgrzybowska@ulc.gov.pl</a:t>
            </a:r>
            <a:endParaRPr lang="pl-PL" sz="2400" i="1" dirty="0">
              <a:solidFill>
                <a:srgbClr val="C00000"/>
              </a:solidFill>
              <a:latin typeface="Baskerville Old Face" pitchFamily="18" charset="0"/>
            </a:endParaRPr>
          </a:p>
          <a:p>
            <a:pPr>
              <a:buNone/>
            </a:pPr>
            <a:endParaRPr lang="pl-PL" sz="2800" i="1" dirty="0">
              <a:solidFill>
                <a:srgbClr val="C00000"/>
              </a:solidFill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pl-PL" sz="3200" b="1" dirty="0" smtClean="0"/>
              <a:t>SEMINARIUM - ATO</a:t>
            </a:r>
            <a:endParaRPr lang="pl-PL" sz="3200" b="1" dirty="0"/>
          </a:p>
        </p:txBody>
      </p:sp>
      <p:pic>
        <p:nvPicPr>
          <p:cNvPr id="4" name="Picture 3" descr="C:\Users\rgorzkowski\Desktop\logo-ulc-intranet.pn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9754" y="6367070"/>
            <a:ext cx="2854246" cy="49093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666523"/>
          </a:xfrm>
        </p:spPr>
        <p:txBody>
          <a:bodyPr>
            <a:normAutofit fontScale="92500"/>
          </a:bodyPr>
          <a:lstStyle/>
          <a:p>
            <a:pPr marL="822960" lvl="1" indent="-457200" algn="just">
              <a:buNone/>
            </a:pPr>
            <a:r>
              <a:rPr lang="pl-PL" sz="2600" dirty="0" smtClean="0">
                <a:solidFill>
                  <a:srgbClr val="0066FF"/>
                </a:solidFill>
              </a:rPr>
              <a:t>B Problemy ze zmianami </a:t>
            </a:r>
            <a:r>
              <a:rPr lang="pl-PL" sz="2400" dirty="0" smtClean="0">
                <a:solidFill>
                  <a:srgbClr val="0066FF"/>
                </a:solidFill>
              </a:rPr>
              <a:t>- b</a:t>
            </a:r>
            <a:r>
              <a:rPr lang="pl-PL" sz="2600" dirty="0" smtClean="0">
                <a:solidFill>
                  <a:srgbClr val="0066FF"/>
                </a:solidFill>
              </a:rPr>
              <a:t>rak oceny wpływu zmiany na bezpieczeństwo po jej wprowadzeniu</a:t>
            </a:r>
          </a:p>
          <a:p>
            <a:pPr algn="just">
              <a:spcBef>
                <a:spcPts val="1200"/>
              </a:spcBef>
              <a:buFont typeface="Wingdings" pitchFamily="2" charset="2"/>
              <a:buChar char="Ø"/>
            </a:pPr>
            <a:r>
              <a:rPr lang="pl-PL" sz="2400" dirty="0" smtClean="0"/>
              <a:t>Organizacja powinna zarządzać ryzykiem w zakresie bezpieczeństwa związanym ze zmianą.</a:t>
            </a:r>
          </a:p>
          <a:p>
            <a:pPr algn="just">
              <a:spcBef>
                <a:spcPts val="1200"/>
              </a:spcBef>
              <a:buFont typeface="Wingdings" pitchFamily="2" charset="2"/>
              <a:buChar char="Ø"/>
            </a:pPr>
            <a:r>
              <a:rPr lang="pl-PL" sz="2400" dirty="0" smtClean="0"/>
              <a:t>Zarządzanie zmianą powinno być procesem udokumentowanym w celu określenia zmiany zewnętrznej i wewnętrznej mogącej mieć niekorzystny wpływ na bezpieczeństwo.</a:t>
            </a:r>
          </a:p>
          <a:p>
            <a:pPr algn="just">
              <a:spcBef>
                <a:spcPts val="0"/>
              </a:spcBef>
              <a:buFont typeface="Wingdings" pitchFamily="2" charset="2"/>
              <a:buChar char="Ø"/>
            </a:pPr>
            <a:r>
              <a:rPr lang="pl-PL" sz="2400" dirty="0" smtClean="0"/>
              <a:t>Zarządzanie zmianą powinno wykorzystywać istniejące w ramach organizacji procesy identyfikacji zagrożeń oraz oceny i ograniczania ryzyka</a:t>
            </a:r>
            <a:r>
              <a:rPr lang="pl-PL" sz="2800" dirty="0" smtClean="0"/>
              <a:t>.</a:t>
            </a:r>
          </a:p>
          <a:p>
            <a:pPr>
              <a:spcBef>
                <a:spcPts val="1200"/>
              </a:spcBef>
              <a:buNone/>
            </a:pPr>
            <a:r>
              <a:rPr lang="pl-PL" sz="2000" i="1" dirty="0" smtClean="0"/>
              <a:t>AMC1 ORA.GEN.200(a)(1);(2);(3);(5) i AMC1 ORA.GEN.200(a)(3)</a:t>
            </a:r>
            <a:endParaRPr lang="pl-PL" sz="2000" dirty="0" smtClean="0"/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pl-PL" sz="2400" dirty="0" smtClean="0"/>
              <a:t>SEMINARIUM - ATO</a:t>
            </a:r>
            <a:endParaRPr lang="pl-PL" sz="24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594515"/>
          </a:xfrm>
        </p:spPr>
        <p:txBody>
          <a:bodyPr>
            <a:normAutofit/>
          </a:bodyPr>
          <a:lstStyle/>
          <a:p>
            <a:pPr marL="822960" lvl="1" indent="-457200" algn="just">
              <a:buNone/>
            </a:pPr>
            <a:r>
              <a:rPr lang="pl-PL" sz="2400" dirty="0" smtClean="0">
                <a:solidFill>
                  <a:srgbClr val="0066FF"/>
                </a:solidFill>
              </a:rPr>
              <a:t>B Problemy ze zmianami - Brak zgłoszeń zmian typu:</a:t>
            </a:r>
          </a:p>
          <a:p>
            <a:pPr marL="822960" lvl="1" indent="-457200" algn="just">
              <a:buFont typeface="Wingdings" pitchFamily="2" charset="2"/>
              <a:buChar char="Ø"/>
            </a:pPr>
            <a:r>
              <a:rPr lang="pl-PL" sz="2000" dirty="0" smtClean="0"/>
              <a:t>ATO nie spełnia już wymagań do prowadzenia szkolenia w zakresie szkolenia ujętego w certyfikacie</a:t>
            </a:r>
          </a:p>
          <a:p>
            <a:pPr marL="822960" lvl="1" indent="-457200" algn="just">
              <a:buFont typeface="Wingdings" pitchFamily="2" charset="2"/>
              <a:buChar char="Ø"/>
            </a:pPr>
            <a:r>
              <a:rPr lang="pl-PL" sz="2000" dirty="0" smtClean="0"/>
              <a:t>Rozwiązanie umowy z instruktorem</a:t>
            </a:r>
          </a:p>
          <a:p>
            <a:pPr marL="822960" lvl="1" indent="-457200" algn="just">
              <a:buFont typeface="Wingdings" pitchFamily="2" charset="2"/>
              <a:buChar char="Ø"/>
            </a:pPr>
            <a:r>
              <a:rPr lang="pl-PL" sz="2000" dirty="0" smtClean="0"/>
              <a:t>Ograniczenie instruktorowi zakresu szkolenia</a:t>
            </a:r>
          </a:p>
          <a:p>
            <a:pPr marL="822960" lvl="1" indent="-457200" algn="just">
              <a:buFont typeface="Wingdings" pitchFamily="2" charset="2"/>
              <a:buChar char="Ø"/>
            </a:pPr>
            <a:r>
              <a:rPr lang="pl-PL" sz="2000" dirty="0" smtClean="0"/>
              <a:t>Rozwiązanie umowy dotyczącej statku pow., zaplecza, lotniska</a:t>
            </a:r>
          </a:p>
          <a:p>
            <a:pPr marL="822960" lvl="1" indent="-457200" algn="just">
              <a:buFont typeface="Wingdings" pitchFamily="2" charset="2"/>
              <a:buChar char="Ø"/>
            </a:pPr>
            <a:r>
              <a:rPr lang="pl-PL" sz="2000" dirty="0" smtClean="0"/>
              <a:t>Uszkodzenia statku pow. uniemożliwiające dalszą eksploatację</a:t>
            </a:r>
          </a:p>
          <a:p>
            <a:pPr marL="822960" lvl="1" indent="-457200" algn="just">
              <a:buFont typeface="Wingdings" pitchFamily="2" charset="2"/>
              <a:buChar char="Ø"/>
            </a:pPr>
            <a:r>
              <a:rPr lang="pl-PL" sz="2000" dirty="0" smtClean="0"/>
              <a:t>Itd.</a:t>
            </a:r>
            <a:r>
              <a:rPr lang="pl-PL" sz="2000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</a:p>
          <a:p>
            <a:pPr marL="822960" lvl="1" indent="-457200" algn="just">
              <a:buNone/>
            </a:pPr>
            <a:r>
              <a:rPr lang="pl-PL" sz="2000" dirty="0" smtClean="0"/>
              <a:t>Są to zmiany zatwierdzane i zmiany niezatwierdzane</a:t>
            </a:r>
          </a:p>
          <a:p>
            <a:pPr marL="822960" lvl="1" indent="-457200">
              <a:buNone/>
            </a:pPr>
            <a:endParaRPr lang="pl-PL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pl-PL" sz="2400" dirty="0" smtClean="0"/>
              <a:t>SEMINARIUM - ATO</a:t>
            </a:r>
            <a:endParaRPr lang="pl-PL" sz="24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4882547"/>
          </a:xfrm>
        </p:spPr>
        <p:txBody>
          <a:bodyPr>
            <a:normAutofit/>
          </a:bodyPr>
          <a:lstStyle/>
          <a:p>
            <a:r>
              <a:rPr lang="pl-PL" sz="2600" dirty="0" smtClean="0">
                <a:solidFill>
                  <a:schemeClr val="accent2">
                    <a:lumMod val="75000"/>
                  </a:schemeClr>
                </a:solidFill>
              </a:rPr>
              <a:t>C Aktualność dokumentacji organizacji złożonej do ULC</a:t>
            </a:r>
          </a:p>
          <a:p>
            <a:endParaRPr lang="pl-PL" sz="2400" dirty="0" smtClean="0"/>
          </a:p>
          <a:p>
            <a:pPr algn="just">
              <a:buFont typeface="Wingdings" pitchFamily="2" charset="2"/>
              <a:buChar char="Ø"/>
            </a:pPr>
            <a:r>
              <a:rPr lang="pl-PL" sz="2400" dirty="0" smtClean="0"/>
              <a:t>Brak aktualizacji płyt CD po wprowadzeniu zmian </a:t>
            </a:r>
          </a:p>
          <a:p>
            <a:pPr algn="just">
              <a:buNone/>
            </a:pPr>
            <a:r>
              <a:rPr lang="pl-PL" sz="2400" dirty="0" smtClean="0"/>
              <a:t>   w dokumentacji organizacji</a:t>
            </a:r>
          </a:p>
          <a:p>
            <a:pPr algn="just">
              <a:buFont typeface="Wingdings" pitchFamily="2" charset="2"/>
              <a:buChar char="Ø"/>
            </a:pPr>
            <a:r>
              <a:rPr lang="pl-PL" sz="2400" dirty="0" smtClean="0"/>
              <a:t>Brak kompletu dokumentacji na płycie CD</a:t>
            </a:r>
          </a:p>
          <a:p>
            <a:pPr algn="just">
              <a:buFont typeface="Wingdings" pitchFamily="2" charset="2"/>
              <a:buChar char="Ø"/>
            </a:pPr>
            <a:r>
              <a:rPr lang="pl-PL" sz="2400" dirty="0" smtClean="0"/>
              <a:t>Brak opisu na płytach CD </a:t>
            </a:r>
            <a:r>
              <a:rPr lang="pl-PL" sz="2000" dirty="0" smtClean="0"/>
              <a:t>(nazwa organizacji, data, wykaz dokumentów wraz z aktualną zmianą)</a:t>
            </a:r>
          </a:p>
          <a:p>
            <a:pPr algn="just">
              <a:buFont typeface="Wingdings" pitchFamily="2" charset="2"/>
              <a:buChar char="Ø"/>
            </a:pPr>
            <a:r>
              <a:rPr lang="pl-PL" sz="2400" dirty="0" smtClean="0"/>
              <a:t>Brak potwierdzeń wprowadzenia nowych dokumentów zgodnie z </a:t>
            </a:r>
            <a:r>
              <a:rPr lang="pl-PL" sz="2000" dirty="0" smtClean="0"/>
              <a:t>§20 </a:t>
            </a:r>
            <a:r>
              <a:rPr lang="pl-PL" sz="2000" dirty="0" err="1" smtClean="0"/>
              <a:t>rozp</a:t>
            </a:r>
            <a:r>
              <a:rPr lang="pl-PL" sz="2000" dirty="0" smtClean="0"/>
              <a:t>. </a:t>
            </a:r>
            <a:r>
              <a:rPr lang="pl-PL" sz="2000" dirty="0" err="1" smtClean="0"/>
              <a:t>MTBiGM</a:t>
            </a:r>
            <a:r>
              <a:rPr lang="pl-PL" sz="2000" dirty="0" smtClean="0"/>
              <a:t> z 25.03.2013 w sprawie certyfikacji działalności w lotnictwie cywilnym (</a:t>
            </a:r>
            <a:r>
              <a:rPr lang="pl-PL" sz="2000" dirty="0" err="1" smtClean="0"/>
              <a:t>Dz.U</a:t>
            </a:r>
            <a:r>
              <a:rPr lang="pl-PL" sz="2000" dirty="0" smtClean="0"/>
              <a:t>. z 2013 r. poz. 421)</a:t>
            </a: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pl-PL" sz="2400" dirty="0" smtClean="0"/>
              <a:t>SEMINARIUM - ATO</a:t>
            </a:r>
            <a:endParaRPr lang="pl-PL" sz="24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pl-PL" sz="2400" b="0" dirty="0" smtClean="0"/>
              <a:t>SEMINARIUM</a:t>
            </a:r>
            <a:r>
              <a:rPr lang="pl-PL" sz="2400" dirty="0" smtClean="0"/>
              <a:t> - ATO</a:t>
            </a:r>
            <a:endParaRPr lang="pl-PL" sz="2400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b="1" dirty="0" smtClean="0">
                <a:solidFill>
                  <a:srgbClr val="008E40"/>
                </a:solidFill>
              </a:rPr>
              <a:t>D Zlecone czynności</a:t>
            </a:r>
          </a:p>
          <a:p>
            <a:r>
              <a:rPr lang="pl-PL" sz="2400" b="1" dirty="0" smtClean="0"/>
              <a:t>ORA.GEN.205 i AMC1 i GM1</a:t>
            </a:r>
          </a:p>
          <a:p>
            <a:pPr algn="just"/>
            <a:r>
              <a:rPr lang="pl-PL" sz="2400" dirty="0" smtClean="0"/>
              <a:t>Wprowadzenie zleconych czynności </a:t>
            </a:r>
            <a:r>
              <a:rPr lang="pl-PL" sz="2400" b="1" dirty="0" smtClean="0"/>
              <a:t>po raz pierwszy – to zmiana zatwierdzana</a:t>
            </a:r>
            <a:r>
              <a:rPr lang="pl-PL" sz="2400" dirty="0" smtClean="0"/>
              <a:t>  - związana ze zmianą systemu zarządzania</a:t>
            </a:r>
          </a:p>
          <a:p>
            <a:pPr algn="just"/>
            <a:r>
              <a:rPr lang="pl-PL" sz="2400" dirty="0" smtClean="0"/>
              <a:t>Zlecone czynności muszą być objęte zarządzaniem bezpieczeństwem i monitorowaniem zgodności,</a:t>
            </a:r>
          </a:p>
          <a:p>
            <a:pPr algn="just"/>
            <a:r>
              <a:rPr lang="pl-PL" sz="2400" dirty="0" smtClean="0"/>
              <a:t>Kolejne podpisanie umowy organizacja powinna przed zgłoszeniem do ULC rozważyć czy zmiana niezatwierdzana, czy zatwierdzana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4882547"/>
          </a:xfrm>
        </p:spPr>
        <p:txBody>
          <a:bodyPr>
            <a:normAutofit lnSpcReduction="10000"/>
          </a:bodyPr>
          <a:lstStyle/>
          <a:p>
            <a:r>
              <a:rPr lang="pl-PL" b="1" dirty="0" smtClean="0">
                <a:solidFill>
                  <a:srgbClr val="008E40"/>
                </a:solidFill>
              </a:rPr>
              <a:t>D Zlecone czynności</a:t>
            </a:r>
          </a:p>
          <a:p>
            <a:endParaRPr lang="pl-PL" sz="2400" dirty="0" smtClean="0"/>
          </a:p>
          <a:p>
            <a:pPr algn="just"/>
            <a:r>
              <a:rPr lang="pl-PL" sz="2400" dirty="0" smtClean="0"/>
              <a:t>Najczęściej zlecaną czynnością jest powierzenie szkolenia instruktorowi prowadzącemu własną działalność gospodarczą – umowa z firmą (samo zatrudnienie instruktora) </a:t>
            </a:r>
          </a:p>
          <a:p>
            <a:pPr algn="just"/>
            <a:endParaRPr lang="pl-PL" sz="2400" dirty="0" smtClean="0"/>
          </a:p>
          <a:p>
            <a:pPr algn="just"/>
            <a:r>
              <a:rPr lang="pl-PL" sz="2400" dirty="0" smtClean="0"/>
              <a:t>Obowiązkowo </a:t>
            </a:r>
            <a:r>
              <a:rPr lang="pl-PL" sz="2400" b="1" dirty="0" smtClean="0"/>
              <a:t>pisemne porozumienie </a:t>
            </a:r>
            <a:r>
              <a:rPr lang="pl-PL" sz="2400" dirty="0" smtClean="0"/>
              <a:t>/ umowa</a:t>
            </a:r>
          </a:p>
          <a:p>
            <a:pPr algn="just"/>
            <a:r>
              <a:rPr lang="pl-PL" sz="2400" dirty="0" smtClean="0"/>
              <a:t>zawierająca: </a:t>
            </a:r>
          </a:p>
          <a:p>
            <a:pPr algn="just">
              <a:buFont typeface="Wingdings" pitchFamily="2" charset="2"/>
              <a:buChar char="Ø"/>
            </a:pPr>
            <a:r>
              <a:rPr lang="pl-PL" sz="2400" dirty="0" smtClean="0"/>
              <a:t>zakres zleconych czynności i obowiązujące wymagania,</a:t>
            </a:r>
          </a:p>
          <a:p>
            <a:pPr algn="just">
              <a:buFont typeface="Wingdings" pitchFamily="2" charset="2"/>
              <a:buChar char="Ø"/>
            </a:pPr>
            <a:r>
              <a:rPr lang="pl-PL" sz="2400" dirty="0" smtClean="0"/>
              <a:t>gwarancja dostępu ULC do organizacji przyjmującej zlecenie.</a:t>
            </a:r>
          </a:p>
          <a:p>
            <a:endParaRPr lang="pl-PL" sz="2400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pl-PL" sz="2400" dirty="0" smtClean="0"/>
              <a:t>SEMINARIUM - ATO</a:t>
            </a:r>
            <a:endParaRPr lang="pl-PL" sz="24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4882547"/>
          </a:xfrm>
        </p:spPr>
        <p:txBody>
          <a:bodyPr>
            <a:normAutofit/>
          </a:bodyPr>
          <a:lstStyle/>
          <a:p>
            <a:pPr algn="just"/>
            <a:r>
              <a:rPr lang="pl-PL" dirty="0" smtClean="0">
                <a:solidFill>
                  <a:srgbClr val="8C509C"/>
                </a:solidFill>
              </a:rPr>
              <a:t>E Procedura weryfikacji uprawnień nabytych w lotnictwie państwowym</a:t>
            </a:r>
          </a:p>
          <a:p>
            <a:pPr algn="just"/>
            <a:endParaRPr lang="pl-PL" sz="2000" b="1" dirty="0" smtClean="0"/>
          </a:p>
          <a:p>
            <a:pPr algn="just"/>
            <a:r>
              <a:rPr lang="pl-PL" sz="2000" b="1" dirty="0" smtClean="0"/>
              <a:t>§3 ust. 2.</a:t>
            </a:r>
            <a:r>
              <a:rPr lang="pl-PL" sz="2000" dirty="0" smtClean="0"/>
              <a:t> </a:t>
            </a:r>
            <a:r>
              <a:rPr lang="pl-PL" sz="2000" dirty="0" err="1" smtClean="0"/>
              <a:t>rozp</a:t>
            </a:r>
            <a:r>
              <a:rPr lang="pl-PL" sz="2000" dirty="0" smtClean="0"/>
              <a:t>. </a:t>
            </a:r>
            <a:r>
              <a:rPr lang="pl-PL" sz="2000" dirty="0" err="1" smtClean="0"/>
              <a:t>MIiR</a:t>
            </a:r>
            <a:r>
              <a:rPr lang="pl-PL" sz="2000" dirty="0" smtClean="0"/>
              <a:t> z 16.04.2015 w sprawie szczegółowych warunków uznawania kwalifikacji i uprawnień nabytych </a:t>
            </a:r>
          </a:p>
          <a:p>
            <a:pPr algn="just">
              <a:buNone/>
            </a:pPr>
            <a:r>
              <a:rPr lang="pl-PL" sz="2000" dirty="0" smtClean="0"/>
              <a:t>    w lotnictwie państwowym (</a:t>
            </a:r>
            <a:r>
              <a:rPr lang="pl-PL" sz="2000" dirty="0" err="1" smtClean="0"/>
              <a:t>Dz.U</a:t>
            </a:r>
            <a:r>
              <a:rPr lang="pl-PL" sz="2000" dirty="0" smtClean="0"/>
              <a:t>. z 2015 r. poz. 654)</a:t>
            </a:r>
          </a:p>
          <a:p>
            <a:pPr algn="just">
              <a:spcBef>
                <a:spcPts val="1200"/>
              </a:spcBef>
            </a:pPr>
            <a:r>
              <a:rPr lang="pl-PL" sz="2000" dirty="0" smtClean="0"/>
              <a:t>Rozpoczęcie „weryfikacji uprawnień z lotnictwa państwowego” jest to zmiana zatwierdzana związana z systemem zarządzania (wniosek o zatwierdzenie zmian).</a:t>
            </a:r>
          </a:p>
          <a:p>
            <a:pPr algn="just">
              <a:spcBef>
                <a:spcPts val="1200"/>
              </a:spcBef>
            </a:pPr>
            <a:r>
              <a:rPr lang="pl-PL" sz="2000" u="sng" dirty="0" smtClean="0"/>
              <a:t>Zmiana treści procedury</a:t>
            </a:r>
            <a:r>
              <a:rPr lang="pl-PL" sz="2000" dirty="0" smtClean="0"/>
              <a:t> to zatwierdzana zmiana do dokumentu - §28 ust. 2. </a:t>
            </a:r>
            <a:r>
              <a:rPr lang="pl-PL" sz="2000" dirty="0" err="1" smtClean="0"/>
              <a:t>pkt</a:t>
            </a:r>
            <a:r>
              <a:rPr lang="pl-PL" sz="2000" dirty="0" smtClean="0"/>
              <a:t> 1) </a:t>
            </a:r>
            <a:r>
              <a:rPr lang="pl-PL" sz="2000" dirty="0" err="1" smtClean="0"/>
              <a:t>rozp</a:t>
            </a:r>
            <a:r>
              <a:rPr lang="pl-PL" sz="2000" dirty="0" smtClean="0"/>
              <a:t>. </a:t>
            </a:r>
            <a:r>
              <a:rPr lang="pl-PL" sz="2000" dirty="0" err="1" smtClean="0"/>
              <a:t>MTBiGM</a:t>
            </a:r>
            <a:r>
              <a:rPr lang="pl-PL" sz="2000" dirty="0" smtClean="0"/>
              <a:t> z 2.09.2013r. sprawie licencjonowania personelu lotniczego (</a:t>
            </a:r>
            <a:r>
              <a:rPr lang="pl-PL" sz="2000" dirty="0" err="1" smtClean="0"/>
              <a:t>Dz.U</a:t>
            </a:r>
            <a:r>
              <a:rPr lang="pl-PL" sz="2000" dirty="0" smtClean="0"/>
              <a:t>. z 2013 r. poz. 1077) (pismo o zatwierdzenie zmiany w dokumencie) </a:t>
            </a:r>
            <a:endParaRPr lang="pl-PL" sz="2000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pl-PL" sz="2400" dirty="0" smtClean="0">
                <a:solidFill>
                  <a:srgbClr val="0070C0"/>
                </a:solidFill>
              </a:rPr>
              <a:t>SEMINARIUM - ATO</a:t>
            </a:r>
            <a:endParaRPr lang="pl-PL" sz="24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1228" indent="-571500">
              <a:buNone/>
            </a:pPr>
            <a:r>
              <a:rPr lang="pl-PL" sz="3200" b="1" dirty="0" smtClean="0">
                <a:solidFill>
                  <a:srgbClr val="008E40"/>
                </a:solidFill>
              </a:rPr>
              <a:t>F. Postępowanie ze stwierdzoną nieprawidłowością </a:t>
            </a:r>
          </a:p>
          <a:p>
            <a:pPr marL="1152000" indent="-571500">
              <a:buNone/>
            </a:pPr>
            <a:r>
              <a:rPr lang="pl-PL" sz="3200" b="1" dirty="0" smtClean="0">
                <a:solidFill>
                  <a:srgbClr val="008E40"/>
                </a:solidFill>
              </a:rPr>
              <a:t> - działania naprawcze  i  korekcyjne</a:t>
            </a:r>
          </a:p>
          <a:p>
            <a:pPr marL="681228" indent="-571500">
              <a:buNone/>
            </a:pPr>
            <a:endParaRPr lang="pl-PL" sz="3200" dirty="0" smtClean="0"/>
          </a:p>
          <a:p>
            <a:pPr algn="just"/>
            <a:r>
              <a:rPr lang="pl-PL" sz="2600" dirty="0" smtClean="0"/>
              <a:t>Działania </a:t>
            </a:r>
            <a:r>
              <a:rPr lang="pl-PL" sz="2600" dirty="0" smtClean="0">
                <a:solidFill>
                  <a:srgbClr val="0066FF"/>
                </a:solidFill>
              </a:rPr>
              <a:t>ULC</a:t>
            </a:r>
            <a:r>
              <a:rPr lang="pl-PL" sz="2600" dirty="0" smtClean="0"/>
              <a:t> i </a:t>
            </a:r>
            <a:r>
              <a:rPr lang="pl-PL" sz="2600" dirty="0" smtClean="0">
                <a:solidFill>
                  <a:srgbClr val="00B050"/>
                </a:solidFill>
              </a:rPr>
              <a:t>organizacji</a:t>
            </a:r>
            <a:r>
              <a:rPr lang="pl-PL" sz="2600" dirty="0" smtClean="0"/>
              <a:t> po stwierdzeniu nieprawidłowości w organizacji do jej zamknięcia</a:t>
            </a:r>
            <a:endParaRPr lang="pl-PL" sz="2600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pl-PL" sz="3600" dirty="0" smtClean="0">
                <a:solidFill>
                  <a:srgbClr val="0070C0"/>
                </a:solidFill>
              </a:rPr>
              <a:t>SEMINARIUM - ATO</a:t>
            </a:r>
            <a:endParaRPr lang="pl-PL" sz="36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pl-PL" sz="2400" b="1" spc="-100" dirty="0" smtClean="0"/>
              <a:t>Postępowanie ze stwierdzoną nieprawidłowością poziomu 2</a:t>
            </a:r>
            <a:endParaRPr lang="pl-PL" sz="2400" spc="-100" dirty="0" smtClean="0">
              <a:solidFill>
                <a:schemeClr val="accent4"/>
              </a:solidFill>
            </a:endParaRPr>
          </a:p>
          <a:p>
            <a:r>
              <a:rPr lang="pl-PL" sz="2400" b="1" i="1" dirty="0" smtClean="0">
                <a:solidFill>
                  <a:schemeClr val="accent5"/>
                </a:solidFill>
              </a:rPr>
              <a:t>ULC</a:t>
            </a:r>
            <a:r>
              <a:rPr lang="pl-PL" sz="2400" i="1" dirty="0" smtClean="0">
                <a:solidFill>
                  <a:schemeClr val="accent5"/>
                </a:solidFill>
              </a:rPr>
              <a:t> - ARA.GEN.350 Stwierdzone nieprawidłowości</a:t>
            </a:r>
          </a:p>
          <a:p>
            <a:pPr>
              <a:buNone/>
            </a:pPr>
            <a:r>
              <a:rPr lang="pl-PL" sz="2400" i="1" dirty="0" smtClean="0">
                <a:solidFill>
                  <a:schemeClr val="accent5"/>
                </a:solidFill>
              </a:rPr>
              <a:t>   i działania naprawcze – organizacje </a:t>
            </a:r>
          </a:p>
          <a:p>
            <a:r>
              <a:rPr lang="pl-PL" sz="2400" b="1" i="1" dirty="0" smtClean="0">
                <a:solidFill>
                  <a:srgbClr val="00B050"/>
                </a:solidFill>
              </a:rPr>
              <a:t>ATO</a:t>
            </a:r>
            <a:r>
              <a:rPr lang="pl-PL" sz="2400" i="1" dirty="0" smtClean="0">
                <a:solidFill>
                  <a:srgbClr val="00B050"/>
                </a:solidFill>
              </a:rPr>
              <a:t> – ORA.GEN.150 Niezgodności</a:t>
            </a:r>
          </a:p>
          <a:p>
            <a:pPr lvl="0"/>
            <a:endParaRPr lang="pl-PL" sz="2400" dirty="0" smtClean="0">
              <a:solidFill>
                <a:schemeClr val="accent5"/>
              </a:solidFill>
            </a:endParaRPr>
          </a:p>
          <a:p>
            <a:pPr marL="566928" lvl="0" indent="-457200">
              <a:buFont typeface="+mj-lt"/>
              <a:buAutoNum type="arabicPeriod"/>
            </a:pPr>
            <a:r>
              <a:rPr lang="pl-PL" sz="2400" dirty="0" smtClean="0">
                <a:solidFill>
                  <a:schemeClr val="accent5"/>
                </a:solidFill>
              </a:rPr>
              <a:t>Stwierdzenie nieprawidłowości w działalności organizacji </a:t>
            </a:r>
            <a:r>
              <a:rPr lang="pl-PL" sz="2400" i="1" dirty="0" smtClean="0">
                <a:solidFill>
                  <a:schemeClr val="accent5"/>
                </a:solidFill>
              </a:rPr>
              <a:t>(podczas kontroli, w inny sposób</a:t>
            </a:r>
            <a:r>
              <a:rPr lang="pl-PL" sz="2400" dirty="0" smtClean="0">
                <a:solidFill>
                  <a:schemeClr val="accent5"/>
                </a:solidFill>
              </a:rPr>
              <a:t>)</a:t>
            </a:r>
          </a:p>
          <a:p>
            <a:pPr marL="566928" lvl="0" indent="-457200">
              <a:buFont typeface="+mj-lt"/>
              <a:buAutoNum type="arabicPeriod"/>
            </a:pPr>
            <a:r>
              <a:rPr lang="pl-PL" sz="2400" dirty="0" smtClean="0">
                <a:solidFill>
                  <a:schemeClr val="accent5"/>
                </a:solidFill>
              </a:rPr>
              <a:t>Wystawienie raportu niezgodności poziomu 2</a:t>
            </a:r>
          </a:p>
          <a:p>
            <a:pPr marL="566928" lvl="0" indent="-457200">
              <a:buFont typeface="+mj-lt"/>
              <a:buAutoNum type="arabicPeriod"/>
            </a:pPr>
            <a:r>
              <a:rPr lang="pl-PL" sz="2400" dirty="0" smtClean="0">
                <a:solidFill>
                  <a:schemeClr val="accent5"/>
                </a:solidFill>
              </a:rPr>
              <a:t>Wystawienie powiadomienia do organizacji z wyznaczeniem daty usunięcia</a:t>
            </a:r>
          </a:p>
          <a:p>
            <a:pPr marL="566928" lvl="0" indent="-457200">
              <a:buFont typeface="+mj-lt"/>
              <a:buAutoNum type="arabicPeriod"/>
            </a:pPr>
            <a:r>
              <a:rPr lang="pl-PL" sz="2400" b="1" dirty="0" smtClean="0">
                <a:solidFill>
                  <a:srgbClr val="00B050"/>
                </a:solidFill>
              </a:rPr>
              <a:t>W organizacji analiza </a:t>
            </a:r>
            <a:r>
              <a:rPr lang="pl-PL" sz="2400" b="1" smtClean="0">
                <a:solidFill>
                  <a:srgbClr val="00B050"/>
                </a:solidFill>
              </a:rPr>
              <a:t>przyczyn niezgodności </a:t>
            </a:r>
            <a:r>
              <a:rPr lang="pl-PL" sz="2400" b="1" dirty="0" smtClean="0">
                <a:solidFill>
                  <a:srgbClr val="00B050"/>
                </a:solidFill>
              </a:rPr>
              <a:t>i opracowanie planu </a:t>
            </a:r>
            <a:r>
              <a:rPr lang="pl-PL" sz="2400" b="1" dirty="0" smtClean="0">
                <a:solidFill>
                  <a:srgbClr val="00B050"/>
                </a:solidFill>
              </a:rPr>
              <a:t>działań naprawczych (działania naprawcze i działania korygujące)</a:t>
            </a:r>
          </a:p>
          <a:p>
            <a:pPr marL="566928" lvl="0" indent="-457200">
              <a:buFont typeface="+mj-lt"/>
              <a:buAutoNum type="arabicPeriod"/>
            </a:pPr>
            <a:r>
              <a:rPr lang="pl-PL" sz="2400" b="1" dirty="0" smtClean="0">
                <a:solidFill>
                  <a:srgbClr val="00B050"/>
                </a:solidFill>
              </a:rPr>
              <a:t>Organizacja (AM) </a:t>
            </a:r>
            <a:r>
              <a:rPr lang="pl-PL" sz="2400" b="1" u="sng" dirty="0" smtClean="0">
                <a:solidFill>
                  <a:srgbClr val="00B050"/>
                </a:solidFill>
              </a:rPr>
              <a:t>przesyła</a:t>
            </a:r>
            <a:r>
              <a:rPr lang="pl-PL" sz="2400" b="1" dirty="0" smtClean="0">
                <a:solidFill>
                  <a:srgbClr val="00B050"/>
                </a:solidFill>
              </a:rPr>
              <a:t> do ULC plan działań naprawczych do zatwierdzenia</a:t>
            </a:r>
            <a:endParaRPr lang="pl-PL" sz="2400" dirty="0" smtClean="0">
              <a:solidFill>
                <a:srgbClr val="00B050"/>
              </a:solidFill>
            </a:endParaRPr>
          </a:p>
          <a:p>
            <a:pPr marL="681228" indent="-571500">
              <a:buNone/>
            </a:pPr>
            <a:endParaRPr lang="pl-PL" sz="2600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pl-PL" sz="3600" dirty="0" smtClean="0"/>
              <a:t>SEMINARIUM - ATO</a:t>
            </a:r>
            <a:endParaRPr lang="pl-PL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378491"/>
          </a:xfrm>
        </p:spPr>
        <p:txBody>
          <a:bodyPr>
            <a:normAutofit fontScale="92500" lnSpcReduction="20000"/>
          </a:bodyPr>
          <a:lstStyle/>
          <a:p>
            <a:pPr marL="624078" lvl="0" indent="-514350">
              <a:buFont typeface="+mj-lt"/>
              <a:buAutoNum type="arabicPeriod" startAt="6"/>
            </a:pPr>
            <a:r>
              <a:rPr lang="pl-PL" b="1" u="sng" dirty="0" smtClean="0">
                <a:solidFill>
                  <a:schemeClr val="accent5"/>
                </a:solidFill>
              </a:rPr>
              <a:t>Zatwierdzenie</a:t>
            </a:r>
            <a:r>
              <a:rPr lang="pl-PL" b="1" dirty="0" smtClean="0">
                <a:solidFill>
                  <a:schemeClr val="accent5"/>
                </a:solidFill>
              </a:rPr>
              <a:t> planu działań naprawczych</a:t>
            </a:r>
            <a:r>
              <a:rPr lang="pl-PL" dirty="0" smtClean="0">
                <a:solidFill>
                  <a:schemeClr val="accent5"/>
                </a:solidFill>
              </a:rPr>
              <a:t> </a:t>
            </a:r>
          </a:p>
          <a:p>
            <a:pPr marL="624078" lvl="0" indent="-514350">
              <a:buFont typeface="+mj-lt"/>
              <a:buAutoNum type="arabicPeriod" startAt="6"/>
            </a:pPr>
            <a:r>
              <a:rPr lang="pl-PL" b="1" dirty="0" smtClean="0">
                <a:solidFill>
                  <a:srgbClr val="00B050"/>
                </a:solidFill>
              </a:rPr>
              <a:t>Organizacja </a:t>
            </a:r>
            <a:r>
              <a:rPr lang="pl-PL" b="1" u="sng" dirty="0" smtClean="0">
                <a:solidFill>
                  <a:srgbClr val="00B050"/>
                </a:solidFill>
              </a:rPr>
              <a:t>realizuje</a:t>
            </a:r>
            <a:r>
              <a:rPr lang="pl-PL" b="1" dirty="0" smtClean="0">
                <a:solidFill>
                  <a:srgbClr val="00B050"/>
                </a:solidFill>
              </a:rPr>
              <a:t> plan</a:t>
            </a:r>
            <a:endParaRPr lang="pl-PL" dirty="0" smtClean="0">
              <a:solidFill>
                <a:srgbClr val="00B050"/>
              </a:solidFill>
            </a:endParaRPr>
          </a:p>
          <a:p>
            <a:pPr marL="624078" lvl="0" indent="-514350">
              <a:buFont typeface="+mj-lt"/>
              <a:buAutoNum type="arabicPeriod" startAt="6"/>
            </a:pPr>
            <a:r>
              <a:rPr lang="pl-PL" i="1" dirty="0" smtClean="0">
                <a:solidFill>
                  <a:srgbClr val="00B050"/>
                </a:solidFill>
              </a:rPr>
              <a:t>w przypadku gdy działania nie mogą być wykonane w terminie – prośba o przedłużenie</a:t>
            </a:r>
          </a:p>
          <a:p>
            <a:pPr marL="624078" lvl="0" indent="-514350">
              <a:buFont typeface="+mj-lt"/>
              <a:buAutoNum type="arabicPeriod" startAt="6"/>
            </a:pPr>
            <a:r>
              <a:rPr lang="pl-PL" i="1" dirty="0" smtClean="0">
                <a:solidFill>
                  <a:schemeClr val="accent5"/>
                </a:solidFill>
              </a:rPr>
              <a:t>zgoda lub odmowa ULC na przedłużenie terminu</a:t>
            </a:r>
          </a:p>
          <a:p>
            <a:pPr marL="624078" lvl="0" indent="-514350">
              <a:buFont typeface="+mj-lt"/>
              <a:buAutoNum type="arabicPeriod" startAt="6"/>
            </a:pPr>
            <a:r>
              <a:rPr lang="pl-PL" b="1" dirty="0" smtClean="0">
                <a:solidFill>
                  <a:srgbClr val="00B050"/>
                </a:solidFill>
              </a:rPr>
              <a:t>organizacja </a:t>
            </a:r>
            <a:r>
              <a:rPr lang="pl-PL" b="1" u="sng" dirty="0" smtClean="0">
                <a:solidFill>
                  <a:srgbClr val="00B050"/>
                </a:solidFill>
              </a:rPr>
              <a:t>przesyła</a:t>
            </a:r>
            <a:r>
              <a:rPr lang="pl-PL" b="1" dirty="0" smtClean="0">
                <a:solidFill>
                  <a:srgbClr val="00B050"/>
                </a:solidFill>
              </a:rPr>
              <a:t> opis wykonanych działań naprawczych i korygujących</a:t>
            </a:r>
            <a:r>
              <a:rPr lang="pl-PL" dirty="0" smtClean="0">
                <a:solidFill>
                  <a:srgbClr val="00B050"/>
                </a:solidFill>
              </a:rPr>
              <a:t> (przed upływem wyznaczonego terminu)</a:t>
            </a:r>
          </a:p>
          <a:p>
            <a:pPr marL="624078" lvl="0" indent="-514350">
              <a:buFont typeface="+mj-lt"/>
              <a:buAutoNum type="arabicPeriod" startAt="6"/>
            </a:pPr>
            <a:r>
              <a:rPr lang="pl-PL" dirty="0" smtClean="0">
                <a:solidFill>
                  <a:schemeClr val="accent5"/>
                </a:solidFill>
              </a:rPr>
              <a:t>ocena wykonanych działań (może być w organizacji - kontrola)</a:t>
            </a:r>
          </a:p>
          <a:p>
            <a:pPr marL="624078" lvl="0" indent="-514350">
              <a:buFont typeface="+mj-lt"/>
              <a:buAutoNum type="arabicPeriod" startAt="6"/>
            </a:pPr>
            <a:r>
              <a:rPr lang="pl-PL" dirty="0" smtClean="0">
                <a:solidFill>
                  <a:schemeClr val="accent5"/>
                </a:solidFill>
              </a:rPr>
              <a:t>zamknięcie nieprawidłowości i powiadomienie organizacji</a:t>
            </a:r>
          </a:p>
          <a:p>
            <a:pPr>
              <a:buNone/>
            </a:pPr>
            <a:endParaRPr lang="pl-PL" b="1" dirty="0" smtClean="0"/>
          </a:p>
          <a:p>
            <a:endParaRPr lang="pl-PL" sz="2400" dirty="0" smtClean="0"/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52128"/>
          </a:xfrm>
        </p:spPr>
        <p:txBody>
          <a:bodyPr anchor="ctr" anchorCtr="0">
            <a:normAutofit/>
          </a:bodyPr>
          <a:lstStyle/>
          <a:p>
            <a:r>
              <a:rPr lang="pl-PL" sz="3600" dirty="0" smtClean="0"/>
              <a:t>SEMINARIUM – ATO</a:t>
            </a:r>
            <a:br>
              <a:rPr lang="pl-PL" sz="3600" dirty="0" smtClean="0"/>
            </a:br>
            <a:r>
              <a:rPr lang="pl-PL" sz="2200" dirty="0" err="1" smtClean="0"/>
              <a:t>cd</a:t>
            </a:r>
            <a:endParaRPr lang="pl-PL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81228" indent="-571500">
              <a:buNone/>
            </a:pPr>
            <a:r>
              <a:rPr lang="pl-PL" sz="2800" b="1" dirty="0" smtClean="0"/>
              <a:t>Plan działań naprawczych</a:t>
            </a:r>
          </a:p>
          <a:p>
            <a:pPr marL="681228" indent="-571500">
              <a:buNone/>
            </a:pPr>
            <a:endParaRPr lang="pl-PL" sz="2800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pl-PL" sz="3600" dirty="0" smtClean="0"/>
              <a:t>SEMINARIUM - ATO</a:t>
            </a:r>
            <a:endParaRPr lang="pl-PL" sz="3600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467544" y="2276872"/>
          <a:ext cx="8256240" cy="382559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64060"/>
                <a:gridCol w="2064060"/>
                <a:gridCol w="2064060"/>
                <a:gridCol w="2064060"/>
              </a:tblGrid>
              <a:tr h="2088232">
                <a:tc>
                  <a:txBody>
                    <a:bodyPr/>
                    <a:lstStyle/>
                    <a:p>
                      <a:endParaRPr lang="pl-PL" dirty="0" smtClean="0"/>
                    </a:p>
                    <a:p>
                      <a:r>
                        <a:rPr lang="pl-PL" dirty="0" smtClean="0"/>
                        <a:t>Nieprawidłowość</a:t>
                      </a:r>
                    </a:p>
                    <a:p>
                      <a:endParaRPr lang="pl-PL" dirty="0" smtClean="0"/>
                    </a:p>
                    <a:p>
                      <a:r>
                        <a:rPr lang="pl-PL" dirty="0" smtClean="0"/>
                        <a:t>Skutek</a:t>
                      </a:r>
                    </a:p>
                    <a:p>
                      <a:endParaRPr lang="pl-PL" dirty="0" smtClean="0"/>
                    </a:p>
                    <a:p>
                      <a:r>
                        <a:rPr lang="pl-PL" dirty="0" smtClean="0"/>
                        <a:t>Naruszony </a:t>
                      </a:r>
                    </a:p>
                    <a:p>
                      <a:r>
                        <a:rPr lang="pl-PL" dirty="0" smtClean="0"/>
                        <a:t>przepis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 smtClean="0"/>
                    </a:p>
                    <a:p>
                      <a:r>
                        <a:rPr lang="pl-PL" dirty="0" smtClean="0"/>
                        <a:t>Przyczyna </a:t>
                      </a:r>
                    </a:p>
                    <a:p>
                      <a:r>
                        <a:rPr lang="pl-PL" dirty="0" smtClean="0"/>
                        <a:t>główna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 smtClean="0"/>
                    </a:p>
                    <a:p>
                      <a:r>
                        <a:rPr lang="pl-PL" dirty="0" smtClean="0"/>
                        <a:t>Działania</a:t>
                      </a:r>
                    </a:p>
                    <a:p>
                      <a:r>
                        <a:rPr lang="pl-PL" dirty="0" smtClean="0"/>
                        <a:t>korygujące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 smtClean="0"/>
                    </a:p>
                    <a:p>
                      <a:r>
                        <a:rPr lang="pl-PL" dirty="0" smtClean="0"/>
                        <a:t>Działania </a:t>
                      </a:r>
                    </a:p>
                    <a:p>
                      <a:r>
                        <a:rPr lang="pl-PL" dirty="0" smtClean="0"/>
                        <a:t>naprawcze</a:t>
                      </a:r>
                      <a:endParaRPr lang="pl-PL" dirty="0"/>
                    </a:p>
                  </a:txBody>
                  <a:tcPr/>
                </a:tc>
              </a:tr>
              <a:tr h="1584176">
                <a:tc>
                  <a:txBody>
                    <a:bodyPr/>
                    <a:lstStyle/>
                    <a:p>
                      <a:endParaRPr lang="pl-PL" dirty="0" smtClean="0"/>
                    </a:p>
                    <a:p>
                      <a:r>
                        <a:rPr lang="pl-PL" dirty="0" smtClean="0"/>
                        <a:t>Co ULC stwierdził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Dlaczego</a:t>
                      </a:r>
                      <a:r>
                        <a:rPr lang="pl-PL" baseline="0" dirty="0" smtClean="0"/>
                        <a:t> tak się stało, </a:t>
                      </a:r>
                      <a:r>
                        <a:rPr lang="pl-PL" baseline="0" dirty="0" err="1" smtClean="0"/>
                        <a:t>np</a:t>
                      </a:r>
                      <a:endParaRPr lang="pl-PL" baseline="0" dirty="0" smtClean="0"/>
                    </a:p>
                    <a:p>
                      <a:r>
                        <a:rPr lang="pl-PL" baseline="0" dirty="0" smtClean="0"/>
                        <a:t>Niedopatrzenie</a:t>
                      </a:r>
                    </a:p>
                    <a:p>
                      <a:r>
                        <a:rPr lang="pl-PL" baseline="0" dirty="0" smtClean="0"/>
                        <a:t>Brak zapisu</a:t>
                      </a:r>
                    </a:p>
                    <a:p>
                      <a:r>
                        <a:rPr lang="pl-PL" baseline="0" dirty="0" smtClean="0"/>
                        <a:t>Brak kontroli</a:t>
                      </a:r>
                    </a:p>
                    <a:p>
                      <a:r>
                        <a:rPr lang="pl-PL" baseline="0" dirty="0" err="1" smtClean="0"/>
                        <a:t>itd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 smtClean="0"/>
                    </a:p>
                    <a:p>
                      <a:r>
                        <a:rPr lang="pl-PL" dirty="0" smtClean="0"/>
                        <a:t>Co organizacja musi zrobić aby naprawić skutek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Co organizacja musi zrobić aby więcej nie powtórzyły się podobne przypadku</a:t>
                      </a:r>
                      <a:endParaRPr lang="pl-PL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ctr">
              <a:buClr>
                <a:srgbClr val="2DA2BF"/>
              </a:buClr>
              <a:buNone/>
            </a:pPr>
            <a:r>
              <a:rPr lang="pl-PL" sz="2800" dirty="0" smtClean="0">
                <a:solidFill>
                  <a:prstClr val="black"/>
                </a:solidFill>
              </a:rPr>
              <a:t>PLAN PREZENTACJI</a:t>
            </a:r>
          </a:p>
          <a:p>
            <a:pPr lvl="0">
              <a:buClr>
                <a:srgbClr val="2DA2BF"/>
              </a:buClr>
              <a:buNone/>
            </a:pPr>
            <a:endParaRPr lang="pl-PL" sz="2800" dirty="0" smtClean="0">
              <a:solidFill>
                <a:prstClr val="black"/>
              </a:solidFill>
            </a:endParaRPr>
          </a:p>
          <a:p>
            <a:pPr marL="681228" indent="-571500">
              <a:buNone/>
            </a:pPr>
            <a:r>
              <a:rPr lang="pl-PL" sz="3600" dirty="0" smtClean="0"/>
              <a:t>	Kontrole w ATO</a:t>
            </a:r>
          </a:p>
          <a:p>
            <a:pPr marL="681228" indent="-571500">
              <a:buNone/>
            </a:pPr>
            <a:endParaRPr lang="pl-PL" sz="3600" dirty="0" smtClean="0"/>
          </a:p>
          <a:p>
            <a:pPr marL="681228" indent="-571500">
              <a:buNone/>
            </a:pPr>
            <a:r>
              <a:rPr lang="pl-PL" sz="3600" dirty="0" smtClean="0"/>
              <a:t>	Nadzór bieżący nad ATO </a:t>
            </a:r>
          </a:p>
          <a:p>
            <a:pPr marL="681228" indent="-571500">
              <a:buNone/>
            </a:pPr>
            <a:r>
              <a:rPr lang="pl-PL" sz="2400" dirty="0" smtClean="0"/>
              <a:t>	– najczęściej popełniane błędy przez organizacje</a:t>
            </a:r>
          </a:p>
          <a:p>
            <a:pPr marL="681228" indent="-571500">
              <a:buNone/>
            </a:pPr>
            <a:r>
              <a:rPr lang="pl-PL" sz="2800" dirty="0" smtClean="0"/>
              <a:t>	 </a:t>
            </a:r>
          </a:p>
          <a:p>
            <a:pPr>
              <a:buNone/>
            </a:pPr>
            <a:endParaRPr lang="pl-PL" sz="2800" i="1" dirty="0">
              <a:solidFill>
                <a:srgbClr val="C00000"/>
              </a:solidFill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pl-PL" sz="3200" b="1" dirty="0" smtClean="0"/>
              <a:t>SEMINARIUM - ATO</a:t>
            </a:r>
            <a:endParaRPr lang="pl-PL" sz="3200" b="1" dirty="0"/>
          </a:p>
        </p:txBody>
      </p:sp>
      <p:pic>
        <p:nvPicPr>
          <p:cNvPr id="4" name="Picture 3" descr="C:\Users\rgorzkowski\Desktop\logo-ulc-intranet.pn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9754" y="6367070"/>
            <a:ext cx="2854246" cy="49093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1228" indent="-571500">
              <a:buNone/>
            </a:pPr>
            <a:r>
              <a:rPr lang="pl-PL" sz="2600" dirty="0" smtClean="0"/>
              <a:t>Termin zamknięcia nieprawidłowości</a:t>
            </a:r>
          </a:p>
          <a:p>
            <a:pPr marL="681228" indent="-571500">
              <a:buNone/>
            </a:pPr>
            <a:endParaRPr lang="pl-PL" sz="2600" dirty="0" smtClean="0"/>
          </a:p>
          <a:p>
            <a:pPr marL="681228" indent="-571500">
              <a:buNone/>
            </a:pPr>
            <a:r>
              <a:rPr lang="pl-PL" sz="2600" dirty="0" smtClean="0"/>
              <a:t>Data wskazana w powiadomieniu jest datą zamknięcia nieprawidłowości przez ULC</a:t>
            </a:r>
          </a:p>
          <a:p>
            <a:pPr marL="681228" indent="-571500">
              <a:buNone/>
            </a:pPr>
            <a:endParaRPr lang="pl-PL" sz="2600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pl-PL" sz="3600" dirty="0" smtClean="0"/>
              <a:t>SEMINARIUM - ATO</a:t>
            </a:r>
            <a:endParaRPr lang="pl-PL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378491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pl-PL" b="1" dirty="0" smtClean="0"/>
          </a:p>
          <a:p>
            <a:pPr algn="ctr">
              <a:buNone/>
            </a:pPr>
            <a:endParaRPr lang="pl-PL" b="1" dirty="0" smtClean="0"/>
          </a:p>
          <a:p>
            <a:pPr algn="ctr">
              <a:buNone/>
            </a:pPr>
            <a:r>
              <a:rPr lang="pl-PL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DZIĘKUJĘ ZA UWAGĘ</a:t>
            </a:r>
            <a:endParaRPr lang="pl-PL" b="1" dirty="0" smtClean="0"/>
          </a:p>
          <a:p>
            <a:endParaRPr lang="pl-PL" sz="2400" dirty="0" smtClean="0"/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52128"/>
          </a:xfrm>
        </p:spPr>
        <p:txBody>
          <a:bodyPr anchor="ctr" anchorCtr="0">
            <a:normAutofit fontScale="90000"/>
          </a:bodyPr>
          <a:lstStyle/>
          <a:p>
            <a:r>
              <a:rPr lang="pl-PL" sz="3600" dirty="0" smtClean="0"/>
              <a:t>SEMINARIUM – ATO</a:t>
            </a:r>
            <a:br>
              <a:rPr lang="pl-PL" sz="3600" dirty="0" smtClean="0"/>
            </a:br>
            <a:endParaRPr lang="pl-PL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378491"/>
          </a:xfrm>
        </p:spPr>
        <p:txBody>
          <a:bodyPr>
            <a:normAutofit/>
          </a:bodyPr>
          <a:lstStyle/>
          <a:p>
            <a:pPr>
              <a:buNone/>
            </a:pPr>
            <a:endParaRPr lang="pl-PL" sz="2400" dirty="0" smtClean="0"/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52128"/>
          </a:xfrm>
        </p:spPr>
        <p:txBody>
          <a:bodyPr anchor="ctr" anchorCtr="0">
            <a:normAutofit fontScale="90000"/>
          </a:bodyPr>
          <a:lstStyle/>
          <a:p>
            <a:r>
              <a:rPr lang="pl-PL" sz="3600" dirty="0" smtClean="0"/>
              <a:t>SEMINARIUM – ATO</a:t>
            </a:r>
            <a:br>
              <a:rPr lang="pl-PL" sz="3600" dirty="0" smtClean="0"/>
            </a:br>
            <a:endParaRPr lang="pl-PL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l-PL" sz="3200" dirty="0" smtClean="0"/>
              <a:t>I. Kontrole w ATO</a:t>
            </a:r>
          </a:p>
          <a:p>
            <a:r>
              <a:rPr lang="pl-PL" sz="2400" b="1" u="sng" dirty="0" smtClean="0">
                <a:solidFill>
                  <a:srgbClr val="FF0000"/>
                </a:solidFill>
              </a:rPr>
              <a:t>ARA.GEN.300 Nadzór</a:t>
            </a:r>
            <a:r>
              <a:rPr lang="pl-PL" sz="3200" b="1" u="sng" dirty="0" smtClean="0"/>
              <a:t> </a:t>
            </a:r>
            <a:endParaRPr lang="pl-PL" sz="3200" dirty="0" smtClean="0"/>
          </a:p>
          <a:p>
            <a:r>
              <a:rPr lang="pl-PL" dirty="0" smtClean="0"/>
              <a:t>Organ musi weryfikować:</a:t>
            </a:r>
          </a:p>
          <a:p>
            <a:pPr lvl="1">
              <a:buFont typeface="Wingdings" pitchFamily="2" charset="2"/>
              <a:buChar char="Ø"/>
            </a:pPr>
            <a:r>
              <a:rPr lang="pl-PL" dirty="0" smtClean="0"/>
              <a:t>stałą zgodność z wymaganiami</a:t>
            </a:r>
          </a:p>
          <a:p>
            <a:pPr lvl="1">
              <a:buFont typeface="Wingdings" pitchFamily="2" charset="2"/>
              <a:buChar char="Ø"/>
            </a:pPr>
            <a:r>
              <a:rPr lang="pl-PL" dirty="0" smtClean="0"/>
              <a:t>wdrożenie odpowiednich środków bezpieczeństwa</a:t>
            </a:r>
          </a:p>
          <a:p>
            <a:pPr lvl="1">
              <a:buNone/>
            </a:pPr>
            <a:r>
              <a:rPr lang="pl-PL" sz="2400" b="1" u="sng" dirty="0" smtClean="0">
                <a:solidFill>
                  <a:srgbClr val="FF0000"/>
                </a:solidFill>
              </a:rPr>
              <a:t>ARA.GEN.305 Program sprawowania nadzoru</a:t>
            </a:r>
          </a:p>
          <a:p>
            <a:pPr lvl="1" algn="just">
              <a:buNone/>
            </a:pPr>
            <a:r>
              <a:rPr lang="pl-PL" sz="2400" dirty="0" smtClean="0"/>
              <a:t>Każdy cykl nadzoru obejmuje audyty i inspekcje, w tym – w szczególnych przypadkach - inspekcje na płycie   i inspekcje niezapowiedziane </a:t>
            </a:r>
          </a:p>
          <a:p>
            <a:pPr lvl="1">
              <a:buNone/>
            </a:pPr>
            <a:r>
              <a:rPr lang="pl-PL" sz="2400" b="1" u="sng" dirty="0" smtClean="0">
                <a:solidFill>
                  <a:srgbClr val="FF0000"/>
                </a:solidFill>
              </a:rPr>
              <a:t>ARA.ATO.105 Program sprawowania nadzoru </a:t>
            </a:r>
            <a:endParaRPr lang="pl-PL" sz="2400" dirty="0" smtClean="0">
              <a:solidFill>
                <a:srgbClr val="FF0000"/>
              </a:solidFill>
            </a:endParaRPr>
          </a:p>
          <a:p>
            <a:pPr lvl="1">
              <a:buNone/>
            </a:pPr>
            <a:r>
              <a:rPr lang="pl-PL" dirty="0" smtClean="0"/>
              <a:t>Monitorowanie standardów kursów teoretycznych </a:t>
            </a:r>
          </a:p>
          <a:p>
            <a:pPr lvl="1">
              <a:buNone/>
            </a:pPr>
            <a:r>
              <a:rPr lang="pl-PL" dirty="0" smtClean="0"/>
              <a:t>i praktycznych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</p:txBody>
      </p:sp>
      <p:sp>
        <p:nvSpPr>
          <p:cNvPr id="4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b="1" dirty="0" smtClean="0"/>
              <a:t>SEMINARIUM - ATO</a:t>
            </a:r>
            <a:endParaRPr lang="pl-PL" sz="32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sz="2900" dirty="0" smtClean="0"/>
              <a:t>Audyty - kontrole okresowe kompleksowe  zapowiedziane:</a:t>
            </a:r>
          </a:p>
          <a:p>
            <a:pPr algn="just">
              <a:buNone/>
            </a:pPr>
            <a:r>
              <a:rPr lang="pl-PL" dirty="0" smtClean="0"/>
              <a:t>- pierwsza po 12 miesiącach (</a:t>
            </a:r>
            <a:r>
              <a:rPr lang="pl-PL" sz="2400" dirty="0" smtClean="0"/>
              <a:t>lub częściej</a:t>
            </a:r>
            <a:r>
              <a:rPr lang="pl-PL" dirty="0" smtClean="0"/>
              <a:t>)</a:t>
            </a:r>
          </a:p>
          <a:p>
            <a:pPr algn="just">
              <a:buNone/>
            </a:pPr>
            <a:r>
              <a:rPr lang="pl-PL" dirty="0" smtClean="0"/>
              <a:t>- kolejne co 24 miesiące </a:t>
            </a:r>
            <a:r>
              <a:rPr lang="pl-PL" sz="2400" dirty="0" smtClean="0"/>
              <a:t>(1 lub 2, a w </a:t>
            </a:r>
            <a:r>
              <a:rPr lang="pl-PL" sz="2400" dirty="0" err="1" smtClean="0"/>
              <a:t>szczeg</a:t>
            </a:r>
            <a:r>
              <a:rPr lang="pl-PL" sz="2400" dirty="0" smtClean="0"/>
              <a:t>. przyp. 2 na 12 miesięcy)</a:t>
            </a:r>
            <a:r>
              <a:rPr lang="pl-PL" dirty="0" smtClean="0"/>
              <a:t>, co 36 miesięcy </a:t>
            </a:r>
            <a:r>
              <a:rPr lang="pl-PL" sz="2400" dirty="0" smtClean="0"/>
              <a:t>(1 lub 2)</a:t>
            </a:r>
            <a:endParaRPr lang="pl-PL" dirty="0" smtClean="0"/>
          </a:p>
          <a:p>
            <a:pPr algn="just">
              <a:buNone/>
            </a:pPr>
            <a:r>
              <a:rPr lang="pl-PL" dirty="0" smtClean="0"/>
              <a:t>- po spełnieniu dodatkowych wymagań co 48 miesięcy (</a:t>
            </a:r>
            <a:r>
              <a:rPr lang="pl-PL" sz="2400" dirty="0" smtClean="0"/>
              <a:t>zatwierdzony system zgłaszania wyników w zakresie bezpieczeństwa oraz przestrzegania przepisów przez organizację)</a:t>
            </a:r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dirty="0" smtClean="0"/>
              <a:t>SEMINARIUM - ATO</a:t>
            </a:r>
            <a:endParaRPr lang="pl-PL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" lvl="1" indent="-256032" algn="ctr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pl-PL" sz="2800" dirty="0" smtClean="0"/>
              <a:t>Monitorowanie standardów kursów teoretycznych i praktycznych</a:t>
            </a:r>
          </a:p>
          <a:p>
            <a:pPr marL="365760" lvl="1" indent="-256032" algn="ctr">
              <a:spcBef>
                <a:spcPts val="400"/>
              </a:spcBef>
              <a:buSzPct val="68000"/>
              <a:buFont typeface="Wingdings 3"/>
              <a:buChar char=""/>
            </a:pPr>
            <a:endParaRPr lang="pl-PL" sz="2800" dirty="0" smtClean="0"/>
          </a:p>
          <a:p>
            <a:pPr marL="365760" lvl="1" indent="-256032" algn="ctr">
              <a:spcBef>
                <a:spcPts val="400"/>
              </a:spcBef>
              <a:buSzPct val="68000"/>
              <a:buFont typeface="Wingdings 3"/>
              <a:buChar char=""/>
            </a:pPr>
            <a:endParaRPr lang="pl-PL" sz="2800" dirty="0" smtClean="0"/>
          </a:p>
          <a:p>
            <a:pPr marL="365760" lvl="1" indent="-256032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pl-PL" sz="2400" dirty="0" smtClean="0"/>
              <a:t>Inspekcje zapowiedziane - kontrole wycinkowe szkoleń teoretycznych i praktycznych</a:t>
            </a:r>
          </a:p>
          <a:p>
            <a:pPr marL="365760" lvl="1" indent="-256032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pl-PL" sz="2400" dirty="0" smtClean="0"/>
              <a:t>Inspekcje niezapowiedziane  </a:t>
            </a:r>
          </a:p>
          <a:p>
            <a:pPr marL="365760" lvl="1" indent="-256032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pl-PL" sz="2400" dirty="0" smtClean="0"/>
              <a:t>Inspekcje na płycie (również na STARCIE) – statek powietrzny i załoga </a:t>
            </a:r>
          </a:p>
          <a:p>
            <a:endParaRPr lang="pl-PL" sz="2400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dirty="0" smtClean="0"/>
              <a:t>SEMINARIUM - ATO</a:t>
            </a:r>
            <a:endParaRPr lang="pl-PL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681228" indent="-571500">
              <a:buNone/>
            </a:pPr>
            <a:r>
              <a:rPr lang="pl-PL" sz="3200" dirty="0" smtClean="0"/>
              <a:t>Nadzór bieżący nad ATO </a:t>
            </a:r>
          </a:p>
          <a:p>
            <a:pPr marL="681228" indent="-571500">
              <a:buNone/>
            </a:pPr>
            <a:r>
              <a:rPr lang="pl-PL" sz="2400" dirty="0" smtClean="0"/>
              <a:t> i najczęściej popełniane błędy przez organizacje</a:t>
            </a:r>
          </a:p>
          <a:p>
            <a:pPr marL="624078" indent="-514350">
              <a:spcBef>
                <a:spcPts val="600"/>
              </a:spcBef>
              <a:buNone/>
            </a:pPr>
            <a:endParaRPr lang="pl-PL" dirty="0" smtClean="0"/>
          </a:p>
          <a:p>
            <a:pPr marL="624078" indent="-514350">
              <a:spcBef>
                <a:spcPts val="600"/>
              </a:spcBef>
              <a:buNone/>
            </a:pPr>
            <a:r>
              <a:rPr lang="pl-PL" dirty="0" smtClean="0"/>
              <a:t>Wybrane zagadnienia:</a:t>
            </a:r>
          </a:p>
          <a:p>
            <a:pPr marL="566928" indent="-457200" algn="just">
              <a:buFont typeface="+mj-lt"/>
              <a:buAutoNum type="alphaUcPeriod"/>
            </a:pPr>
            <a:r>
              <a:rPr lang="pl-PL" sz="2400" dirty="0" smtClean="0"/>
              <a:t>Zgłoszenia szkoleń teoretycznych i praktycznych</a:t>
            </a:r>
          </a:p>
          <a:p>
            <a:pPr marL="566928" indent="-457200">
              <a:buFont typeface="+mj-lt"/>
              <a:buAutoNum type="alphaUcPeriod"/>
            </a:pPr>
            <a:r>
              <a:rPr lang="pl-PL" sz="2400" dirty="0" smtClean="0"/>
              <a:t>Zgłaszanie zmian niezatwierdzanych i wnioski     o zatwierdzenie zmian</a:t>
            </a:r>
          </a:p>
          <a:p>
            <a:pPr marL="566928" indent="-457200" algn="just">
              <a:buFont typeface="+mj-lt"/>
              <a:buAutoNum type="alphaUcPeriod"/>
            </a:pPr>
            <a:r>
              <a:rPr lang="pl-PL" sz="2400" dirty="0" smtClean="0"/>
              <a:t>Aktualność dokumentacji organizacji złożonej do ULC</a:t>
            </a:r>
          </a:p>
          <a:p>
            <a:pPr marL="566928" indent="-457200" algn="just">
              <a:buFont typeface="+mj-lt"/>
              <a:buAutoNum type="alphaUcPeriod"/>
            </a:pPr>
            <a:r>
              <a:rPr lang="pl-PL" sz="2400" dirty="0" smtClean="0"/>
              <a:t>Zlecone czynności</a:t>
            </a:r>
          </a:p>
          <a:p>
            <a:pPr marL="566928" indent="-457200" algn="just">
              <a:buFont typeface="+mj-lt"/>
              <a:buAutoNum type="alphaUcPeriod"/>
            </a:pPr>
            <a:r>
              <a:rPr lang="pl-PL" sz="2400" dirty="0" smtClean="0"/>
              <a:t>Weryfikacja uprawnień z lotnictwa państwowego</a:t>
            </a:r>
          </a:p>
          <a:p>
            <a:pPr marL="566928" indent="-457200" algn="just">
              <a:buFont typeface="+mj-lt"/>
              <a:buAutoNum type="alphaUcPeriod"/>
            </a:pPr>
            <a:r>
              <a:rPr lang="pl-PL" sz="2400" dirty="0" smtClean="0"/>
              <a:t>Postępowanie ze stwierdzoną nieprawidłowością</a:t>
            </a:r>
          </a:p>
          <a:p>
            <a:endParaRPr lang="pl-PL" sz="2400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800" dirty="0" smtClean="0"/>
              <a:t>SEMINARIUM - ATO</a:t>
            </a:r>
            <a:endParaRPr lang="pl-PL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800" dirty="0" smtClean="0">
                <a:solidFill>
                  <a:schemeClr val="accent1">
                    <a:lumMod val="75000"/>
                  </a:schemeClr>
                </a:solidFill>
              </a:rPr>
              <a:t>A Zgłoszenia szkoleń teoretycznych </a:t>
            </a:r>
          </a:p>
          <a:p>
            <a:r>
              <a:rPr lang="pl-PL" sz="2800" dirty="0" smtClean="0">
                <a:solidFill>
                  <a:schemeClr val="accent1">
                    <a:lumMod val="75000"/>
                  </a:schemeClr>
                </a:solidFill>
              </a:rPr>
              <a:t>i   praktycznych</a:t>
            </a:r>
          </a:p>
          <a:p>
            <a:pPr algn="just">
              <a:buNone/>
            </a:pPr>
            <a:r>
              <a:rPr lang="pl-PL" sz="2800" dirty="0" smtClean="0"/>
              <a:t> </a:t>
            </a:r>
            <a:r>
              <a:rPr lang="pl-PL" sz="2000" dirty="0" smtClean="0"/>
              <a:t>§ 28 ust. 2 </a:t>
            </a:r>
            <a:r>
              <a:rPr lang="pl-PL" sz="2000" dirty="0" err="1" smtClean="0"/>
              <a:t>pkt</a:t>
            </a:r>
            <a:r>
              <a:rPr lang="pl-PL" sz="2000" dirty="0" smtClean="0"/>
              <a:t> 3 </a:t>
            </a:r>
            <a:r>
              <a:rPr lang="pl-PL" sz="2000" dirty="0" err="1" smtClean="0"/>
              <a:t>rozp</a:t>
            </a:r>
            <a:r>
              <a:rPr lang="pl-PL" sz="2000" dirty="0" smtClean="0"/>
              <a:t>. </a:t>
            </a:r>
            <a:r>
              <a:rPr lang="pl-PL" sz="2000" dirty="0" err="1" smtClean="0"/>
              <a:t>MTBiGM</a:t>
            </a:r>
            <a:r>
              <a:rPr lang="pl-PL" sz="2000" dirty="0" smtClean="0"/>
              <a:t> z 16.09.2013 w sprawie licencjonowania personelu lotniczego (</a:t>
            </a:r>
            <a:r>
              <a:rPr lang="pl-PL" sz="2000" dirty="0" err="1" smtClean="0"/>
              <a:t>Dz.U</a:t>
            </a:r>
            <a:r>
              <a:rPr lang="pl-PL" sz="2000" dirty="0" smtClean="0"/>
              <a:t>. z 2013, poz. 1077) </a:t>
            </a:r>
          </a:p>
          <a:p>
            <a:pPr>
              <a:buNone/>
            </a:pPr>
            <a:endParaRPr lang="pl-PL" sz="2000" dirty="0" smtClean="0"/>
          </a:p>
          <a:p>
            <a:pPr>
              <a:buNone/>
            </a:pPr>
            <a:endParaRPr lang="pl-PL" sz="2000" dirty="0" smtClean="0"/>
          </a:p>
          <a:p>
            <a:pPr algn="just"/>
            <a:r>
              <a:rPr lang="pl-PL" sz="2400" dirty="0" smtClean="0"/>
              <a:t>ATO informuję Prezesa ULC o planowanych kursach szkoleniowych </a:t>
            </a:r>
            <a:r>
              <a:rPr lang="pl-PL" sz="2400" b="1" dirty="0" smtClean="0"/>
              <a:t>przed rozpoczęciem kursu</a:t>
            </a:r>
          </a:p>
          <a:p>
            <a:pPr algn="just"/>
            <a:r>
              <a:rPr lang="pl-PL" sz="2400" dirty="0" smtClean="0"/>
              <a:t>Zgłoszenie szkolenia dotyczy również szkoleń wg indywidualnych programów szkolenia</a:t>
            </a:r>
          </a:p>
          <a:p>
            <a:pPr algn="just"/>
            <a:endParaRPr lang="pl-PL" sz="2400" dirty="0" smtClean="0"/>
          </a:p>
          <a:p>
            <a:pPr algn="just"/>
            <a:endParaRPr lang="pl-PL" sz="2400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400" dirty="0" smtClean="0"/>
              <a:t>SEMINARIUM - ATO</a:t>
            </a:r>
            <a:endParaRPr lang="pl-PL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800" dirty="0" smtClean="0">
                <a:solidFill>
                  <a:schemeClr val="accent1">
                    <a:lumMod val="75000"/>
                  </a:schemeClr>
                </a:solidFill>
              </a:rPr>
              <a:t>A Zgłoszenia szkoleń teoretycznych</a:t>
            </a:r>
          </a:p>
          <a:p>
            <a:r>
              <a:rPr lang="pl-PL" sz="2800" dirty="0" smtClean="0">
                <a:solidFill>
                  <a:schemeClr val="accent1">
                    <a:lumMod val="75000"/>
                  </a:schemeClr>
                </a:solidFill>
              </a:rPr>
              <a:t> i  praktycznych</a:t>
            </a:r>
          </a:p>
          <a:p>
            <a:pPr>
              <a:buNone/>
            </a:pPr>
            <a:r>
              <a:rPr lang="pl-PL" sz="2800" dirty="0" smtClean="0"/>
              <a:t> </a:t>
            </a:r>
            <a:r>
              <a:rPr lang="pl-PL" sz="2000" b="1" dirty="0" smtClean="0"/>
              <a:t>powrót do przesyłania harmonogramów szkoleń teoretycznych</a:t>
            </a:r>
          </a:p>
          <a:p>
            <a:pPr algn="just">
              <a:buNone/>
            </a:pPr>
            <a:r>
              <a:rPr lang="pl-PL" sz="2000" dirty="0" smtClean="0"/>
              <a:t>Z ORA.GEN.200(a)(7) wynika, iż system zarządzania organizacji obejmuje wszelkie dodatkowe wymagania zawarte </a:t>
            </a:r>
          </a:p>
          <a:p>
            <a:pPr algn="just">
              <a:buNone/>
            </a:pPr>
            <a:r>
              <a:rPr lang="pl-PL" sz="2000" dirty="0" smtClean="0"/>
              <a:t>   w </a:t>
            </a:r>
            <a:r>
              <a:rPr lang="pl-PL" sz="2000" dirty="0" err="1" smtClean="0"/>
              <a:t>podczęściach</a:t>
            </a:r>
            <a:r>
              <a:rPr lang="pl-PL" sz="2000" dirty="0" smtClean="0"/>
              <a:t> Części ORA lub innych częściach </a:t>
            </a:r>
            <a:r>
              <a:rPr lang="pl-PL" sz="2000" dirty="0" err="1" smtClean="0"/>
              <a:t>rozporz</a:t>
            </a:r>
            <a:r>
              <a:rPr lang="pl-PL" sz="2000" dirty="0" smtClean="0"/>
              <a:t>. (UE) 1178/2011 (w tym ARA).</a:t>
            </a:r>
          </a:p>
          <a:p>
            <a:pPr algn="just">
              <a:buNone/>
            </a:pPr>
            <a:r>
              <a:rPr lang="pl-PL" sz="2000" dirty="0" smtClean="0"/>
              <a:t>Zgodnie z ARA.GEN.220(a)(4) ULC musi przechowywać i śledzić dokumentację procesów certyfikacji oraz sprawowania nadzoru nad ATO.</a:t>
            </a:r>
          </a:p>
          <a:p>
            <a:pPr algn="just">
              <a:buNone/>
            </a:pPr>
            <a:r>
              <a:rPr lang="pl-PL" sz="2000" dirty="0" smtClean="0"/>
              <a:t>Zgodnie z ARA.ATO.120 dokumentacja nadzoru obejmuje </a:t>
            </a:r>
            <a:r>
              <a:rPr lang="pl-PL" sz="2000" b="1" dirty="0" smtClean="0"/>
              <a:t>szczegółowe informacje </a:t>
            </a:r>
            <a:r>
              <a:rPr lang="pl-PL" sz="2000" dirty="0" smtClean="0"/>
              <a:t>o kursach prowadzonych przez ATO</a:t>
            </a:r>
          </a:p>
          <a:p>
            <a:pPr algn="just">
              <a:buNone/>
            </a:pPr>
            <a:endParaRPr lang="pl-PL" sz="2400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400" dirty="0" smtClean="0"/>
              <a:t>SEMINARIUM - ATO</a:t>
            </a:r>
            <a:endParaRPr lang="pl-PL" sz="2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ol">
  <a:themeElements>
    <a:clrScheme name="Hol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Hol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Hol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Prezentacja 1</Template>
  <TotalTime>3570</TotalTime>
  <Words>1595</Words>
  <Application>Microsoft Office PowerPoint</Application>
  <PresentationFormat>Pokaz na ekranie (4:3)</PresentationFormat>
  <Paragraphs>274</Paragraphs>
  <Slides>32</Slides>
  <Notes>4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32</vt:i4>
      </vt:variant>
    </vt:vector>
  </HeadingPairs>
  <TitlesOfParts>
    <vt:vector size="33" baseType="lpstr">
      <vt:lpstr>Hol</vt:lpstr>
      <vt:lpstr>Slajd 1</vt:lpstr>
      <vt:lpstr>SEMINARIUM - ATO</vt:lpstr>
      <vt:lpstr>SEMINARIUM - ATO</vt:lpstr>
      <vt:lpstr>SEMINARIUM - ATO</vt:lpstr>
      <vt:lpstr>SEMINARIUM - ATO</vt:lpstr>
      <vt:lpstr>SEMINARIUM - ATO</vt:lpstr>
      <vt:lpstr>SEMINARIUM - ATO</vt:lpstr>
      <vt:lpstr>SEMINARIUM - ATO</vt:lpstr>
      <vt:lpstr>SEMINARIUM - ATO</vt:lpstr>
      <vt:lpstr>SEMINARIUM - ATO</vt:lpstr>
      <vt:lpstr>SEMINARIUM - ATO</vt:lpstr>
      <vt:lpstr>SEMINARIUM - ATO</vt:lpstr>
      <vt:lpstr>SEMINARIUM - ATO</vt:lpstr>
      <vt:lpstr>SEMINARIUM - ATO</vt:lpstr>
      <vt:lpstr>SEMINARIUM - ATO</vt:lpstr>
      <vt:lpstr>SEMINARIUM - ATO</vt:lpstr>
      <vt:lpstr>SEMINARIUM - ATO</vt:lpstr>
      <vt:lpstr>SEMINARIUM - ATO</vt:lpstr>
      <vt:lpstr>SEMINARIUM - ATO</vt:lpstr>
      <vt:lpstr>SEMINARIUM - ATO</vt:lpstr>
      <vt:lpstr>SEMINARIUM - ATO</vt:lpstr>
      <vt:lpstr>SEMINARIUM - ATO</vt:lpstr>
      <vt:lpstr>SEMINARIUM - ATO</vt:lpstr>
      <vt:lpstr>SEMINARIUM - ATO</vt:lpstr>
      <vt:lpstr>SEMINARIUM - ATO</vt:lpstr>
      <vt:lpstr>SEMINARIUM - ATO</vt:lpstr>
      <vt:lpstr>SEMINARIUM - ATO</vt:lpstr>
      <vt:lpstr>SEMINARIUM – ATO cd</vt:lpstr>
      <vt:lpstr>SEMINARIUM - ATO</vt:lpstr>
      <vt:lpstr>SEMINARIUM - ATO</vt:lpstr>
      <vt:lpstr>SEMINARIUM – ATO </vt:lpstr>
      <vt:lpstr>SEMINARIUM – ATO </vt:lpstr>
    </vt:vector>
  </TitlesOfParts>
  <Company>Urząd Lotnictwa Cywilnego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KONFERENCJA BEZPIECZEŃSTWA W LOTNICTWIE CYWILNYM</dc:title>
  <dc:creator>kmilkowski</dc:creator>
  <cp:lastModifiedBy>kgrzybowska</cp:lastModifiedBy>
  <cp:revision>414</cp:revision>
  <dcterms:created xsi:type="dcterms:W3CDTF">2014-10-03T09:49:07Z</dcterms:created>
  <dcterms:modified xsi:type="dcterms:W3CDTF">2017-01-26T08:11:48Z</dcterms:modified>
</cp:coreProperties>
</file>