
<file path=[Content_Types].xml><?xml version="1.0" encoding="utf-8"?>
<Types xmlns="http://schemas.openxmlformats.org/package/2006/content-types">
  <Override ContentType="application/vnd.openxmlformats-officedocument.presentationml.slide+xml" PartName="/ppt/slides/slide6.xml"/>
  <Override ContentType="application/vnd.openxmlformats-officedocument.presentationml.slide+xml" PartName="/ppt/slides/slide29.xml"/>
  <Override ContentType="application/vnd.openxmlformats-officedocument.presentationml.slide+xml" PartName="/ppt/slides/slide38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7.xml"/>
  <Override ContentType="application/vnd.openxmlformats-officedocument.presentationml.slide+xml" PartName="/ppt/slides/slide36.xml"/>
  <Override ContentType="application/vnd.openxmlformats-officedocument.presentationml.slide+xml" PartName="/ppt/slides/slide4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2.xml"/>
  <Override ContentType="application/vnd.openxmlformats-officedocument.presentationml.slide+xml" PartName="/ppt/slides/slide16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43.xml"/>
  <Override ContentType="application/vnd.openxmlformats-officedocument.theme+xml" PartName="/ppt/theme/theme1.xml"/>
  <Override ContentType="application/vnd.openxmlformats-officedocument.presentationml.slideLayout+xml" PartName="/ppt/slideLayouts/slideLayout2.xml"/>
  <Default ContentType="application/vnd.openxmlformats-package.relationships+xml" Extension="rels"/>
  <Default ContentType="application/xml" Extension="xml"/>
  <Override ContentType="application/vnd.openxmlformats-officedocument.presentationml.slide+xml" PartName="/ppt/slides/slide14.xml"/>
  <Override ContentType="application/vnd.openxmlformats-officedocument.presentationml.slide+xml" PartName="/ppt/slides/slide23.xml"/>
  <Override ContentType="application/vnd.openxmlformats-officedocument.presentationml.slide+xml" PartName="/ppt/slides/slide32.xml"/>
  <Override ContentType="application/vnd.openxmlformats-officedocument.presentationml.slide+xml" PartName="/ppt/slides/slide4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0.xml"/>
  <Override ContentType="application/vnd.openxmlformats-officedocument.presentationml.slide+xml" PartName="/ppt/slides/slide4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presentationml.slide+xml" PartName="/ppt/slides/slide5.xml"/>
  <Override ContentType="application/vnd.openxmlformats-officedocument.presentationml.slide+xml" PartName="/ppt/slides/slide19.xml"/>
  <Override ContentType="application/vnd.openxmlformats-officedocument.presentationml.slide+xml" PartName="/ppt/slides/slide28.xml"/>
  <Override ContentType="application/vnd.openxmlformats-officedocument.presentationml.slide+xml" PartName="/ppt/slides/slide39.xml"/>
  <Override ContentType="application/vnd.openxmlformats-officedocument.presentationml.slideLayout+xml" PartName="/ppt/slideLayouts/slideLayout7.xml"/>
  <Default ContentType="image/png" Extension="png"/>
  <Override ContentType="application/vnd.openxmlformats-officedocument.presentationml.slide+xml" PartName="/ppt/slides/slide3.xml"/>
  <Override ContentType="application/vnd.openxmlformats-officedocument.presentationml.slide+xml" PartName="/ppt/slides/slide17.xml"/>
  <Override ContentType="application/vnd.openxmlformats-officedocument.presentationml.slide+xml" PartName="/ppt/slides/slide26.xml"/>
  <Override ContentType="application/vnd.openxmlformats-officedocument.presentationml.slide+xml" PartName="/ppt/slides/slide37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5.xml"/>
  <Override ContentType="application/vnd.openxmlformats-officedocument.presentationml.slide+xml" PartName="/ppt/slides/slide1.xml"/>
  <Override ContentType="application/vnd.openxmlformats-officedocument.presentationml.slide+xml" PartName="/ppt/slides/slide15.xml"/>
  <Override ContentType="application/vnd.openxmlformats-officedocument.presentationml.slide+xml" PartName="/ppt/slides/slide24.xml"/>
  <Override ContentType="application/vnd.openxmlformats-officedocument.presentationml.slide+xml" PartName="/ppt/slides/slide33.xml"/>
  <Override ContentType="application/vnd.openxmlformats-officedocument.presentationml.slide+xml" PartName="/ppt/slides/slide35.xml"/>
  <Override ContentType="application/vnd.openxmlformats-officedocument.presentationml.slide+xml" PartName="/ppt/slides/slide44.xml"/>
  <Override ContentType="application/vnd.openxmlformats-officedocument.presentationml.slideLayout+xml" PartName="/ppt/slideLayouts/slideLayout3.xml"/>
  <Default ContentType="image/jpeg" Extension="jpeg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22.xml"/>
  <Override ContentType="application/vnd.openxmlformats-officedocument.presentationml.slide+xml" PartName="/ppt/slides/slide31.xml"/>
  <Override ContentType="application/vnd.openxmlformats-officedocument.presentationml.slide+xml" PartName="/ppt/slides/slide42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8" r:id="rId4"/>
    <p:sldId id="259" r:id="rId5"/>
    <p:sldId id="260" r:id="rId6"/>
    <p:sldId id="261" r:id="rId7"/>
    <p:sldId id="262" r:id="rId8"/>
    <p:sldId id="257" r:id="rId9"/>
    <p:sldId id="263" r:id="rId10"/>
    <p:sldId id="264" r:id="rId11"/>
    <p:sldId id="265" r:id="rId12"/>
    <p:sldId id="266" r:id="rId13"/>
    <p:sldId id="268" r:id="rId14"/>
    <p:sldId id="267" r:id="rId15"/>
    <p:sldId id="281" r:id="rId16"/>
    <p:sldId id="282" r:id="rId17"/>
    <p:sldId id="280" r:id="rId18"/>
    <p:sldId id="283" r:id="rId19"/>
    <p:sldId id="270" r:id="rId20"/>
    <p:sldId id="271" r:id="rId21"/>
    <p:sldId id="295" r:id="rId22"/>
    <p:sldId id="293" r:id="rId23"/>
    <p:sldId id="294" r:id="rId24"/>
    <p:sldId id="284" r:id="rId25"/>
    <p:sldId id="301" r:id="rId26"/>
    <p:sldId id="303" r:id="rId27"/>
    <p:sldId id="311" r:id="rId28"/>
    <p:sldId id="312" r:id="rId29"/>
    <p:sldId id="313" r:id="rId30"/>
    <p:sldId id="314" r:id="rId31"/>
    <p:sldId id="315" r:id="rId32"/>
    <p:sldId id="316" r:id="rId33"/>
    <p:sldId id="318" r:id="rId34"/>
    <p:sldId id="317" r:id="rId35"/>
    <p:sldId id="272" r:id="rId36"/>
    <p:sldId id="302" r:id="rId37"/>
    <p:sldId id="300" r:id="rId38"/>
    <p:sldId id="304" r:id="rId39"/>
    <p:sldId id="273" r:id="rId40"/>
    <p:sldId id="308" r:id="rId41"/>
    <p:sldId id="307" r:id="rId42"/>
    <p:sldId id="290" r:id="rId43"/>
    <p:sldId id="309" r:id="rId44"/>
    <p:sldId id="310" r:id="rId45"/>
    <p:sldId id="279" r:id="rId4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440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19A-28C5-4B44-AB80-18974B1E753E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F921A-AEB0-4AF4-81F8-C63F543B0D2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778982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19A-28C5-4B44-AB80-18974B1E753E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F921A-AEB0-4AF4-81F8-C63F543B0D2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076949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19A-28C5-4B44-AB80-18974B1E753E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F921A-AEB0-4AF4-81F8-C63F543B0D2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88961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19A-28C5-4B44-AB80-18974B1E753E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F921A-AEB0-4AF4-81F8-C63F543B0D2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578697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19A-28C5-4B44-AB80-18974B1E753E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F921A-AEB0-4AF4-81F8-C63F543B0D2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255146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19A-28C5-4B44-AB80-18974B1E753E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F921A-AEB0-4AF4-81F8-C63F543B0D2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895922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19A-28C5-4B44-AB80-18974B1E753E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F921A-AEB0-4AF4-81F8-C63F543B0D2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572073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19A-28C5-4B44-AB80-18974B1E753E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F921A-AEB0-4AF4-81F8-C63F543B0D2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319738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19A-28C5-4B44-AB80-18974B1E753E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F921A-AEB0-4AF4-81F8-C63F543B0D2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070203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19A-28C5-4B44-AB80-18974B1E753E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F921A-AEB0-4AF4-81F8-C63F543B0D2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220168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19A-28C5-4B44-AB80-18974B1E753E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F921A-AEB0-4AF4-81F8-C63F543B0D2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499051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5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1B19A-28C5-4B44-AB80-18974B1E753E}" type="datetimeFigureOut">
              <a:rPr lang="pl-PL" smtClean="0"/>
              <a:pPr/>
              <a:t>2016-04-14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F921A-AEB0-4AF4-81F8-C63F543B0D2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074804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34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13.pn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<Relationships xmlns="http://schemas.openxmlformats.org/package/2006/relationships"><Relationship Id="rId2" Target="../media/image3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1700808"/>
            <a:ext cx="9144000" cy="3242791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pl-PL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Prowadzenie Systemu Jakości </a:t>
            </a:r>
            <a:br>
              <a:rPr lang="pl-PL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pl-PL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w</a:t>
            </a:r>
            <a:r>
              <a:rPr lang="pl-P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</a:t>
            </a:r>
            <a:br>
              <a:rPr lang="pl-P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pl-PL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Organizacji Szkolenia Personelu Technicznego realizującej </a:t>
            </a:r>
            <a:r>
              <a:rPr lang="pl-PL" sz="3800" dirty="0" smtClean="0">
                <a:latin typeface="Garamond" panose="02020404030301010803" pitchFamily="18" charset="0"/>
              </a:rPr>
              <a:t/>
            </a:r>
            <a:br>
              <a:rPr lang="pl-PL" sz="3800" dirty="0" smtClean="0">
                <a:latin typeface="Garamond" panose="02020404030301010803" pitchFamily="18" charset="0"/>
              </a:rPr>
            </a:br>
            <a:r>
              <a:rPr lang="pl-PL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Szkolenie Podstawowe</a:t>
            </a:r>
            <a:endParaRPr lang="pl-PL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0" y="6021288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pl-PL" dirty="0" smtClean="0"/>
              <a:t>Kierownik Jakości CL PWSZ w Chełmie</a:t>
            </a:r>
          </a:p>
          <a:p>
            <a:pPr marL="361950" algn="just">
              <a:defRPr/>
            </a:pPr>
            <a:r>
              <a:rPr lang="pl-PL" i="1" dirty="0" smtClean="0"/>
              <a:t>mgr inż. pil. Zbigniew Smutek</a:t>
            </a:r>
            <a:endParaRPr lang="pl-PL" i="1" dirty="0"/>
          </a:p>
        </p:txBody>
      </p:sp>
    </p:spTree>
    <p:extLst>
      <p:ext uri="{BB962C8B-B14F-4D97-AF65-F5344CB8AC3E}">
        <p14:creationId xmlns="" xmlns:p14="http://schemas.microsoft.com/office/powerpoint/2010/main" val="374892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4050" y="-9525"/>
            <a:ext cx="52959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65209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13" y="0"/>
            <a:ext cx="6429375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94586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AUDYT</a:t>
            </a:r>
            <a:endParaRPr lang="pl-PL" sz="3600" b="1" dirty="0"/>
          </a:p>
        </p:txBody>
      </p:sp>
      <p:sp>
        <p:nvSpPr>
          <p:cNvPr id="3" name="Prostokąt 2"/>
          <p:cNvSpPr/>
          <p:nvPr/>
        </p:nvSpPr>
        <p:spPr>
          <a:xfrm>
            <a:off x="251520" y="1340768"/>
            <a:ext cx="864096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2400" b="1" i="1" dirty="0" smtClean="0"/>
              <a:t>Spotkanie otwierające.</a:t>
            </a:r>
          </a:p>
          <a:p>
            <a:pPr algn="just">
              <a:lnSpc>
                <a:spcPct val="150000"/>
              </a:lnSpc>
            </a:pPr>
            <a:r>
              <a:rPr lang="pl-PL" sz="2200" dirty="0" smtClean="0"/>
              <a:t>	W </a:t>
            </a:r>
            <a:r>
              <a:rPr lang="pl-PL" sz="2200" dirty="0"/>
              <a:t>trakcie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spotkania otwierającego </a:t>
            </a:r>
            <a:r>
              <a:rPr lang="pl-PL" sz="2200" dirty="0" smtClean="0"/>
              <a:t>audytor </a:t>
            </a:r>
            <a:r>
              <a:rPr lang="pl-PL" sz="2200" dirty="0"/>
              <a:t>przedstawia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zakres audytu</a:t>
            </a:r>
            <a:r>
              <a:rPr lang="pl-PL" sz="2200" dirty="0"/>
              <a:t>, </a:t>
            </a:r>
            <a:r>
              <a:rPr lang="pl-PL" sz="2200" dirty="0" smtClean="0"/>
              <a:t>niezbędne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materiały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dokumenty</a:t>
            </a:r>
            <a:r>
              <a:rPr lang="pl-PL" sz="2200" dirty="0" smtClean="0"/>
              <a:t>, które będą podlegały  </a:t>
            </a:r>
            <a:r>
              <a:rPr lang="pl-PL" sz="2200" dirty="0"/>
              <a:t>kontroli poprawności zapisów </a:t>
            </a:r>
            <a:r>
              <a:rPr lang="pl-PL" sz="2200" dirty="0" smtClean="0"/>
              <a:t>i weryfikacja przestrzegania zapisanych procedur.</a:t>
            </a:r>
          </a:p>
          <a:p>
            <a:pPr algn="just">
              <a:lnSpc>
                <a:spcPct val="150000"/>
              </a:lnSpc>
            </a:pPr>
            <a:r>
              <a:rPr lang="pl-PL" sz="2200" dirty="0"/>
              <a:t>	</a:t>
            </a:r>
            <a:r>
              <a:rPr lang="pl-PL" sz="2200" dirty="0" smtClean="0"/>
              <a:t>Fakt </a:t>
            </a:r>
            <a:r>
              <a:rPr lang="pl-PL" sz="2200" dirty="0"/>
              <a:t>spotkania otwierającego odnotowany jest przez audytora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w „</a:t>
            </a:r>
            <a:r>
              <a:rPr lang="pl-PL" sz="2200" i="1" dirty="0" smtClean="0"/>
              <a:t>Raporcie </a:t>
            </a:r>
            <a:r>
              <a:rPr lang="pl-PL" sz="2200" i="1" dirty="0"/>
              <a:t>z audytu/inspekcji </a:t>
            </a:r>
            <a:r>
              <a:rPr lang="pl-PL" sz="2200" i="1" dirty="0" smtClean="0"/>
              <a:t>jakości”</a:t>
            </a:r>
            <a:r>
              <a:rPr lang="pl-PL" sz="2200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79823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AUDYT</a:t>
            </a:r>
            <a:endParaRPr lang="pl-PL" sz="3600" b="1" dirty="0"/>
          </a:p>
        </p:txBody>
      </p:sp>
      <p:sp>
        <p:nvSpPr>
          <p:cNvPr id="3" name="Prostokąt 2"/>
          <p:cNvSpPr/>
          <p:nvPr/>
        </p:nvSpPr>
        <p:spPr>
          <a:xfrm>
            <a:off x="251520" y="980728"/>
            <a:ext cx="8640960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2200" dirty="0" smtClean="0"/>
              <a:t>	Audytor przeprowadza </a:t>
            </a:r>
            <a:r>
              <a:rPr lang="pl-PL" sz="2200" dirty="0"/>
              <a:t>badanie audytowanego obszaru i zbiera obiektywne dowody </a:t>
            </a:r>
            <a:r>
              <a:rPr lang="pl-PL" sz="2200" dirty="0" smtClean="0"/>
              <a:t>zgodności zapisów i/lub odstępstwa od nich, poprzez: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200" dirty="0" smtClean="0"/>
              <a:t>wywiady </a:t>
            </a:r>
            <a:r>
              <a:rPr lang="pl-PL" sz="2200" dirty="0"/>
              <a:t>lub dyskusje z personelem; </a:t>
            </a:r>
            <a:endParaRPr lang="pl-PL" sz="2200" dirty="0" smtClean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200" dirty="0" smtClean="0"/>
              <a:t>przegląd dokumentów normatywnych Organizacji (MTOE, programy szkoleń, materiały szkoleniowe);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200" dirty="0" smtClean="0"/>
              <a:t>badanie dokumentacji ze szkoleń i egzaminów, dzienniczki zapisów z praktyk;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200" dirty="0" smtClean="0"/>
              <a:t>obserwację </a:t>
            </a:r>
            <a:r>
              <a:rPr lang="pl-PL" sz="2200" dirty="0"/>
              <a:t>realizacji </a:t>
            </a:r>
            <a:r>
              <a:rPr lang="pl-PL" sz="2200" dirty="0" smtClean="0"/>
              <a:t>procesu-czynności (szkolenie, egzamin);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200" dirty="0" smtClean="0"/>
              <a:t>rejestrację </a:t>
            </a:r>
            <a:r>
              <a:rPr lang="pl-PL" sz="2200" dirty="0"/>
              <a:t>obserwacji. </a:t>
            </a:r>
          </a:p>
          <a:p>
            <a:pPr algn="just">
              <a:lnSpc>
                <a:spcPct val="150000"/>
              </a:lnSpc>
            </a:pPr>
            <a:r>
              <a:rPr lang="pl-PL" sz="2200" dirty="0" smtClean="0"/>
              <a:t>	Przebieg </a:t>
            </a:r>
            <a:r>
              <a:rPr lang="pl-PL" sz="2200" dirty="0"/>
              <a:t>audytu i ocenę zgodności z </a:t>
            </a:r>
            <a:r>
              <a:rPr lang="pl-PL" sz="2200" dirty="0" smtClean="0"/>
              <a:t>wymaganiami, </a:t>
            </a:r>
            <a:r>
              <a:rPr lang="pl-PL" sz="2200" dirty="0"/>
              <a:t>audytor (zespół audytujący) notuje </a:t>
            </a:r>
            <a:r>
              <a:rPr lang="pl-PL" sz="2200" dirty="0" smtClean="0"/>
              <a:t>w </a:t>
            </a:r>
            <a:r>
              <a:rPr lang="pl-PL" sz="2200" dirty="0"/>
              <a:t>formularzu listy kontrolnej. </a:t>
            </a:r>
          </a:p>
        </p:txBody>
      </p:sp>
    </p:spTree>
    <p:extLst>
      <p:ext uri="{BB962C8B-B14F-4D97-AF65-F5344CB8AC3E}">
        <p14:creationId xmlns="" xmlns:p14="http://schemas.microsoft.com/office/powerpoint/2010/main" val="91809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AUDYT</a:t>
            </a:r>
            <a:endParaRPr lang="pl-PL" sz="3600" b="1" dirty="0"/>
          </a:p>
        </p:txBody>
      </p:sp>
      <p:sp>
        <p:nvSpPr>
          <p:cNvPr id="7" name="Prostokąt 6"/>
          <p:cNvSpPr/>
          <p:nvPr/>
        </p:nvSpPr>
        <p:spPr>
          <a:xfrm>
            <a:off x="256269" y="1052736"/>
            <a:ext cx="856895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sz="2400" b="1" i="1" dirty="0"/>
              <a:t>Audyt </a:t>
            </a:r>
            <a:r>
              <a:rPr lang="pl-PL" sz="2400" b="1" i="1" dirty="0" smtClean="0"/>
              <a:t>szkoleń.</a:t>
            </a:r>
            <a:endParaRPr lang="pl-PL" sz="2400" i="1" dirty="0"/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sz="2200" dirty="0" smtClean="0"/>
              <a:t>	W </a:t>
            </a:r>
            <a:r>
              <a:rPr lang="pl-PL" sz="2200" dirty="0"/>
              <a:t>przypadku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audytu szkolenia z pojedynczego modułu</a:t>
            </a:r>
            <a:r>
              <a:rPr lang="pl-PL" sz="2200" dirty="0"/>
              <a:t>, audytor ustala sposób oraz czas trwania audytu biorąc pod uwagę ustalony programem czas trwania szkolenia, przy czym czas trwania audytu nie może być krótszy niż 2 godziny lekcyjne.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l-PL" sz="2200" dirty="0" smtClean="0"/>
              <a:t>	W </a:t>
            </a:r>
            <a:r>
              <a:rPr lang="pl-PL" sz="2200" dirty="0"/>
              <a:t>przypadku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audytu 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kursu (szkolenia podstawowego) </a:t>
            </a:r>
            <a:r>
              <a:rPr lang="pl-PL" sz="2200" dirty="0"/>
              <a:t>na określoną kategorię </a:t>
            </a:r>
            <a:r>
              <a:rPr lang="pl-PL" sz="2200" dirty="0" smtClean="0"/>
              <a:t>licencji, </a:t>
            </a:r>
            <a:r>
              <a:rPr lang="pl-PL" sz="2200" dirty="0"/>
              <a:t>audytowi poddawane są co najmniej 3 przedmioty (moduły), w tym 2 przedmioty specjalistyczne (moduły </a:t>
            </a:r>
            <a:r>
              <a:rPr lang="pl-PL" sz="2200" dirty="0" smtClean="0"/>
              <a:t>7 i od </a:t>
            </a:r>
            <a:r>
              <a:rPr lang="pl-PL" sz="2200" dirty="0"/>
              <a:t>10 do 17), zgodnie z zasadami określonymi dla szkolenia </a:t>
            </a:r>
            <a:r>
              <a:rPr lang="pl-PL" sz="2200" dirty="0" smtClean="0"/>
              <a:t>z </a:t>
            </a:r>
            <a:r>
              <a:rPr lang="pl-PL" sz="2200" dirty="0"/>
              <a:t>pojedynczego modułu. </a:t>
            </a:r>
          </a:p>
        </p:txBody>
      </p:sp>
    </p:spTree>
    <p:extLst>
      <p:ext uri="{BB962C8B-B14F-4D97-AF65-F5344CB8AC3E}">
        <p14:creationId xmlns="" xmlns:p14="http://schemas.microsoft.com/office/powerpoint/2010/main" val="279125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3" y="260648"/>
            <a:ext cx="7560841" cy="79208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AUDYT</a:t>
            </a:r>
            <a:endParaRPr lang="pl-PL" sz="3600" b="1" dirty="0"/>
          </a:p>
        </p:txBody>
      </p:sp>
      <p:sp>
        <p:nvSpPr>
          <p:cNvPr id="7" name="Prostokąt 6"/>
          <p:cNvSpPr/>
          <p:nvPr/>
        </p:nvSpPr>
        <p:spPr>
          <a:xfrm>
            <a:off x="256269" y="1772816"/>
            <a:ext cx="85689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l-PL" sz="2200" dirty="0" smtClean="0"/>
              <a:t>	</a:t>
            </a:r>
            <a:r>
              <a:rPr lang="pl-PL" sz="2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Zaleca się, aby wybrane 3 przedmioty (w tym 2 przedmioty specjalistyczne) w ramach kursu (szkolenia podstawowego) do określonej kategorii licencji w określonej grupie słuchaczy, poddane zostały audytowi/inspekcji w 100%, szczególnie pod względem obecności na zajęciach. Przedmioty te powinny zostać uwzględnione </a:t>
            </a:r>
            <a:br>
              <a:rPr lang="pl-PL" sz="2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Planie audytów. </a:t>
            </a:r>
          </a:p>
        </p:txBody>
      </p:sp>
    </p:spTree>
    <p:extLst>
      <p:ext uri="{BB962C8B-B14F-4D97-AF65-F5344CB8AC3E}">
        <p14:creationId xmlns="" xmlns:p14="http://schemas.microsoft.com/office/powerpoint/2010/main" val="292600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59" y="260648"/>
            <a:ext cx="7920881" cy="864096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AUDYT</a:t>
            </a:r>
            <a:endParaRPr lang="pl-PL" sz="3600" b="1" dirty="0"/>
          </a:p>
        </p:txBody>
      </p:sp>
      <p:sp>
        <p:nvSpPr>
          <p:cNvPr id="7" name="Prostokąt 6"/>
          <p:cNvSpPr/>
          <p:nvPr/>
        </p:nvSpPr>
        <p:spPr>
          <a:xfrm>
            <a:off x="256269" y="1196752"/>
            <a:ext cx="856895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W </a:t>
            </a:r>
            <a:r>
              <a:rPr lang="pl-PL" sz="2200" dirty="0"/>
              <a:t>trakcie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audytowania szkolenia </a:t>
            </a:r>
            <a:r>
              <a:rPr lang="pl-PL" sz="2200" dirty="0"/>
              <a:t>należy zwrócić uwagę na: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/>
              <a:t>prowadzenie zajęć przez uprawnionych wykładowców lub instruktorów (zgodnie z MTOE),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obecność studentów na szkoleniu, zgodną z zapisami w dzienniku,</a:t>
            </a:r>
            <a:endParaRPr lang="pl-PL" sz="2200" dirty="0"/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zgodność </a:t>
            </a:r>
            <a:r>
              <a:rPr lang="pl-PL" sz="2200" dirty="0"/>
              <a:t>tematyczną treści nauczania z programami szczegółowymi </a:t>
            </a:r>
            <a:r>
              <a:rPr lang="pl-PL" sz="2200" dirty="0" smtClean="0"/>
              <a:t>przedmiotów (modułów przedmiotowych), </a:t>
            </a:r>
            <a:endParaRPr lang="pl-PL" sz="2200" dirty="0"/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zgodność </a:t>
            </a:r>
            <a:r>
              <a:rPr lang="pl-PL" sz="2200" dirty="0"/>
              <a:t>zajęć z planem kursu,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dostępność </a:t>
            </a:r>
            <a:r>
              <a:rPr lang="pl-PL" sz="2200" dirty="0"/>
              <a:t>materiałów szkoleniowych,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właściwe </a:t>
            </a:r>
            <a:r>
              <a:rPr lang="pl-PL" sz="2200" dirty="0"/>
              <a:t>przygotowanie sal </a:t>
            </a:r>
            <a:r>
              <a:rPr lang="pl-PL" sz="2200" dirty="0" smtClean="0"/>
              <a:t>wykładowych i </a:t>
            </a:r>
            <a:r>
              <a:rPr lang="pl-PL" sz="2200" dirty="0"/>
              <a:t>sprzętu,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zgodność </a:t>
            </a:r>
            <a:r>
              <a:rPr lang="pl-PL" sz="2200" dirty="0"/>
              <a:t>procesu nauczania z zatwierdzeniem MTO,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prawidłowe </a:t>
            </a:r>
            <a:r>
              <a:rPr lang="pl-PL" sz="2200" dirty="0"/>
              <a:t>prowadzenie i przechowywanie dokumentacji szkoleniowej. </a:t>
            </a:r>
          </a:p>
        </p:txBody>
      </p:sp>
    </p:spTree>
    <p:extLst>
      <p:ext uri="{BB962C8B-B14F-4D97-AF65-F5344CB8AC3E}">
        <p14:creationId xmlns="" xmlns:p14="http://schemas.microsoft.com/office/powerpoint/2010/main" val="323568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AUDYT</a:t>
            </a:r>
            <a:endParaRPr lang="pl-PL" sz="3600" b="1" dirty="0"/>
          </a:p>
        </p:txBody>
      </p:sp>
      <p:sp>
        <p:nvSpPr>
          <p:cNvPr id="5" name="Prostokąt 4"/>
          <p:cNvSpPr/>
          <p:nvPr/>
        </p:nvSpPr>
        <p:spPr>
          <a:xfrm>
            <a:off x="233967" y="1196752"/>
            <a:ext cx="8640960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400" b="1" i="1" dirty="0"/>
              <a:t>Audyt </a:t>
            </a:r>
            <a:r>
              <a:rPr lang="pl-PL" sz="2400" b="1" i="1" dirty="0" smtClean="0"/>
              <a:t>egzaminu.</a:t>
            </a:r>
            <a:endParaRPr lang="pl-PL" sz="2400" i="1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W </a:t>
            </a:r>
            <a:r>
              <a:rPr lang="pl-PL" sz="2200" dirty="0"/>
              <a:t>przypadku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audytu egzaminu </a:t>
            </a:r>
            <a:r>
              <a:rPr lang="pl-PL" sz="2200" b="1" i="1" dirty="0"/>
              <a:t>z pojedynczego modułu</a:t>
            </a:r>
            <a:r>
              <a:rPr lang="pl-PL" sz="2200" dirty="0"/>
              <a:t>, audytor ustala sposób oraz czas trwania audytu.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W </a:t>
            </a:r>
            <a:r>
              <a:rPr lang="pl-PL" sz="2200" dirty="0"/>
              <a:t>przypadku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audytu egzaminów z kursu 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(szkolenia podstawowego)</a:t>
            </a:r>
            <a:r>
              <a:rPr lang="pl-PL" sz="2200" dirty="0" smtClean="0"/>
              <a:t> na </a:t>
            </a:r>
            <a:r>
              <a:rPr lang="pl-PL" sz="2200" dirty="0"/>
              <a:t>określoną kategorię </a:t>
            </a:r>
            <a:r>
              <a:rPr lang="pl-PL" sz="2200" dirty="0" smtClean="0"/>
              <a:t>licencji, </a:t>
            </a:r>
            <a:r>
              <a:rPr lang="pl-PL" sz="2200" dirty="0"/>
              <a:t>audytowi poddawane są egzaminy z co najmniej 3 przedmiotów (modułów), w tym z 2 przedmiotów specjalistycznych (moduły </a:t>
            </a:r>
            <a:r>
              <a:rPr lang="pl-PL" sz="2200" dirty="0" smtClean="0"/>
              <a:t>7 i od </a:t>
            </a:r>
            <a:r>
              <a:rPr lang="pl-PL" sz="2200" dirty="0"/>
              <a:t>10 do 17</a:t>
            </a:r>
            <a:r>
              <a:rPr lang="pl-PL" sz="2200" dirty="0" smtClean="0"/>
              <a:t>).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/>
              <a:t>	</a:t>
            </a:r>
            <a:r>
              <a:rPr lang="pl-PL" sz="2200" dirty="0" smtClean="0"/>
              <a:t>Audytor uczestniczy w egzaminie z przedmiotu/przedmiotów specjalistycznych (modułów) od wskazówek organizacyjnych do zakończenia egzaminu. </a:t>
            </a:r>
            <a:endParaRPr lang="pl-PL" sz="2200" dirty="0"/>
          </a:p>
        </p:txBody>
      </p:sp>
    </p:spTree>
    <p:extLst>
      <p:ext uri="{BB962C8B-B14F-4D97-AF65-F5344CB8AC3E}">
        <p14:creationId xmlns="" xmlns:p14="http://schemas.microsoft.com/office/powerpoint/2010/main" val="49384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AUDYT</a:t>
            </a:r>
            <a:endParaRPr lang="pl-PL" sz="3600" b="1" dirty="0"/>
          </a:p>
        </p:txBody>
      </p:sp>
      <p:sp>
        <p:nvSpPr>
          <p:cNvPr id="5" name="Prostokąt 4"/>
          <p:cNvSpPr/>
          <p:nvPr/>
        </p:nvSpPr>
        <p:spPr>
          <a:xfrm>
            <a:off x="251520" y="1268760"/>
            <a:ext cx="86409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W </a:t>
            </a:r>
            <a:r>
              <a:rPr lang="pl-PL" sz="2200" dirty="0"/>
              <a:t>trakcie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audytowania egzaminów </a:t>
            </a:r>
            <a:r>
              <a:rPr lang="pl-PL" sz="2200" dirty="0"/>
              <a:t>należy zwrócić uwagę na: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zabezpieczenie pytań egzaminacyjnych,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wskazówki organizacyjne </a:t>
            </a:r>
            <a:r>
              <a:rPr lang="pl-PL" sz="2200" dirty="0"/>
              <a:t>egzaminatora dotyczące </a:t>
            </a:r>
            <a:r>
              <a:rPr lang="pl-PL" sz="2200" dirty="0" smtClean="0"/>
              <a:t>egzaminu,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poinformowaniu zdających przez egzaminatora o konsekwencjach ściągania,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zgodność </a:t>
            </a:r>
            <a:r>
              <a:rPr lang="pl-PL" sz="2200" dirty="0"/>
              <a:t>terminu(-ów) egzaminu (-ów) z planem szkolenia,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możliwość </a:t>
            </a:r>
            <a:r>
              <a:rPr lang="pl-PL" sz="2200" dirty="0"/>
              <a:t>korzystania z materiałów dodatkowych określonych przez egzaminatora, niezbędnych do przeprowadzenia egzaminu,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właściwe </a:t>
            </a:r>
            <a:r>
              <a:rPr lang="pl-PL" sz="2200" dirty="0"/>
              <a:t>przygotowanie </a:t>
            </a:r>
            <a:r>
              <a:rPr lang="pl-PL" sz="2200" dirty="0" smtClean="0"/>
              <a:t>sali egzaminacyjnej i </a:t>
            </a:r>
            <a:r>
              <a:rPr lang="pl-PL" sz="2200" dirty="0"/>
              <a:t>sprzętu,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prawidłowe </a:t>
            </a:r>
            <a:r>
              <a:rPr lang="pl-PL" sz="2200" dirty="0"/>
              <a:t>przygotowanie i wypełnienie dokumentacji egzaminacyjnej. </a:t>
            </a:r>
          </a:p>
        </p:txBody>
      </p:sp>
    </p:spTree>
    <p:extLst>
      <p:ext uri="{BB962C8B-B14F-4D97-AF65-F5344CB8AC3E}">
        <p14:creationId xmlns="" xmlns:p14="http://schemas.microsoft.com/office/powerpoint/2010/main" val="140298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AUDYT</a:t>
            </a:r>
            <a:endParaRPr lang="pl-PL" sz="3600" b="1" dirty="0"/>
          </a:p>
        </p:txBody>
      </p:sp>
      <p:sp>
        <p:nvSpPr>
          <p:cNvPr id="3" name="Prostokąt 2"/>
          <p:cNvSpPr/>
          <p:nvPr/>
        </p:nvSpPr>
        <p:spPr>
          <a:xfrm>
            <a:off x="251520" y="1124744"/>
            <a:ext cx="8640960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400" b="1" i="1" dirty="0" smtClean="0"/>
              <a:t>Dokumentowanie audytu.</a:t>
            </a:r>
            <a:endParaRPr lang="pl-PL" sz="24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Ustalenia </a:t>
            </a:r>
            <a:r>
              <a:rPr lang="pl-PL" sz="2200" dirty="0"/>
              <a:t>z </a:t>
            </a:r>
            <a:r>
              <a:rPr lang="pl-PL" sz="2200" dirty="0" smtClean="0"/>
              <a:t>audytu, </a:t>
            </a:r>
            <a:r>
              <a:rPr lang="pl-PL" sz="2200" dirty="0"/>
              <a:t>wnioski oraz raporty </a:t>
            </a:r>
            <a:r>
              <a:rPr lang="pl-PL" sz="2200" dirty="0" smtClean="0"/>
              <a:t>muszą </a:t>
            </a:r>
            <a:r>
              <a:rPr lang="pl-PL" sz="2200" dirty="0"/>
              <a:t>odzwierciedlać działania </a:t>
            </a:r>
            <a:r>
              <a:rPr lang="pl-PL" sz="2200" dirty="0" smtClean="0"/>
              <a:t>audytowe </a:t>
            </a:r>
            <a:r>
              <a:rPr lang="pl-PL" sz="2200" dirty="0"/>
              <a:t>zgodnie z prawdą. Przeszkody napotkane podczas </a:t>
            </a:r>
            <a:r>
              <a:rPr lang="pl-PL" sz="2200" dirty="0" smtClean="0"/>
              <a:t>audytu </a:t>
            </a:r>
            <a:r>
              <a:rPr lang="pl-PL" sz="2200" dirty="0"/>
              <a:t>oraz nierozstrzygnięte lub rozbieżne opinie pomiędzy </a:t>
            </a:r>
            <a:r>
              <a:rPr lang="pl-PL" sz="2200" dirty="0" smtClean="0"/>
              <a:t>audytorem </a:t>
            </a:r>
            <a:r>
              <a:rPr lang="pl-PL" sz="2200" dirty="0"/>
              <a:t>a audytowanym należy odnotować w raporcie.</a:t>
            </a:r>
          </a:p>
          <a:p>
            <a:pPr marL="342900" lvl="0" indent="-34290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2200" i="1" dirty="0"/>
              <a:t>Dokładnie opisać fakty </a:t>
            </a:r>
            <a:r>
              <a:rPr lang="pl-PL" sz="2200" i="1" dirty="0" smtClean="0"/>
              <a:t>(co </a:t>
            </a:r>
            <a:r>
              <a:rPr lang="pl-PL" sz="2200" i="1" dirty="0"/>
              <a:t>wykryto, gdzie i na jakiej podstawie</a:t>
            </a:r>
            <a:r>
              <a:rPr lang="pl-PL" sz="2200" i="1" dirty="0" smtClean="0"/>
              <a:t>).</a:t>
            </a:r>
            <a:endParaRPr lang="pl-PL" sz="2200" dirty="0"/>
          </a:p>
          <a:p>
            <a:pPr marL="342900" lvl="0" indent="-34290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2200" i="1" dirty="0"/>
              <a:t>Określić dlaczego to jest niezgodność </a:t>
            </a:r>
            <a:r>
              <a:rPr lang="pl-PL" sz="2200" i="1" dirty="0" smtClean="0"/>
              <a:t>(podać </a:t>
            </a:r>
            <a:r>
              <a:rPr lang="pl-PL" sz="2200" i="1" dirty="0"/>
              <a:t>obiektywne dowody </a:t>
            </a:r>
            <a:r>
              <a:rPr lang="pl-PL" sz="2200" i="1" dirty="0" smtClean="0"/>
              <a:t/>
            </a:r>
            <a:br>
              <a:rPr lang="pl-PL" sz="2200" i="1" dirty="0" smtClean="0"/>
            </a:br>
            <a:r>
              <a:rPr lang="pl-PL" sz="2200" i="1" dirty="0" smtClean="0"/>
              <a:t>z audytu).</a:t>
            </a:r>
            <a:endParaRPr lang="pl-PL" sz="2200" dirty="0"/>
          </a:p>
          <a:p>
            <a:pPr marL="342900" lvl="0" indent="-34290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2200" i="1" dirty="0"/>
              <a:t>Zaszeregować niezgodność wobec </a:t>
            </a:r>
            <a:r>
              <a:rPr lang="pl-PL" sz="2200" i="1" dirty="0" smtClean="0"/>
              <a:t>przepisu, Charakterystyki MTOE, </a:t>
            </a:r>
            <a:r>
              <a:rPr lang="pl-PL" sz="2200" i="1" dirty="0"/>
              <a:t>procedury lub innego dokumentu.</a:t>
            </a:r>
            <a:endParaRPr lang="pl-PL" sz="2200" dirty="0"/>
          </a:p>
          <a:p>
            <a:pPr marL="342900" lvl="0" indent="-34290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2200" i="1" dirty="0"/>
              <a:t>Określić wagę </a:t>
            </a:r>
            <a:r>
              <a:rPr lang="pl-PL" sz="2200" i="1" dirty="0" smtClean="0"/>
              <a:t>niezgodności.</a:t>
            </a:r>
            <a:endParaRPr lang="pl-PL" sz="2200" dirty="0"/>
          </a:p>
          <a:p>
            <a:pPr marL="342900" lvl="0" indent="-34290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2200" i="1" dirty="0"/>
              <a:t>Zasugerować działania </a:t>
            </a:r>
            <a:r>
              <a:rPr lang="pl-PL" sz="2200" i="1" dirty="0" smtClean="0"/>
              <a:t>korygujące.</a:t>
            </a:r>
            <a:endParaRPr lang="pl-PL" sz="2200" dirty="0"/>
          </a:p>
          <a:p>
            <a:pPr marL="342900" lvl="0" indent="-34290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2200" i="1" dirty="0"/>
              <a:t>Stosować właściwą </a:t>
            </a:r>
            <a:r>
              <a:rPr lang="pl-PL" sz="2200" i="1" dirty="0" smtClean="0"/>
              <a:t>terminologię.</a:t>
            </a:r>
            <a:endParaRPr lang="pl-PL" sz="2200" dirty="0"/>
          </a:p>
        </p:txBody>
      </p:sp>
    </p:spTree>
    <p:extLst>
      <p:ext uri="{BB962C8B-B14F-4D97-AF65-F5344CB8AC3E}">
        <p14:creationId xmlns="" xmlns:p14="http://schemas.microsoft.com/office/powerpoint/2010/main" val="362675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SYSTEM JAKOŚCI</a:t>
            </a:r>
            <a:endParaRPr lang="pl-PL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396044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2200" dirty="0" smtClean="0"/>
              <a:t>	</a:t>
            </a:r>
            <a:r>
              <a:rPr lang="pl-PL" sz="2200" b="1" i="1" dirty="0" smtClean="0"/>
              <a:t>Podstawowym zadaniem 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systemu jakości </a:t>
            </a:r>
            <a:r>
              <a:rPr lang="pl-PL" sz="2200" dirty="0" smtClean="0"/>
              <a:t>w</a:t>
            </a:r>
            <a:r>
              <a:rPr lang="pl-PL" sz="2200" b="1" i="1" dirty="0" smtClean="0"/>
              <a:t> Organizacji Szkolenia Personelu Technicznego powinno być</a:t>
            </a:r>
            <a:r>
              <a:rPr lang="pl-PL" sz="2200" dirty="0" smtClean="0"/>
              <a:t> przeprowadzanie obserwacji konkretnego zadania, działania lub dokumentu, celem sprawdzenia, czy w trakcie realizowania pełnego szkolenia podstawowego, i/lub szkolenia modułowego przestrzegane są opracowane procedury szkolenia, egzaminowania i czy uzyskiwany jest wymagany poziom wyszkolenia.</a:t>
            </a:r>
          </a:p>
        </p:txBody>
      </p:sp>
    </p:spTree>
    <p:extLst>
      <p:ext uri="{BB962C8B-B14F-4D97-AF65-F5344CB8AC3E}">
        <p14:creationId xmlns="" xmlns:p14="http://schemas.microsoft.com/office/powerpoint/2010/main" val="63541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AUDYT</a:t>
            </a:r>
            <a:endParaRPr lang="pl-PL" sz="3600" b="1" dirty="0"/>
          </a:p>
        </p:txBody>
      </p:sp>
      <p:sp>
        <p:nvSpPr>
          <p:cNvPr id="6" name="Prostokąt 5"/>
          <p:cNvSpPr/>
          <p:nvPr/>
        </p:nvSpPr>
        <p:spPr>
          <a:xfrm>
            <a:off x="251518" y="1124744"/>
            <a:ext cx="856895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pl-PL" sz="2200" dirty="0" smtClean="0"/>
              <a:t>	Audytor </a:t>
            </a:r>
            <a:r>
              <a:rPr lang="pl-PL" sz="2200" dirty="0"/>
              <a:t>wiodący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dokumentuje spostrzeżenia </a:t>
            </a:r>
            <a:r>
              <a:rPr lang="pl-PL" sz="2200" dirty="0"/>
              <a:t>i wnioski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z </a:t>
            </a:r>
            <a:r>
              <a:rPr lang="pl-PL" sz="2200" dirty="0"/>
              <a:t>audytu/inspekcji </a:t>
            </a:r>
            <a:r>
              <a:rPr lang="pl-PL" sz="2200" dirty="0" smtClean="0"/>
              <a:t>jakości, </a:t>
            </a:r>
            <a:r>
              <a:rPr lang="pl-PL" sz="2200" dirty="0"/>
              <a:t>oraz gdy wystąpią 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niezgodności, </a:t>
            </a:r>
            <a:r>
              <a:rPr lang="pl-PL" sz="2200" dirty="0"/>
              <a:t>wystawia raport niezgodności (NCR) oraz formularz działań korygujących, oddzielnie dla każdej niezgodności</a:t>
            </a:r>
            <a:r>
              <a:rPr lang="pl-PL" sz="2200" dirty="0" smtClean="0"/>
              <a:t>.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pl-PL" sz="2200" dirty="0" smtClean="0"/>
              <a:t>	Gdy </a:t>
            </a:r>
            <a:r>
              <a:rPr lang="pl-PL" sz="2200" dirty="0"/>
              <a:t>tylko niezgodność z określonym wymaganiem jest stwierdzona, należy to udokumentować. Zapis ten może być po prostu odniesieniem do </a:t>
            </a:r>
            <a:r>
              <a:rPr lang="pl-PL" sz="2200" dirty="0" smtClean="0"/>
              <a:t>przepisu (zapisów wewnętrznych) </a:t>
            </a:r>
            <a:r>
              <a:rPr lang="pl-PL" sz="2200" dirty="0"/>
              <a:t>i odpowiedniego jej punktu.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pl-PL" sz="2200" dirty="0" smtClean="0"/>
              <a:t>	Najważniejszą </a:t>
            </a:r>
            <a:r>
              <a:rPr lang="pl-PL" sz="2200" dirty="0"/>
              <a:t>częścią dokumentowania niezgodności jest </a:t>
            </a:r>
            <a:r>
              <a:rPr lang="pl-PL" sz="2200" dirty="0" smtClean="0"/>
              <a:t>odpowiednie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sformułowanie niezgodności </a:t>
            </a:r>
            <a:r>
              <a:rPr lang="pl-PL" sz="2200" dirty="0" smtClean="0"/>
              <a:t>– zrozumiałe dla Organizacji.</a:t>
            </a:r>
            <a:r>
              <a:rPr lang="pl-PL" sz="2200" dirty="0"/>
              <a:t>  </a:t>
            </a:r>
            <a:endParaRPr lang="pl-PL" sz="2200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pl-PL" sz="2200" dirty="0"/>
              <a:t>	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Sformułowanie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niezgodności </a:t>
            </a:r>
            <a:r>
              <a:rPr lang="pl-PL" sz="2200" dirty="0"/>
              <a:t>wyznacza kierunek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analizy przyczyny, korekcji i działań korygujących </a:t>
            </a:r>
            <a:r>
              <a:rPr lang="pl-PL" sz="2200" dirty="0" smtClean="0"/>
              <a:t>Organizacji </a:t>
            </a:r>
            <a:r>
              <a:rPr lang="pl-PL" sz="2200" dirty="0"/>
              <a:t>i dlatego powinno być </a:t>
            </a:r>
            <a:r>
              <a:rPr lang="pl-PL" sz="2200" dirty="0" smtClean="0"/>
              <a:t>precyzyjne.</a:t>
            </a:r>
          </a:p>
        </p:txBody>
      </p:sp>
    </p:spTree>
    <p:extLst>
      <p:ext uri="{BB962C8B-B14F-4D97-AF65-F5344CB8AC3E}">
        <p14:creationId xmlns="" xmlns:p14="http://schemas.microsoft.com/office/powerpoint/2010/main" val="164326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AUDYT</a:t>
            </a:r>
            <a:endParaRPr lang="pl-PL" sz="3600" b="1" dirty="0"/>
          </a:p>
        </p:txBody>
      </p:sp>
      <p:sp>
        <p:nvSpPr>
          <p:cNvPr id="3" name="Prostokąt 2"/>
          <p:cNvSpPr/>
          <p:nvPr/>
        </p:nvSpPr>
        <p:spPr>
          <a:xfrm>
            <a:off x="179512" y="1412776"/>
            <a:ext cx="871296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</a:t>
            </a:r>
            <a:r>
              <a:rPr lang="pl-PL" sz="2200" b="1" dirty="0" smtClean="0"/>
              <a:t>D</a:t>
            </a:r>
            <a:r>
              <a:rPr lang="pl-PL" sz="2200" dirty="0" smtClean="0"/>
              <a:t>owód </a:t>
            </a:r>
            <a:r>
              <a:rPr lang="pl-PL" sz="2200" dirty="0"/>
              <a:t>z </a:t>
            </a:r>
            <a:r>
              <a:rPr lang="pl-PL" sz="2200" dirty="0" smtClean="0"/>
              <a:t>audytu </a:t>
            </a:r>
            <a:r>
              <a:rPr lang="pl-PL" sz="2200" dirty="0"/>
              <a:t>powinien być udokumentowany i dostatecznie uszczegółowiony, aby </a:t>
            </a:r>
            <a:r>
              <a:rPr lang="pl-PL" sz="2200" dirty="0" smtClean="0"/>
              <a:t>audytowana Organizacja </a:t>
            </a:r>
            <a:r>
              <a:rPr lang="pl-PL" sz="2200" dirty="0"/>
              <a:t>mogła ustalić i dokładnie potwierdzić to, co </a:t>
            </a:r>
            <a:r>
              <a:rPr lang="pl-PL" sz="2200" dirty="0" smtClean="0"/>
              <a:t>audytor </a:t>
            </a:r>
            <a:r>
              <a:rPr lang="pl-PL" sz="2200" dirty="0"/>
              <a:t>zaobserwował.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b="1" dirty="0" smtClean="0"/>
              <a:t>	N</a:t>
            </a:r>
            <a:r>
              <a:rPr lang="pl-PL" sz="2200" dirty="0" smtClean="0"/>
              <a:t>astępnym </a:t>
            </a:r>
            <a:r>
              <a:rPr lang="pl-PL" sz="2200" dirty="0"/>
              <a:t>krokiem, który </a:t>
            </a:r>
            <a:r>
              <a:rPr lang="pl-PL" sz="2200" dirty="0" smtClean="0"/>
              <a:t>audytor </a:t>
            </a:r>
            <a:r>
              <a:rPr lang="pl-PL" sz="2200" dirty="0"/>
              <a:t>powinien zrobić jest identyfikacja i zapisanie odpowiedniego wymagania, które nie zostało spełnione.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b="1" dirty="0" smtClean="0"/>
              <a:t>	N</a:t>
            </a:r>
            <a:r>
              <a:rPr lang="pl-PL" sz="2200" dirty="0" smtClean="0"/>
              <a:t>ależy </a:t>
            </a:r>
            <a:r>
              <a:rPr lang="pl-PL" sz="2200" dirty="0"/>
              <a:t>pamiętać, że </a:t>
            </a:r>
            <a:r>
              <a:rPr lang="pl-PL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niezgodność</a:t>
            </a:r>
            <a:r>
              <a:rPr lang="pl-PL" sz="2200" dirty="0"/>
              <a:t> jest niespełnieniem wymagania, więc jeśli </a:t>
            </a:r>
            <a:r>
              <a:rPr lang="pl-PL" sz="2200" dirty="0" smtClean="0"/>
              <a:t>audytor </a:t>
            </a:r>
            <a:r>
              <a:rPr lang="pl-PL" sz="22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 może</a:t>
            </a:r>
            <a:r>
              <a:rPr lang="pl-PL" sz="2200" dirty="0"/>
              <a:t> zidentyfikować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wymagania</a:t>
            </a:r>
            <a:r>
              <a:rPr lang="pl-PL" sz="2200" dirty="0"/>
              <a:t>, </a:t>
            </a:r>
            <a:r>
              <a:rPr lang="pl-PL" sz="22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 może</a:t>
            </a:r>
            <a:r>
              <a:rPr lang="pl-PL" sz="2200" dirty="0"/>
              <a:t> </a:t>
            </a:r>
            <a:r>
              <a:rPr lang="pl-PL" sz="2200" dirty="0" smtClean="0"/>
              <a:t>zapisać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niezgodności</a:t>
            </a:r>
            <a:r>
              <a:rPr lang="pl-PL" sz="2200" dirty="0"/>
              <a:t>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Wymagania </a:t>
            </a:r>
            <a:r>
              <a:rPr lang="pl-PL" sz="2200" dirty="0"/>
              <a:t>mogą pochodzić z wielu </a:t>
            </a:r>
            <a:r>
              <a:rPr lang="pl-PL" sz="2200" dirty="0" smtClean="0"/>
              <a:t>źródeł – mogą </a:t>
            </a:r>
            <a:r>
              <a:rPr lang="pl-PL" sz="2200" dirty="0"/>
              <a:t>być wyszczególnione </a:t>
            </a:r>
            <a:r>
              <a:rPr lang="pl-PL" sz="2200" dirty="0" smtClean="0"/>
              <a:t>w </a:t>
            </a:r>
            <a:r>
              <a:rPr lang="pl-PL" sz="2200" dirty="0"/>
              <a:t>systemie zarządzania </a:t>
            </a:r>
            <a:r>
              <a:rPr lang="pl-PL" sz="2200" dirty="0" smtClean="0"/>
              <a:t>Organizacji (zapisy </a:t>
            </a:r>
            <a:r>
              <a:rPr lang="pl-PL" sz="2200" dirty="0"/>
              <a:t>wewnętrzne), w stosowanych </a:t>
            </a:r>
            <a:r>
              <a:rPr lang="pl-PL" sz="2200" dirty="0" smtClean="0"/>
              <a:t>przepisach i rozporządzeniach, lub </a:t>
            </a:r>
            <a:r>
              <a:rPr lang="pl-PL" sz="2200" dirty="0"/>
              <a:t>pochodzić od </a:t>
            </a:r>
            <a:r>
              <a:rPr lang="pl-PL" sz="2200" dirty="0" smtClean="0"/>
              <a:t>klientów Organizacji</a:t>
            </a:r>
            <a:r>
              <a:rPr lang="pl-PL" sz="2200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275527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AUDYT</a:t>
            </a:r>
            <a:endParaRPr lang="pl-PL" sz="3600" b="1" dirty="0"/>
          </a:p>
        </p:txBody>
      </p:sp>
      <p:sp>
        <p:nvSpPr>
          <p:cNvPr id="3" name="Prostokąt 2"/>
          <p:cNvSpPr/>
          <p:nvPr/>
        </p:nvSpPr>
        <p:spPr>
          <a:xfrm>
            <a:off x="241105" y="1412776"/>
            <a:ext cx="8640960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0" indent="-3619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Niezgodność</a:t>
            </a:r>
            <a:r>
              <a:rPr lang="pl-PL" sz="2200" dirty="0" smtClean="0"/>
              <a:t> </a:t>
            </a:r>
            <a:r>
              <a:rPr lang="pl-PL" sz="2200" dirty="0"/>
              <a:t>– niespełnienie wymagania – czyli niespełnienie potrzeby lub oczekiwania, które zostało ustalone, przyjęte </a:t>
            </a:r>
            <a:r>
              <a:rPr lang="pl-PL" sz="2200" dirty="0" smtClean="0"/>
              <a:t>lub </a:t>
            </a:r>
            <a:r>
              <a:rPr lang="pl-PL" sz="2200" dirty="0"/>
              <a:t>jest </a:t>
            </a:r>
            <a:r>
              <a:rPr lang="pl-PL" sz="2200" dirty="0" smtClean="0"/>
              <a:t>obowiązkowe.</a:t>
            </a:r>
            <a:endParaRPr lang="pl-PL" sz="2200" dirty="0"/>
          </a:p>
          <a:p>
            <a:pPr marL="361950" indent="-361950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Korekcja</a:t>
            </a:r>
            <a:r>
              <a:rPr lang="pl-PL" sz="2200" dirty="0" smtClean="0"/>
              <a:t> </a:t>
            </a:r>
            <a:r>
              <a:rPr lang="pl-PL" sz="2200" dirty="0"/>
              <a:t>– </a:t>
            </a:r>
            <a:r>
              <a:rPr lang="pl-PL" sz="2200" dirty="0" smtClean="0"/>
              <a:t>działania </a:t>
            </a:r>
            <a:r>
              <a:rPr lang="pl-PL" sz="2200" dirty="0"/>
              <a:t>mające na celu wyeliminowanie wykrytej niezgodności lub innej niepożądanej </a:t>
            </a:r>
            <a:r>
              <a:rPr lang="pl-PL" sz="2200" dirty="0" smtClean="0"/>
              <a:t>sytuacji.</a:t>
            </a:r>
            <a:endParaRPr lang="pl-PL" sz="2200" dirty="0"/>
          </a:p>
          <a:p>
            <a:pPr marL="361950" indent="-361950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Działania korygujące </a:t>
            </a:r>
            <a:r>
              <a:rPr lang="pl-PL" sz="2200" dirty="0" smtClean="0"/>
              <a:t>– działania </a:t>
            </a:r>
            <a:r>
              <a:rPr lang="pl-PL" sz="2200" dirty="0"/>
              <a:t>w celu wyeliminowania przyczyny wykrytej niezgodności lub innej niepożądanej </a:t>
            </a:r>
            <a:r>
              <a:rPr lang="pl-PL" sz="2200" dirty="0" smtClean="0"/>
              <a:t>sytuacji.</a:t>
            </a:r>
            <a:endParaRPr lang="pl-PL" sz="2200" dirty="0"/>
          </a:p>
          <a:p>
            <a:pPr marL="361950" indent="-361950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Działania zapobiegawcze </a:t>
            </a:r>
            <a:r>
              <a:rPr lang="pl-PL" sz="2200" dirty="0" smtClean="0"/>
              <a:t>– działania </a:t>
            </a:r>
            <a:r>
              <a:rPr lang="pl-PL" sz="2200" dirty="0"/>
              <a:t>w celu wyeliminowania przyczyny potencjalnej niezgodności </a:t>
            </a:r>
            <a:r>
              <a:rPr lang="pl-PL" sz="2200" dirty="0" smtClean="0"/>
              <a:t>(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potencjalna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niezgodność to zagrożenie, które w przyszłości może skutkować niezgodnością</a:t>
            </a:r>
            <a:r>
              <a:rPr lang="pl-PL" sz="2200" dirty="0"/>
              <a:t>) lub innej potencjalnej sytuacji </a:t>
            </a:r>
            <a:r>
              <a:rPr lang="pl-PL" sz="2200" dirty="0" smtClean="0"/>
              <a:t>niepożądanej.</a:t>
            </a:r>
            <a:endParaRPr lang="pl-PL" sz="2200" dirty="0"/>
          </a:p>
        </p:txBody>
      </p:sp>
    </p:spTree>
    <p:extLst>
      <p:ext uri="{BB962C8B-B14F-4D97-AF65-F5344CB8AC3E}">
        <p14:creationId xmlns="" xmlns:p14="http://schemas.microsoft.com/office/powerpoint/2010/main" val="23975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AUDYT</a:t>
            </a:r>
            <a:endParaRPr lang="pl-PL" sz="3600" b="1" dirty="0"/>
          </a:p>
        </p:txBody>
      </p:sp>
      <p:sp>
        <p:nvSpPr>
          <p:cNvPr id="8" name="Prostokąt 7"/>
          <p:cNvSpPr/>
          <p:nvPr/>
        </p:nvSpPr>
        <p:spPr>
          <a:xfrm>
            <a:off x="179511" y="1124744"/>
            <a:ext cx="8756337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b="1" dirty="0" smtClean="0"/>
              <a:t>	</a:t>
            </a:r>
            <a:r>
              <a:rPr lang="pl-P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 JEST CELEM AUDYTU ZNALEZIENIE NIEZGODNOŚCI – CO CZĘSTO SIĘ PRZYPISUJE NIESŁUSZNIE AUDYTOROWI. 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pl-PL" sz="2200" dirty="0" smtClean="0"/>
              <a:t>	</a:t>
            </a:r>
            <a:r>
              <a:rPr lang="pl-PL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Niezgodność</a:t>
            </a:r>
            <a:r>
              <a:rPr lang="pl-PL" sz="2200" dirty="0" smtClean="0"/>
              <a:t> to tylko swoisty "efekt wynikowy" badania systemu, procedur i działania Organizacji.</a:t>
            </a:r>
            <a:r>
              <a:rPr lang="pl-PL" sz="2200" b="1" dirty="0" smtClean="0"/>
              <a:t> 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pl-PL" sz="2200" dirty="0" smtClean="0"/>
              <a:t>Jeżeli </a:t>
            </a:r>
            <a:r>
              <a:rPr lang="pl-PL" sz="22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 ma dowodu </a:t>
            </a:r>
            <a:r>
              <a:rPr lang="pl-PL" sz="2200" dirty="0" smtClean="0"/>
              <a:t>odstępstwa – </a:t>
            </a:r>
            <a:r>
              <a:rPr lang="pl-PL" sz="22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 ma niezgodności</a:t>
            </a:r>
            <a:r>
              <a:rPr lang="pl-PL" sz="2200" dirty="0"/>
              <a:t>. </a:t>
            </a:r>
            <a:endParaRPr lang="pl-PL" sz="2200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pl-PL" sz="2200" dirty="0" smtClean="0"/>
              <a:t>Jeżeli </a:t>
            </a:r>
            <a:r>
              <a:rPr lang="pl-PL" sz="22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jest dowód</a:t>
            </a:r>
            <a:r>
              <a:rPr lang="pl-PL" sz="2200" dirty="0"/>
              <a:t> – </a:t>
            </a:r>
            <a:r>
              <a:rPr lang="pl-PL" sz="22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musi być</a:t>
            </a:r>
            <a:r>
              <a:rPr lang="pl-PL" sz="2200" dirty="0"/>
              <a:t> udokumentowany jako </a:t>
            </a:r>
            <a:r>
              <a:rPr lang="pl-PL" sz="22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niezgodność</a:t>
            </a:r>
            <a:r>
              <a:rPr lang="pl-PL" sz="2200" dirty="0" smtClean="0"/>
              <a:t>, zamiast</a:t>
            </a:r>
            <a:r>
              <a:rPr lang="pl-PL" sz="2200" dirty="0"/>
              <a:t>  łagodzenia go przy pomocy innej klasyfikacji (np. „spostrzeżenia”, „możliwości do doskonalenia”, „zalecenia”, </a:t>
            </a:r>
            <a:r>
              <a:rPr lang="pl-PL" sz="2200" dirty="0" err="1"/>
              <a:t>itd</a:t>
            </a:r>
            <a:r>
              <a:rPr lang="pl-PL" sz="2200" dirty="0"/>
              <a:t>). </a:t>
            </a:r>
            <a:endParaRPr lang="pl-PL" sz="2200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pl-PL" sz="2200" dirty="0" smtClean="0"/>
              <a:t>	W </a:t>
            </a:r>
            <a:r>
              <a:rPr lang="pl-PL" sz="2200" dirty="0"/>
              <a:t>dłuższym czasie, ani </a:t>
            </a:r>
            <a:r>
              <a:rPr lang="pl-PL" sz="2200" dirty="0" smtClean="0"/>
              <a:t>Organizacja</a:t>
            </a:r>
            <a:r>
              <a:rPr lang="pl-PL" sz="2200" dirty="0"/>
              <a:t>, ani jej </a:t>
            </a:r>
            <a:r>
              <a:rPr lang="pl-PL" sz="2200" dirty="0" smtClean="0"/>
              <a:t>klienci (uczestnicy szkoleń) </a:t>
            </a:r>
            <a:r>
              <a:rPr lang="pl-PL" sz="2200" dirty="0"/>
              <a:t>lub jednostka certyfikująca, nie odniosą korzyści dzięki zastosowaniu złagodzonej klasyfikacji, gdyż grozi to nadaniem niższej rangi działaniom </a:t>
            </a:r>
            <a:r>
              <a:rPr lang="pl-PL" sz="2200" dirty="0" smtClean="0"/>
              <a:t>korygującym, co w konsekwencji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 wyeliminuje w przyszłości powstania zagrożenia (niezgodności)</a:t>
            </a:r>
            <a:r>
              <a:rPr lang="pl-PL" sz="2200" dirty="0" smtClean="0"/>
              <a:t>. </a:t>
            </a:r>
            <a:endParaRPr lang="pl-PL" sz="2200" dirty="0"/>
          </a:p>
        </p:txBody>
      </p:sp>
    </p:spTree>
    <p:extLst>
      <p:ext uri="{BB962C8B-B14F-4D97-AF65-F5344CB8AC3E}">
        <p14:creationId xmlns="" xmlns:p14="http://schemas.microsoft.com/office/powerpoint/2010/main" val="37755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AUDYT</a:t>
            </a:r>
            <a:endParaRPr lang="pl-PL" sz="3600" b="1" dirty="0"/>
          </a:p>
        </p:txBody>
      </p:sp>
      <p:sp>
        <p:nvSpPr>
          <p:cNvPr id="3" name="Prostokąt 2"/>
          <p:cNvSpPr/>
          <p:nvPr/>
        </p:nvSpPr>
        <p:spPr>
          <a:xfrm>
            <a:off x="251520" y="1052736"/>
            <a:ext cx="864096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400" b="1" i="1" dirty="0" smtClean="0"/>
              <a:t>Spotkanie zamykające.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Audytor </a:t>
            </a:r>
            <a:r>
              <a:rPr lang="pl-PL" sz="2200" dirty="0"/>
              <a:t>(zespół audytujący) wraz z kierownikiem audytowanego obszaru (osobami ich reprezentującymi) oraz kierownikami </a:t>
            </a:r>
            <a:r>
              <a:rPr lang="pl-PL" sz="2200" dirty="0" smtClean="0"/>
              <a:t>jednostek zaangażowanych, </a:t>
            </a:r>
            <a:r>
              <a:rPr lang="pl-PL" sz="2200" dirty="0"/>
              <a:t>kończą właściwy audyt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spotkaniem zamykającym</a:t>
            </a:r>
            <a:r>
              <a:rPr lang="pl-PL" sz="2200" dirty="0"/>
              <a:t>. </a:t>
            </a:r>
            <a:endParaRPr lang="pl-PL" sz="22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/>
              <a:t>	</a:t>
            </a:r>
            <a:r>
              <a:rPr lang="pl-PL" sz="2200" dirty="0" smtClean="0"/>
              <a:t>Fakt </a:t>
            </a:r>
            <a:r>
              <a:rPr lang="pl-PL" sz="2200" dirty="0"/>
              <a:t>spotkania zamykającego odnotowywany jest przez audytora wiodącego. </a:t>
            </a:r>
            <a:endParaRPr lang="pl-PL" sz="22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Na </a:t>
            </a:r>
            <a:r>
              <a:rPr lang="pl-PL" sz="2200" dirty="0"/>
              <a:t>spotkaniu </a:t>
            </a:r>
            <a:r>
              <a:rPr lang="pl-PL" sz="2200" dirty="0" smtClean="0"/>
              <a:t>tym, </a:t>
            </a:r>
            <a:r>
              <a:rPr lang="pl-PL" sz="2200" dirty="0"/>
              <a:t>audytor przedstawia wszystkie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spostrzeżenia</a:t>
            </a:r>
            <a:r>
              <a:rPr lang="pl-PL" sz="2200" dirty="0"/>
              <a:t> (to znaczy niezgodności małej wagi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niewymagające udokumentowanych działań korygujących</a:t>
            </a:r>
            <a:r>
              <a:rPr lang="pl-PL" sz="2200" dirty="0"/>
              <a:t>) oraz stwierdzone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niezgodności</a:t>
            </a:r>
            <a:r>
              <a:rPr lang="pl-PL" sz="2200" dirty="0"/>
              <a:t>, które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wymagają wprowadzenia udokumentowanych działań korygujących</a:t>
            </a:r>
            <a:r>
              <a:rPr lang="pl-PL" sz="2200" dirty="0"/>
              <a:t>. </a:t>
            </a:r>
            <a:endParaRPr lang="pl-PL" sz="22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/>
              <a:t>	</a:t>
            </a:r>
            <a:r>
              <a:rPr lang="pl-PL" sz="2200" dirty="0" smtClean="0"/>
              <a:t>N</a:t>
            </a:r>
            <a:r>
              <a:rPr lang="pl-PL" altLang="pl-PL" sz="2200" dirty="0" smtClean="0">
                <a:ea typeface="Times New Roman" pitchFamily="18" charset="0"/>
                <a:cs typeface="Times New Roman" pitchFamily="18" charset="0"/>
              </a:rPr>
              <a:t>iezgodności </a:t>
            </a:r>
            <a:r>
              <a:rPr lang="pl-PL" altLang="pl-PL" sz="2200" dirty="0">
                <a:ea typeface="Times New Roman" pitchFamily="18" charset="0"/>
                <a:cs typeface="Times New Roman" pitchFamily="18" charset="0"/>
              </a:rPr>
              <a:t>są </a:t>
            </a:r>
            <a:r>
              <a:rPr lang="pl-PL" altLang="pl-PL" sz="2200" dirty="0" smtClean="0">
                <a:ea typeface="Times New Roman" pitchFamily="18" charset="0"/>
                <a:cs typeface="Times New Roman" pitchFamily="18" charset="0"/>
              </a:rPr>
              <a:t>omawiane bardziej szczegółowo, </a:t>
            </a:r>
            <a:r>
              <a:rPr lang="pl-PL" altLang="pl-PL" sz="2200" dirty="0">
                <a:ea typeface="Times New Roman" pitchFamily="18" charset="0"/>
                <a:cs typeface="Times New Roman" pitchFamily="18" charset="0"/>
              </a:rPr>
              <a:t>aby zostały zrozumiane oraz zaakceptowane przez </a:t>
            </a:r>
            <a:r>
              <a:rPr lang="pl-PL" altLang="pl-PL" sz="2200" dirty="0" smtClean="0">
                <a:ea typeface="Times New Roman" pitchFamily="18" charset="0"/>
                <a:cs typeface="Times New Roman" pitchFamily="18" charset="0"/>
              </a:rPr>
              <a:t>personel audytowany, </a:t>
            </a:r>
            <a:r>
              <a:rPr lang="pl-PL" altLang="pl-PL" sz="2200" dirty="0">
                <a:ea typeface="Times New Roman" pitchFamily="18" charset="0"/>
                <a:cs typeface="Times New Roman" pitchFamily="18" charset="0"/>
              </a:rPr>
              <a:t>co potwierdzane jest podpisem </a:t>
            </a:r>
            <a:r>
              <a:rPr lang="pl-PL" altLang="pl-PL" sz="2200" dirty="0" smtClean="0">
                <a:ea typeface="Times New Roman" pitchFamily="18" charset="0"/>
                <a:cs typeface="Times New Roman" pitchFamily="18" charset="0"/>
              </a:rPr>
              <a:t>Kierownika lub przedstawiciela audytowanego </a:t>
            </a:r>
            <a:r>
              <a:rPr lang="pl-PL" altLang="pl-PL" sz="2200" dirty="0">
                <a:ea typeface="Times New Roman" pitchFamily="18" charset="0"/>
                <a:cs typeface="Times New Roman" pitchFamily="18" charset="0"/>
              </a:rPr>
              <a:t>obszaru </a:t>
            </a:r>
            <a:r>
              <a:rPr lang="pl-PL" altLang="pl-PL" sz="2200" dirty="0" smtClean="0">
                <a:ea typeface="Times New Roman" pitchFamily="18" charset="0"/>
                <a:cs typeface="Times New Roman" pitchFamily="18" charset="0"/>
              </a:rPr>
              <a:t>w </a:t>
            </a:r>
            <a:r>
              <a:rPr lang="pl-PL" altLang="pl-PL" sz="2200" dirty="0">
                <a:ea typeface="Times New Roman" pitchFamily="18" charset="0"/>
                <a:cs typeface="Times New Roman" pitchFamily="18" charset="0"/>
              </a:rPr>
              <a:t>karcie </a:t>
            </a:r>
            <a:r>
              <a:rPr lang="pl-PL" altLang="pl-PL" sz="2200" dirty="0" smtClean="0">
                <a:ea typeface="Times New Roman" pitchFamily="18" charset="0"/>
                <a:cs typeface="Times New Roman" pitchFamily="18" charset="0"/>
              </a:rPr>
              <a:t>niezgodności</a:t>
            </a:r>
            <a:r>
              <a:rPr lang="pl-PL" altLang="pl-PL" sz="2200" dirty="0">
                <a:ea typeface="Times New Roman" pitchFamily="18" charset="0"/>
                <a:cs typeface="Times New Roman" pitchFamily="18" charset="0"/>
              </a:rPr>
              <a:t>.</a:t>
            </a:r>
            <a:endParaRPr lang="pl-PL" sz="2200" dirty="0" smtClean="0"/>
          </a:p>
        </p:txBody>
      </p:sp>
    </p:spTree>
    <p:extLst>
      <p:ext uri="{BB962C8B-B14F-4D97-AF65-F5344CB8AC3E}">
        <p14:creationId xmlns="" xmlns:p14="http://schemas.microsoft.com/office/powerpoint/2010/main" val="289315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AUDYT</a:t>
            </a:r>
            <a:endParaRPr lang="pl-PL" sz="3600" b="1" dirty="0"/>
          </a:p>
        </p:txBody>
      </p:sp>
      <p:sp>
        <p:nvSpPr>
          <p:cNvPr id="3" name="Prostokąt 2"/>
          <p:cNvSpPr/>
          <p:nvPr/>
        </p:nvSpPr>
        <p:spPr>
          <a:xfrm>
            <a:off x="251189" y="1340768"/>
            <a:ext cx="864096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/>
              <a:t>	</a:t>
            </a:r>
            <a:r>
              <a:rPr lang="pl-PL" sz="2200" dirty="0" smtClean="0"/>
              <a:t>W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trakcie spotkania </a:t>
            </a:r>
            <a:r>
              <a:rPr lang="pl-PL" sz="2200" dirty="0"/>
              <a:t>należy ustalić </a:t>
            </a:r>
            <a:r>
              <a:rPr lang="pl-PL" sz="2200" dirty="0" smtClean="0"/>
              <a:t>również „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Harmonogram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działań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korygujących</a:t>
            </a:r>
            <a:r>
              <a:rPr lang="pl-PL" sz="2200" dirty="0" smtClean="0"/>
              <a:t>”, </a:t>
            </a:r>
            <a:r>
              <a:rPr lang="pl-PL" sz="2200" dirty="0"/>
              <a:t>z określeniem osób odpowiedzialnych za ich wykonanie oraz wypisać niezgodność w formularzu zbiorczego </a:t>
            </a:r>
            <a:r>
              <a:rPr lang="pl-PL" sz="2200" dirty="0" smtClean="0"/>
              <a:t>„Raportu </a:t>
            </a:r>
            <a:r>
              <a:rPr lang="pl-PL" sz="2200" dirty="0"/>
              <a:t>z </a:t>
            </a:r>
            <a:r>
              <a:rPr lang="pl-PL" sz="2200" dirty="0" smtClean="0"/>
              <a:t>audytu” </a:t>
            </a:r>
            <a:r>
              <a:rPr lang="pl-PL" sz="2200" dirty="0"/>
              <a:t>wraz </a:t>
            </a:r>
            <a:r>
              <a:rPr lang="pl-PL" sz="2200" dirty="0" smtClean="0"/>
              <a:t>z </a:t>
            </a:r>
            <a:r>
              <a:rPr lang="pl-PL" sz="2200" dirty="0"/>
              <a:t>zaleceniami do realizacji</a:t>
            </a:r>
            <a:r>
              <a:rPr lang="pl-PL" sz="2200" dirty="0" smtClean="0"/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Spotkanie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zamykające </a:t>
            </a:r>
            <a:r>
              <a:rPr lang="pl-PL" sz="2200" dirty="0"/>
              <a:t>kończy się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złożeniem podpisów </a:t>
            </a:r>
            <a:r>
              <a:rPr lang="pl-PL" sz="2200" dirty="0"/>
              <a:t>na zbiorczym </a:t>
            </a:r>
            <a:r>
              <a:rPr lang="pl-PL" sz="2200" dirty="0" smtClean="0"/>
              <a:t>„Raporcie </a:t>
            </a:r>
            <a:r>
              <a:rPr lang="pl-PL" sz="2200" dirty="0"/>
              <a:t>z </a:t>
            </a:r>
            <a:r>
              <a:rPr lang="pl-PL" sz="2200" dirty="0" smtClean="0"/>
              <a:t>audytu” </a:t>
            </a:r>
            <a:r>
              <a:rPr lang="pl-PL" sz="2200" dirty="0"/>
              <a:t>przez kierownika audytowanego obszaru (osobę upoważnioną przez niego) oraz audytora (zespół audytujący). </a:t>
            </a:r>
            <a:endParaRPr lang="pl-PL" sz="22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/>
              <a:t>	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Kopię</a:t>
            </a:r>
            <a:r>
              <a:rPr lang="pl-PL" sz="2200" dirty="0" smtClean="0"/>
              <a:t> </a:t>
            </a:r>
            <a:r>
              <a:rPr lang="pl-PL" sz="2200" dirty="0"/>
              <a:t>zbiorczego </a:t>
            </a:r>
            <a:r>
              <a:rPr lang="pl-PL" sz="2200" dirty="0" smtClean="0"/>
              <a:t>„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Raportu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audytu</a:t>
            </a:r>
            <a:r>
              <a:rPr lang="pl-PL" sz="2200" dirty="0" smtClean="0"/>
              <a:t>” </a:t>
            </a:r>
            <a:r>
              <a:rPr lang="pl-PL" sz="2200" dirty="0"/>
              <a:t>oraz </a:t>
            </a:r>
            <a:r>
              <a:rPr lang="pl-PL" sz="2200" dirty="0" smtClean="0"/>
              <a:t>„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Formularz działań korygujących</a:t>
            </a:r>
            <a:r>
              <a:rPr lang="pl-PL" sz="2200" dirty="0" smtClean="0"/>
              <a:t>” </a:t>
            </a:r>
            <a:r>
              <a:rPr lang="pl-PL" sz="2200" dirty="0"/>
              <a:t>wraz z </a:t>
            </a:r>
            <a:r>
              <a:rPr lang="pl-PL" sz="2200" dirty="0" smtClean="0"/>
              <a:t>„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Harmonogramem działań korygujących</a:t>
            </a:r>
            <a:r>
              <a:rPr lang="pl-PL" sz="2200" dirty="0" smtClean="0"/>
              <a:t>” </a:t>
            </a:r>
            <a:r>
              <a:rPr lang="pl-PL" sz="2200" dirty="0"/>
              <a:t>otrzymują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zainteresowani kierownicy</a:t>
            </a:r>
            <a:r>
              <a:rPr lang="pl-PL" sz="2200" dirty="0"/>
              <a:t>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Kopię</a:t>
            </a:r>
            <a:r>
              <a:rPr lang="pl-PL" sz="2200" dirty="0" smtClean="0"/>
              <a:t> zbiorczego „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Raportu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audytu</a:t>
            </a:r>
            <a:r>
              <a:rPr lang="pl-PL" sz="2200" dirty="0" smtClean="0"/>
              <a:t>”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otrzymuje</a:t>
            </a:r>
            <a:r>
              <a:rPr lang="pl-PL" sz="2200" dirty="0"/>
              <a:t> również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Kierownik Odpowiedzialny</a:t>
            </a:r>
            <a:r>
              <a:rPr lang="pl-PL" sz="2200" dirty="0"/>
              <a:t>. </a:t>
            </a:r>
            <a:endParaRPr lang="pl-PL" sz="2200" dirty="0" smtClean="0"/>
          </a:p>
        </p:txBody>
      </p:sp>
    </p:spTree>
    <p:extLst>
      <p:ext uri="{BB962C8B-B14F-4D97-AF65-F5344CB8AC3E}">
        <p14:creationId xmlns="" xmlns:p14="http://schemas.microsoft.com/office/powerpoint/2010/main" val="328669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AUDYT</a:t>
            </a:r>
            <a:endParaRPr lang="pl-PL" sz="3600" b="1" dirty="0"/>
          </a:p>
        </p:txBody>
      </p:sp>
      <p:sp>
        <p:nvSpPr>
          <p:cNvPr id="3" name="Prostokąt 2"/>
          <p:cNvSpPr/>
          <p:nvPr/>
        </p:nvSpPr>
        <p:spPr>
          <a:xfrm>
            <a:off x="251189" y="1484784"/>
            <a:ext cx="8640960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2200" dirty="0"/>
              <a:t>	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Audytor</a:t>
            </a:r>
            <a:r>
              <a:rPr lang="pl-PL" sz="2200" dirty="0" smtClean="0"/>
              <a:t> (audytor wiodący)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składa 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zakończony </a:t>
            </a:r>
            <a:r>
              <a:rPr lang="pl-PL" sz="2200" dirty="0" smtClean="0"/>
              <a:t>„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Raport z audytu</a:t>
            </a:r>
            <a:r>
              <a:rPr lang="pl-PL" sz="2200" dirty="0" smtClean="0"/>
              <a:t>” łącznie </a:t>
            </a:r>
            <a:r>
              <a:rPr lang="pl-PL" sz="2200" dirty="0"/>
              <a:t>z </a:t>
            </a:r>
            <a:r>
              <a:rPr lang="pl-PL" sz="2200" dirty="0" smtClean="0"/>
              <a:t>„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Listą Kontrolną</a:t>
            </a:r>
            <a:r>
              <a:rPr lang="pl-PL" sz="2200" dirty="0" smtClean="0"/>
              <a:t>” </a:t>
            </a:r>
            <a:r>
              <a:rPr lang="pl-PL" sz="2200" dirty="0"/>
              <a:t>oraz </a:t>
            </a:r>
            <a:r>
              <a:rPr lang="pl-PL" sz="2200" dirty="0" smtClean="0"/>
              <a:t>„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Formularzem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działań korygujących</a:t>
            </a:r>
            <a:r>
              <a:rPr lang="pl-PL" sz="2200" dirty="0" smtClean="0"/>
              <a:t>”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Kierownikowi Jakości</a:t>
            </a:r>
            <a:r>
              <a:rPr lang="pl-PL" sz="2200" dirty="0"/>
              <a:t>. </a:t>
            </a:r>
            <a:endParaRPr lang="pl-PL" sz="2200" dirty="0" smtClean="0"/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2200" dirty="0"/>
              <a:t>	</a:t>
            </a:r>
            <a:r>
              <a:rPr lang="pl-PL" sz="2200" dirty="0" smtClean="0"/>
              <a:t>Dalsze </a:t>
            </a:r>
            <a:r>
              <a:rPr lang="pl-PL" sz="2200" dirty="0"/>
              <a:t>postępowanie objęte jest procedurą nadzorowania usunięcia niezgodności</a:t>
            </a:r>
            <a:r>
              <a:rPr lang="pl-PL" sz="2200" dirty="0" smtClean="0"/>
              <a:t>.</a:t>
            </a:r>
            <a:endParaRPr lang="pl-PL" sz="2200" dirty="0"/>
          </a:p>
        </p:txBody>
      </p:sp>
    </p:spTree>
    <p:extLst>
      <p:ext uri="{BB962C8B-B14F-4D97-AF65-F5344CB8AC3E}">
        <p14:creationId xmlns="" xmlns:p14="http://schemas.microsoft.com/office/powerpoint/2010/main" val="169961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935" t="3786" r="7634" b="3539"/>
          <a:stretch/>
        </p:blipFill>
        <p:spPr>
          <a:xfrm>
            <a:off x="2349480" y="39040"/>
            <a:ext cx="4445041" cy="681896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4642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935" t="3622" r="7401" b="21646"/>
          <a:stretch/>
        </p:blipFill>
        <p:spPr>
          <a:xfrm>
            <a:off x="1810011" y="43092"/>
            <a:ext cx="5523978" cy="681490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4245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4740" b="3737"/>
          <a:stretch/>
        </p:blipFill>
        <p:spPr>
          <a:xfrm>
            <a:off x="1920964" y="-4287"/>
            <a:ext cx="5302072" cy="686228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315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SYSTEM JAKOŚCI</a:t>
            </a:r>
            <a:endParaRPr lang="pl-PL" sz="3600" dirty="0"/>
          </a:p>
        </p:txBody>
      </p:sp>
      <p:sp>
        <p:nvSpPr>
          <p:cNvPr id="3" name="Prostokąt 2"/>
          <p:cNvSpPr/>
          <p:nvPr/>
        </p:nvSpPr>
        <p:spPr>
          <a:xfrm>
            <a:off x="244168" y="1196752"/>
            <a:ext cx="864096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 smtClean="0"/>
              <a:t>	</a:t>
            </a:r>
            <a:r>
              <a:rPr lang="pl-PL" sz="2200" b="1" i="1" dirty="0" smtClean="0"/>
              <a:t>Organizacja Szkolenia Personelu Technicznego wg przepisów Part 147 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powinna prowadzić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swoją działalność </a:t>
            </a:r>
            <a:r>
              <a:rPr lang="pl-PL" sz="2200" dirty="0"/>
              <a:t>w sposób zapewniający zgodność procedur, metod działania i posiadanych zasobów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z </a:t>
            </a:r>
            <a:r>
              <a:rPr lang="pl-PL" sz="2200" dirty="0"/>
              <a:t>wymaganiami obowiązujących przepisów </a:t>
            </a:r>
            <a:r>
              <a:rPr lang="pl-PL" sz="2200" dirty="0" smtClean="0"/>
              <a:t>lotniczych – krajowych (wytycznych Prezesa ULC, rozporządzeń </a:t>
            </a:r>
            <a:r>
              <a:rPr lang="pl-PL" sz="2200" dirty="0" err="1" smtClean="0"/>
              <a:t>MIiB</a:t>
            </a:r>
            <a:r>
              <a:rPr lang="pl-PL" sz="2200" dirty="0" smtClean="0"/>
              <a:t>) i Europejskich (rozporządzeń Komisji (UE)). </a:t>
            </a:r>
            <a:endParaRPr lang="pl-PL" sz="2200" dirty="0"/>
          </a:p>
          <a:p>
            <a:pPr algn="just">
              <a:lnSpc>
                <a:spcPct val="150000"/>
              </a:lnSpc>
            </a:pPr>
            <a:r>
              <a:rPr lang="pl-PL" sz="2200" dirty="0" smtClean="0"/>
              <a:t>	</a:t>
            </a:r>
            <a:r>
              <a:rPr lang="pl-PL" sz="2200" b="1" i="1" dirty="0" smtClean="0"/>
              <a:t>Podstawowym </a:t>
            </a:r>
            <a:r>
              <a:rPr lang="pl-PL" sz="2200" b="1" i="1" dirty="0"/>
              <a:t>celem </a:t>
            </a:r>
            <a:r>
              <a:rPr lang="pl-PL" sz="2200" b="1" i="1" dirty="0" smtClean="0"/>
              <a:t>OSPT 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powinno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być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200" dirty="0" smtClean="0"/>
              <a:t>uzyskanie w </a:t>
            </a:r>
            <a:r>
              <a:rPr lang="pl-PL" sz="2200" dirty="0"/>
              <a:t>procesie szkolenia </a:t>
            </a:r>
            <a:r>
              <a:rPr lang="pl-PL" sz="2200" dirty="0" smtClean="0"/>
              <a:t>podstawowego, jak </a:t>
            </a:r>
            <a:r>
              <a:rPr lang="pl-PL" sz="2200" dirty="0"/>
              <a:t>najwyższego poziomu przygotowania </a:t>
            </a:r>
            <a:r>
              <a:rPr lang="pl-PL" sz="2200" dirty="0" smtClean="0"/>
              <a:t>uczestników szkolenia do uzyskania uprawnień obsługi SP – </a:t>
            </a:r>
            <a:r>
              <a:rPr lang="pl-P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licencji mechanika obsługi Part 66</a:t>
            </a:r>
            <a:r>
              <a:rPr lang="pl-PL" sz="2200" dirty="0" smtClean="0">
                <a:solidFill>
                  <a:srgbClr val="FF0000"/>
                </a:solidFill>
              </a:rPr>
              <a:t>. </a:t>
            </a:r>
            <a:endParaRPr lang="pl-PL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653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4446" b="4856"/>
          <a:stretch/>
        </p:blipFill>
        <p:spPr>
          <a:xfrm>
            <a:off x="1897641" y="-2407"/>
            <a:ext cx="5348719" cy="686040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4255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3622" b="16214"/>
          <a:stretch/>
        </p:blipFill>
        <p:spPr>
          <a:xfrm>
            <a:off x="1547246" y="0"/>
            <a:ext cx="6049509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6055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304" r="7434" b="31317"/>
          <a:stretch/>
        </p:blipFill>
        <p:spPr>
          <a:xfrm>
            <a:off x="1771170" y="238336"/>
            <a:ext cx="5601660" cy="63813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367174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7925" y="0"/>
            <a:ext cx="42481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5606328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291" y="188640"/>
            <a:ext cx="4693318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9050"/>
            <a:ext cx="44577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6325363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DZIAŁANIA KORYGUJĄCE</a:t>
            </a:r>
            <a:endParaRPr lang="pl-PL" sz="3600" b="1" dirty="0"/>
          </a:p>
        </p:txBody>
      </p:sp>
      <p:sp>
        <p:nvSpPr>
          <p:cNvPr id="6" name="Prostokąt 5"/>
          <p:cNvSpPr/>
          <p:nvPr/>
        </p:nvSpPr>
        <p:spPr>
          <a:xfrm>
            <a:off x="545031" y="1268760"/>
            <a:ext cx="8064896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400" b="1" i="1" dirty="0"/>
              <a:t>Działania </a:t>
            </a:r>
            <a:r>
              <a:rPr lang="pl-PL" sz="2400" b="1" i="1" dirty="0" err="1" smtClean="0"/>
              <a:t>poaudytowe</a:t>
            </a:r>
            <a:r>
              <a:rPr lang="pl-PL" sz="2400" b="1" i="1" dirty="0" smtClean="0"/>
              <a:t>.</a:t>
            </a:r>
            <a:endParaRPr lang="pl-PL" sz="2400" b="1" i="1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Działania </a:t>
            </a:r>
            <a:r>
              <a:rPr lang="pl-PL" sz="22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poaudytowe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200" dirty="0"/>
              <a:t>to głównie realizacja działań korygujących dla wykrytych niezgodności podczas audytu wewnętrznego.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Nie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jest rolą audytora nadzorować lub tym bardziej ustalać 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sposobu,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 niezgodność usuwać. </a:t>
            </a:r>
            <a:endParaRPr lang="pl-PL" sz="2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Nadzór</a:t>
            </a:r>
            <a:r>
              <a:rPr lang="pl-PL" sz="2200" dirty="0" smtClean="0"/>
              <a:t> nad terminowym i poprawnym usuwaniem niezgodności spoczywa na 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Kierowniku Jakości</a:t>
            </a:r>
            <a:r>
              <a:rPr lang="pl-PL" sz="2200" dirty="0" smtClean="0"/>
              <a:t>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/>
              <a:t>	</a:t>
            </a:r>
            <a:r>
              <a:rPr lang="pl-PL" sz="2200" dirty="0" smtClean="0"/>
              <a:t>Sam proces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działań</a:t>
            </a:r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naprawczych</a:t>
            </a:r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200" dirty="0" smtClean="0"/>
              <a:t>należy do </a:t>
            </a:r>
            <a:r>
              <a:rPr lang="pl-PL" sz="2200" dirty="0"/>
              <a:t>obowiązków 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kierownika obszaru</a:t>
            </a:r>
            <a:r>
              <a:rPr lang="pl-PL" sz="2200" dirty="0" smtClean="0"/>
              <a:t>, 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którym je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wykryto</a:t>
            </a:r>
            <a:r>
              <a:rPr lang="pl-PL" sz="2200" dirty="0"/>
              <a:t>. </a:t>
            </a:r>
            <a:r>
              <a:rPr lang="pl-PL" sz="2200" dirty="0" smtClean="0"/>
              <a:t>	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/>
              <a:t>	</a:t>
            </a:r>
            <a:r>
              <a:rPr lang="pl-PL" sz="2200" dirty="0" smtClean="0"/>
              <a:t>Zasady usuwania niezgodności określają procedury </a:t>
            </a:r>
            <a:r>
              <a:rPr lang="pl-PL" sz="2200" dirty="0"/>
              <a:t>działań </a:t>
            </a:r>
            <a:r>
              <a:rPr lang="pl-PL" sz="2200" dirty="0" smtClean="0"/>
              <a:t>korygujących, które są zapisane w Charakterystyce MTOE Organizacji. </a:t>
            </a:r>
          </a:p>
        </p:txBody>
      </p:sp>
    </p:spTree>
    <p:extLst>
      <p:ext uri="{BB962C8B-B14F-4D97-AF65-F5344CB8AC3E}">
        <p14:creationId xmlns="" xmlns:p14="http://schemas.microsoft.com/office/powerpoint/2010/main" val="369992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/>
              <a:t>DZIAŁANIA KORYGUJĄCE</a:t>
            </a:r>
          </a:p>
        </p:txBody>
      </p:sp>
      <p:sp>
        <p:nvSpPr>
          <p:cNvPr id="6" name="Prostokąt 5"/>
          <p:cNvSpPr/>
          <p:nvPr/>
        </p:nvSpPr>
        <p:spPr>
          <a:xfrm>
            <a:off x="539552" y="1412776"/>
            <a:ext cx="8064896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Kierownik Jakości </a:t>
            </a:r>
            <a:r>
              <a:rPr lang="pl-PL" sz="2200" dirty="0" smtClean="0"/>
              <a:t>Organizacji musi</a:t>
            </a:r>
            <a:r>
              <a:rPr lang="pl-PL" sz="2200" dirty="0"/>
              <a:t>: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/>
              <a:t>Zweryfikować, czy </a:t>
            </a:r>
            <a:r>
              <a:rPr lang="pl-PL" sz="2200" dirty="0" smtClean="0"/>
              <a:t>działanie </a:t>
            </a:r>
            <a:r>
              <a:rPr lang="pl-PL" sz="2200" dirty="0"/>
              <a:t>naprawcze jest realizowane przez osobę z kierownictwa </a:t>
            </a:r>
            <a:r>
              <a:rPr lang="pl-PL" sz="2200" dirty="0" smtClean="0"/>
              <a:t>obszaru, odpowiedzialną </a:t>
            </a:r>
            <a:r>
              <a:rPr lang="pl-PL" sz="2200" dirty="0"/>
              <a:t>za problem niezgodności;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/>
              <a:t>Zweryfikować, czy </a:t>
            </a:r>
            <a:r>
              <a:rPr lang="pl-PL" sz="2200" dirty="0" smtClean="0"/>
              <a:t>działanie </a:t>
            </a:r>
            <a:r>
              <a:rPr lang="pl-PL" sz="2200" dirty="0"/>
              <a:t>naprawcze uwzględnia elementy omówione </a:t>
            </a:r>
            <a:r>
              <a:rPr lang="pl-PL" sz="2200" dirty="0" smtClean="0"/>
              <a:t>w „Harmonogramie działań korygujących”;</a:t>
            </a:r>
            <a:endParaRPr lang="pl-PL" sz="2200" dirty="0"/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/>
              <a:t>Monitorować wdrożenie i całkowite zrealizowanie działania naprawczego;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/>
              <a:t>Przedstawić </a:t>
            </a:r>
            <a:r>
              <a:rPr lang="pl-PL" sz="2200" dirty="0" smtClean="0"/>
              <a:t>Kierownikowi Odpowiedzialnemu </a:t>
            </a:r>
            <a:r>
              <a:rPr lang="pl-PL" sz="2200" dirty="0"/>
              <a:t>niezależną opinię o proponowanym działaniu naprawczym, jego wdrożeniu i realizacji;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/>
              <a:t>Stwierdzić skuteczność podjętego działania naprawczego poprzez proces analizy jego skutków</a:t>
            </a:r>
            <a:r>
              <a:rPr lang="pl-PL" sz="2200" dirty="0" smtClean="0"/>
              <a:t>.</a:t>
            </a:r>
            <a:endParaRPr lang="pl-PL" sz="2200" dirty="0"/>
          </a:p>
        </p:txBody>
      </p:sp>
    </p:spTree>
    <p:extLst>
      <p:ext uri="{BB962C8B-B14F-4D97-AF65-F5344CB8AC3E}">
        <p14:creationId xmlns="" xmlns:p14="http://schemas.microsoft.com/office/powerpoint/2010/main" val="196036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/>
              <a:t>DZIAŁANIA KORYGUJĄCE</a:t>
            </a:r>
          </a:p>
        </p:txBody>
      </p:sp>
      <p:sp>
        <p:nvSpPr>
          <p:cNvPr id="3" name="Prostokąt 2"/>
          <p:cNvSpPr/>
          <p:nvPr/>
        </p:nvSpPr>
        <p:spPr>
          <a:xfrm>
            <a:off x="467544" y="1700808"/>
            <a:ext cx="828092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pl-PL" sz="2200" dirty="0" smtClean="0"/>
              <a:t>	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wykonaniu </a:t>
            </a:r>
            <a:r>
              <a:rPr lang="pl-PL" sz="2200" dirty="0"/>
              <a:t>wszystkich działań korygujących dotyczących </a:t>
            </a:r>
            <a:r>
              <a:rPr lang="pl-PL" sz="2200" dirty="0" smtClean="0"/>
              <a:t>niezgodności wykrytych w czasie audytu/inspekcji, </a:t>
            </a:r>
            <a:r>
              <a:rPr lang="pl-PL" sz="2200" dirty="0"/>
              <a:t>należy przekazać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Kierownikowi Jakości </a:t>
            </a:r>
            <a:r>
              <a:rPr lang="pl-PL" sz="2200" dirty="0" smtClean="0"/>
              <a:t>informację o zrealizowaniu działań korygujących </a:t>
            </a:r>
            <a:br>
              <a:rPr lang="pl-PL" sz="2200" dirty="0" smtClean="0"/>
            </a:br>
            <a:r>
              <a:rPr lang="pl-PL" sz="2200" dirty="0" smtClean="0"/>
              <a:t>i usunięciu niezgodności, w formie papierowej lub elektronicznej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 później niż trzy dni przed upływem terminu usunięcia niezgodności</a:t>
            </a:r>
            <a:r>
              <a:rPr lang="pl-PL" sz="2200" dirty="0"/>
              <a:t>. 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pl-PL" sz="2200" dirty="0"/>
              <a:t>	</a:t>
            </a:r>
            <a:r>
              <a:rPr lang="pl-PL" sz="2200" dirty="0" smtClean="0"/>
              <a:t>Do pisma powinny być załączone </a:t>
            </a:r>
            <a:r>
              <a:rPr lang="pl-PL" alt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itchFamily="34" charset="-128"/>
                <a:cs typeface="Times New Roman" pitchFamily="18" charset="0"/>
              </a:rPr>
              <a:t>dowody usunięcia niezgodności</a:t>
            </a:r>
            <a:r>
              <a:rPr lang="pl-PL" sz="2200" dirty="0" smtClean="0"/>
              <a:t> (jeśli dotyczy). 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Zgłoszenie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usunięcia niezgodności</a:t>
            </a:r>
            <a:r>
              <a:rPr lang="pl-PL" sz="2200" dirty="0"/>
              <a:t> podpisuje odpowiedni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kierownik audytowanego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obszaru </a:t>
            </a:r>
            <a:r>
              <a:rPr lang="pl-PL" sz="2200" dirty="0" smtClean="0"/>
              <a:t>lub </a:t>
            </a:r>
            <a:r>
              <a:rPr lang="pl-PL" sz="2200" dirty="0"/>
              <a:t>osoba odpowiedzialna. </a:t>
            </a:r>
            <a:endParaRPr lang="pl-PL" sz="2200" dirty="0" smtClean="0"/>
          </a:p>
        </p:txBody>
      </p:sp>
    </p:spTree>
    <p:extLst>
      <p:ext uri="{BB962C8B-B14F-4D97-AF65-F5344CB8AC3E}">
        <p14:creationId xmlns="" xmlns:p14="http://schemas.microsoft.com/office/powerpoint/2010/main" val="253505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/>
              <a:t>DZIAŁANIA KORYGUJĄCE</a:t>
            </a:r>
          </a:p>
        </p:txBody>
      </p:sp>
      <p:sp>
        <p:nvSpPr>
          <p:cNvPr id="3" name="Prostokąt 2"/>
          <p:cNvSpPr/>
          <p:nvPr/>
        </p:nvSpPr>
        <p:spPr>
          <a:xfrm>
            <a:off x="467544" y="1484784"/>
            <a:ext cx="8280920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r"/>
              </a:tabLst>
            </a:pPr>
            <a:r>
              <a:rPr lang="pl-PL" sz="2200" dirty="0" smtClean="0"/>
              <a:t>		</a:t>
            </a:r>
            <a:r>
              <a:rPr lang="pl-PL" alt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itchFamily="34" charset="-128"/>
                <a:cs typeface="Times New Roman" pitchFamily="18" charset="0"/>
              </a:rPr>
              <a:t>Skuteczność</a:t>
            </a:r>
            <a:r>
              <a:rPr lang="pl-PL" altLang="pl-PL" sz="2200" dirty="0">
                <a:ea typeface="Arial Unicode MS" pitchFamily="34" charset="-128"/>
                <a:cs typeface="Times New Roman" pitchFamily="18" charset="0"/>
              </a:rPr>
              <a:t> wprowadzonych </a:t>
            </a:r>
            <a:r>
              <a:rPr lang="pl-PL" alt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itchFamily="34" charset="-128"/>
                <a:cs typeface="Times New Roman" pitchFamily="18" charset="0"/>
              </a:rPr>
              <a:t>działań korygujących </a:t>
            </a:r>
            <a:r>
              <a:rPr lang="pl-PL" altLang="pl-PL" sz="2200" dirty="0" smtClean="0">
                <a:ea typeface="Arial Unicode MS" pitchFamily="34" charset="-128"/>
                <a:cs typeface="Times New Roman" pitchFamily="18" charset="0"/>
              </a:rPr>
              <a:t>i/lub </a:t>
            </a:r>
            <a:r>
              <a:rPr lang="pl-PL" alt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itchFamily="34" charset="-128"/>
                <a:cs typeface="Times New Roman" pitchFamily="18" charset="0"/>
              </a:rPr>
              <a:t>zapobiegawczych</a:t>
            </a:r>
            <a:r>
              <a:rPr lang="pl-PL" altLang="pl-PL" sz="2200" dirty="0">
                <a:ea typeface="Arial Unicode MS" pitchFamily="34" charset="-128"/>
                <a:cs typeface="Times New Roman" pitchFamily="18" charset="0"/>
              </a:rPr>
              <a:t> powinna być </a:t>
            </a:r>
            <a:r>
              <a:rPr lang="pl-PL" altLang="pl-PL" sz="2200" dirty="0" smtClean="0">
                <a:ea typeface="Arial Unicode MS" pitchFamily="34" charset="-128"/>
                <a:cs typeface="Times New Roman" pitchFamily="18" charset="0"/>
              </a:rPr>
              <a:t>dodatkowo</a:t>
            </a:r>
            <a:r>
              <a:rPr lang="pl-PL" altLang="pl-PL" sz="2200" dirty="0" smtClean="0">
                <a:solidFill>
                  <a:srgbClr val="FF0000"/>
                </a:solidFill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pl-PL" altLang="pl-PL" sz="2200" dirty="0">
                <a:ea typeface="Arial Unicode MS" pitchFamily="34" charset="-128"/>
                <a:cs typeface="Times New Roman" pitchFamily="18" charset="0"/>
              </a:rPr>
              <a:t>oceniona </a:t>
            </a:r>
            <a:r>
              <a:rPr lang="pl-PL" altLang="pl-PL" sz="2200" dirty="0" smtClean="0">
                <a:ea typeface="Arial Unicode MS" pitchFamily="34" charset="-128"/>
                <a:cs typeface="Times New Roman" pitchFamily="18" charset="0"/>
              </a:rPr>
              <a:t>podczas</a:t>
            </a:r>
            <a:r>
              <a:rPr lang="pl-PL" altLang="pl-PL" sz="2200" dirty="0"/>
              <a:t>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następnego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audytu danego obszaru </a:t>
            </a:r>
            <a:r>
              <a:rPr lang="pl-PL" sz="2200" dirty="0"/>
              <a:t>lub natychmiast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 zgłoszeniu usunięcia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niezgodności </a:t>
            </a:r>
            <a:r>
              <a:rPr lang="pl-PL" sz="2200" dirty="0" smtClean="0"/>
              <a:t>w formie skróconego audytu potwierdzającego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200" dirty="0" smtClean="0"/>
              <a:t>– decyzję podejmuje Kierownik Jakości.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Warunkiem 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terminu weryfikacji </a:t>
            </a:r>
            <a:r>
              <a:rPr lang="pl-PL" sz="2200" dirty="0" smtClean="0"/>
              <a:t>usunięcia niezgodności jest jej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poziom</a:t>
            </a:r>
            <a:r>
              <a:rPr lang="pl-PL" sz="2200" dirty="0" smtClean="0"/>
              <a:t> oraz bezpośredni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wpływ na prowadzone szkolenia </a:t>
            </a:r>
            <a:r>
              <a:rPr lang="pl-PL" sz="2200" dirty="0" smtClean="0"/>
              <a:t>i/lub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egzaminowanie</a:t>
            </a:r>
            <a:r>
              <a:rPr lang="pl-PL" sz="2200" dirty="0" smtClean="0"/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Audyt</a:t>
            </a:r>
            <a:r>
              <a:rPr lang="pl-PL" sz="2200" dirty="0" smtClean="0"/>
              <a:t>, </a:t>
            </a:r>
            <a:r>
              <a:rPr lang="pl-PL" sz="2200" dirty="0"/>
              <a:t>po otrzymaniu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zgłoszenia usunięcia niezgodności </a:t>
            </a:r>
            <a:r>
              <a:rPr lang="pl-PL" sz="2200" dirty="0"/>
              <a:t>wykonany jest na wniosek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Kierownika Jakości</a:t>
            </a:r>
            <a:r>
              <a:rPr lang="pl-PL" sz="2200" dirty="0"/>
              <a:t>, który otwiera nowy „Raport z audytu” na dokonanie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skróconego audytu potwierdzającego </a:t>
            </a:r>
            <a:r>
              <a:rPr lang="pl-PL" sz="2200" dirty="0"/>
              <a:t>skuteczność działań korygujących</a:t>
            </a:r>
            <a:r>
              <a:rPr lang="pl-PL" sz="2200" dirty="0" smtClean="0"/>
              <a:t>.</a:t>
            </a:r>
            <a:endParaRPr lang="pl-PL" sz="2200" dirty="0"/>
          </a:p>
        </p:txBody>
      </p:sp>
    </p:spTree>
    <p:extLst>
      <p:ext uri="{BB962C8B-B14F-4D97-AF65-F5344CB8AC3E}">
        <p14:creationId xmlns="" xmlns:p14="http://schemas.microsoft.com/office/powerpoint/2010/main" val="67484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/>
              <a:t>DZIAŁANIA KORYGUJĄCE</a:t>
            </a:r>
          </a:p>
        </p:txBody>
      </p:sp>
      <p:sp>
        <p:nvSpPr>
          <p:cNvPr id="5" name="Prostokąt 4"/>
          <p:cNvSpPr/>
          <p:nvPr/>
        </p:nvSpPr>
        <p:spPr>
          <a:xfrm>
            <a:off x="324484" y="1556792"/>
            <a:ext cx="856895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400" b="1" i="1" dirty="0"/>
              <a:t>Ocena działań </a:t>
            </a:r>
            <a:r>
              <a:rPr lang="pl-PL" sz="2400" b="1" i="1" dirty="0" smtClean="0"/>
              <a:t>korygujących.</a:t>
            </a:r>
            <a:endParaRPr lang="pl-PL" sz="2400" i="1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Skrócony audyt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potwierdzający </a:t>
            </a:r>
            <a:r>
              <a:rPr lang="pl-PL" sz="2200" dirty="0"/>
              <a:t>ogranicza się jedynie do sprawdzenia skuteczności wprowadzonych działań korygujących (bez spotkania otwierającego i zamykającego). </a:t>
            </a:r>
            <a:endParaRPr lang="pl-PL" sz="2200" dirty="0" smtClean="0"/>
          </a:p>
          <a:p>
            <a:pPr lvl="0" algn="just" fontAlgn="base">
              <a:spcBef>
                <a:spcPts val="600"/>
              </a:spcBef>
              <a:spcAft>
                <a:spcPts val="600"/>
              </a:spcAft>
              <a:tabLst>
                <a:tab pos="468313" algn="ctr"/>
              </a:tabLst>
            </a:pPr>
            <a:r>
              <a:rPr lang="pl-PL" altLang="pl-PL" sz="2200" dirty="0" smtClean="0">
                <a:ea typeface="Arial Unicode MS" pitchFamily="34" charset="-128"/>
                <a:cs typeface="Times New Roman" pitchFamily="18" charset="0"/>
              </a:rPr>
              <a:t>		</a:t>
            </a:r>
            <a:r>
              <a:rPr lang="pl-PL" alt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itchFamily="34" charset="-128"/>
                <a:cs typeface="Times New Roman" pitchFamily="18" charset="0"/>
              </a:rPr>
              <a:t>Audytor </a:t>
            </a:r>
            <a:r>
              <a:rPr lang="pl-PL" alt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itchFamily="34" charset="-128"/>
                <a:cs typeface="Times New Roman" pitchFamily="18" charset="0"/>
              </a:rPr>
              <a:t>sprawdza </a:t>
            </a:r>
            <a:r>
              <a:rPr lang="pl-PL" altLang="pl-PL" sz="2200" dirty="0">
                <a:ea typeface="Arial Unicode MS" pitchFamily="34" charset="-128"/>
                <a:cs typeface="Times New Roman" pitchFamily="18" charset="0"/>
              </a:rPr>
              <a:t>realizację działań korygujących </a:t>
            </a:r>
            <a:r>
              <a:rPr lang="pl-PL" altLang="pl-PL" sz="2200" dirty="0" smtClean="0">
                <a:ea typeface="Arial Unicode MS" pitchFamily="34" charset="-128"/>
                <a:cs typeface="Times New Roman" pitchFamily="18" charset="0"/>
              </a:rPr>
              <a:t/>
            </a:r>
            <a:br>
              <a:rPr lang="pl-PL" altLang="pl-PL" sz="2200" dirty="0" smtClean="0">
                <a:ea typeface="Arial Unicode MS" pitchFamily="34" charset="-128"/>
                <a:cs typeface="Times New Roman" pitchFamily="18" charset="0"/>
              </a:rPr>
            </a:br>
            <a:r>
              <a:rPr lang="pl-PL" altLang="pl-PL" sz="2200" dirty="0" smtClean="0">
                <a:ea typeface="Arial Unicode MS" pitchFamily="34" charset="-128"/>
                <a:cs typeface="Times New Roman" pitchFamily="18" charset="0"/>
              </a:rPr>
              <a:t>i </a:t>
            </a:r>
            <a:r>
              <a:rPr lang="pl-PL" altLang="pl-PL" sz="2200" dirty="0">
                <a:ea typeface="Arial Unicode MS" pitchFamily="34" charset="-128"/>
                <a:cs typeface="Times New Roman" pitchFamily="18" charset="0"/>
              </a:rPr>
              <a:t>zapobiegawczych, </a:t>
            </a:r>
            <a:r>
              <a:rPr lang="pl-PL" altLang="pl-PL" sz="2200" dirty="0" smtClean="0">
                <a:ea typeface="Arial Unicode MS" pitchFamily="34" charset="-128"/>
                <a:cs typeface="Times New Roman" pitchFamily="18" charset="0"/>
              </a:rPr>
              <a:t>ocenia </a:t>
            </a:r>
            <a:r>
              <a:rPr lang="pl-PL" altLang="pl-PL" sz="2200" dirty="0">
                <a:ea typeface="Arial Unicode MS" pitchFamily="34" charset="-128"/>
                <a:cs typeface="Times New Roman" pitchFamily="18" charset="0"/>
              </a:rPr>
              <a:t>czy działania </a:t>
            </a:r>
            <a:r>
              <a:rPr lang="pl-PL" altLang="pl-PL" sz="2200" dirty="0" smtClean="0">
                <a:ea typeface="Arial Unicode MS" pitchFamily="34" charset="-128"/>
                <a:cs typeface="Times New Roman" pitchFamily="18" charset="0"/>
              </a:rPr>
              <a:t>te</a:t>
            </a:r>
            <a:r>
              <a:rPr lang="pl-PL" altLang="pl-PL" sz="2200" dirty="0" smtClean="0">
                <a:solidFill>
                  <a:srgbClr val="FF0000"/>
                </a:solidFill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pl-PL" alt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itchFamily="34" charset="-128"/>
                <a:cs typeface="Times New Roman" pitchFamily="18" charset="0"/>
              </a:rPr>
              <a:t>skutecznie usunęły </a:t>
            </a:r>
            <a:r>
              <a:rPr lang="pl-PL" altLang="pl-PL" sz="2200" dirty="0">
                <a:ea typeface="Arial Unicode MS" pitchFamily="34" charset="-128"/>
                <a:cs typeface="Times New Roman" pitchFamily="18" charset="0"/>
              </a:rPr>
              <a:t>stwierdzone </a:t>
            </a:r>
            <a:r>
              <a:rPr lang="pl-PL" altLang="pl-PL" sz="2200" dirty="0" smtClean="0">
                <a:ea typeface="Arial Unicode MS" pitchFamily="34" charset="-128"/>
                <a:cs typeface="Times New Roman" pitchFamily="18" charset="0"/>
              </a:rPr>
              <a:t>niezgodności, a </a:t>
            </a:r>
            <a:r>
              <a:rPr lang="pl-PL" altLang="pl-PL" sz="2200" dirty="0">
                <a:ea typeface="Arial Unicode MS" pitchFamily="34" charset="-128"/>
                <a:cs typeface="Times New Roman" pitchFamily="18" charset="0"/>
              </a:rPr>
              <a:t>podjęte działania zapobiegawcze w sposób realny zapewniają </a:t>
            </a:r>
            <a:r>
              <a:rPr lang="pl-PL" alt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itchFamily="34" charset="-128"/>
                <a:cs typeface="Times New Roman" pitchFamily="18" charset="0"/>
              </a:rPr>
              <a:t>wyeliminowanie</a:t>
            </a:r>
            <a:r>
              <a:rPr lang="pl-PL" altLang="pl-PL" sz="2200" dirty="0" smtClean="0">
                <a:ea typeface="Arial Unicode MS" pitchFamily="34" charset="-128"/>
                <a:cs typeface="Times New Roman" pitchFamily="18" charset="0"/>
              </a:rPr>
              <a:t> powstawania </a:t>
            </a:r>
            <a:r>
              <a:rPr lang="pl-PL" altLang="pl-PL" sz="2200" dirty="0">
                <a:ea typeface="Arial Unicode MS" pitchFamily="34" charset="-128"/>
                <a:cs typeface="Times New Roman" pitchFamily="18" charset="0"/>
              </a:rPr>
              <a:t>takiej samej/podobnej </a:t>
            </a:r>
            <a:r>
              <a:rPr lang="pl-PL" alt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itchFamily="34" charset="-128"/>
                <a:cs typeface="Times New Roman" pitchFamily="18" charset="0"/>
              </a:rPr>
              <a:t>niezgodności w przyszłości</a:t>
            </a:r>
            <a:r>
              <a:rPr lang="pl-PL" altLang="pl-PL" sz="2200" dirty="0">
                <a:ea typeface="Arial Unicode MS" pitchFamily="34" charset="-128"/>
                <a:cs typeface="Times New Roman" pitchFamily="18" charset="0"/>
              </a:rPr>
              <a:t>.</a:t>
            </a:r>
            <a:r>
              <a:rPr lang="pl-PL" altLang="pl-PL" sz="2200" u="sng" dirty="0">
                <a:solidFill>
                  <a:srgbClr val="008080"/>
                </a:solidFill>
                <a:ea typeface="Arial Unicode MS" pitchFamily="34" charset="-128"/>
                <a:cs typeface="Times New Roman" pitchFamily="18" charset="0"/>
              </a:rPr>
              <a:t> </a:t>
            </a:r>
            <a:endParaRPr lang="pl-PL" altLang="pl-PL" sz="2200" dirty="0"/>
          </a:p>
        </p:txBody>
      </p:sp>
    </p:spTree>
    <p:extLst>
      <p:ext uri="{BB962C8B-B14F-4D97-AF65-F5344CB8AC3E}">
        <p14:creationId xmlns="" xmlns:p14="http://schemas.microsoft.com/office/powerpoint/2010/main" val="337825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SYSTEM JAKOŚCI</a:t>
            </a:r>
            <a:endParaRPr lang="pl-PL" sz="3600" dirty="0"/>
          </a:p>
        </p:txBody>
      </p:sp>
      <p:sp>
        <p:nvSpPr>
          <p:cNvPr id="3" name="Prostokąt 2"/>
          <p:cNvSpPr/>
          <p:nvPr/>
        </p:nvSpPr>
        <p:spPr>
          <a:xfrm>
            <a:off x="238118" y="1268760"/>
            <a:ext cx="8568952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2400" dirty="0" smtClean="0"/>
              <a:t>	</a:t>
            </a:r>
            <a:r>
              <a:rPr lang="pl-PL" sz="2200" b="1" i="1" dirty="0" smtClean="0"/>
              <a:t>Sposobami zapewniającymi </a:t>
            </a:r>
            <a:r>
              <a:rPr lang="pl-PL" sz="2200" b="1" i="1" dirty="0"/>
              <a:t>osiągnięcie tego celu </a:t>
            </a:r>
            <a:r>
              <a:rPr lang="pl-PL" sz="2200" b="1" i="1" dirty="0" smtClean="0"/>
              <a:t>są</a:t>
            </a:r>
            <a:r>
              <a:rPr lang="pl-PL" sz="2200" dirty="0" smtClean="0"/>
              <a:t>:</a:t>
            </a:r>
            <a:endParaRPr lang="pl-PL" sz="2200" dirty="0"/>
          </a:p>
          <a:p>
            <a:pPr marL="354013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zaangażowanie kierownictwa Organizacji </a:t>
            </a:r>
            <a:r>
              <a:rPr lang="pl-PL" sz="2200" dirty="0" smtClean="0"/>
              <a:t>(osób nominowanych) </a:t>
            </a:r>
            <a:br>
              <a:rPr lang="pl-PL" sz="2200" dirty="0" smtClean="0"/>
            </a:br>
            <a:r>
              <a:rPr lang="pl-PL" sz="2200" dirty="0" smtClean="0"/>
              <a:t>w proces szkolenia i jego nadzorowanie; </a:t>
            </a:r>
          </a:p>
          <a:p>
            <a:pPr marL="354013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uświadomienie personelu Organizacji </a:t>
            </a:r>
            <a:r>
              <a:rPr lang="pl-PL" sz="2200" dirty="0" smtClean="0"/>
              <a:t>(wykładowców, egzaminatorów</a:t>
            </a:r>
            <a:r>
              <a:rPr lang="pl-PL" sz="2200" dirty="0"/>
              <a:t>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i instruktorów) w zakresie utrzymania </a:t>
            </a:r>
            <a:r>
              <a:rPr lang="pl-PL" sz="2200" dirty="0"/>
              <a:t>jak najwyższych standardów </a:t>
            </a:r>
            <a:r>
              <a:rPr lang="pl-PL" sz="2200" dirty="0" smtClean="0"/>
              <a:t>nauczania i egzaminowania; </a:t>
            </a:r>
            <a:endParaRPr lang="pl-PL" sz="2200" dirty="0"/>
          </a:p>
          <a:p>
            <a:pPr marL="354013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ciągłe doskonalenie procesu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szkolenia</a:t>
            </a:r>
            <a:r>
              <a:rPr lang="pl-PL" sz="2200" dirty="0" smtClean="0"/>
              <a:t>, </a:t>
            </a:r>
            <a:r>
              <a:rPr lang="pl-PL" sz="2200" dirty="0"/>
              <a:t>dla uzyskiwania coraz </a:t>
            </a:r>
            <a:r>
              <a:rPr lang="pl-PL" sz="2200" dirty="0" smtClean="0"/>
              <a:t>to wyższego </a:t>
            </a:r>
            <a:r>
              <a:rPr lang="pl-PL" sz="2200" dirty="0"/>
              <a:t>poziomu szkolenia i przygotowania </a:t>
            </a:r>
            <a:r>
              <a:rPr lang="pl-PL" sz="2200" dirty="0" smtClean="0"/>
              <a:t>szkolonych; </a:t>
            </a:r>
          </a:p>
          <a:p>
            <a:pPr marL="354013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weryfikacja</a:t>
            </a:r>
            <a:r>
              <a:rPr lang="pl-PL" sz="2200" dirty="0" smtClean="0"/>
              <a:t> procesu nauczania i egzaminowania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poprzez audyty </a:t>
            </a:r>
            <a:b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inspekcje jakości</a:t>
            </a:r>
            <a:r>
              <a:rPr lang="pl-PL" sz="2200" dirty="0" smtClean="0"/>
              <a:t>.</a:t>
            </a:r>
            <a:endParaRPr lang="pl-PL" sz="2200" dirty="0"/>
          </a:p>
        </p:txBody>
      </p:sp>
    </p:spTree>
    <p:extLst>
      <p:ext uri="{BB962C8B-B14F-4D97-AF65-F5344CB8AC3E}">
        <p14:creationId xmlns="" xmlns:p14="http://schemas.microsoft.com/office/powerpoint/2010/main" val="409401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/>
              <a:t>DZIAŁANIA KORYGUJĄCE</a:t>
            </a:r>
          </a:p>
        </p:txBody>
      </p:sp>
      <p:sp>
        <p:nvSpPr>
          <p:cNvPr id="5" name="Prostokąt 4"/>
          <p:cNvSpPr/>
          <p:nvPr/>
        </p:nvSpPr>
        <p:spPr>
          <a:xfrm>
            <a:off x="467544" y="1556792"/>
            <a:ext cx="828092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ts val="600"/>
              </a:spcBef>
              <a:spcAft>
                <a:spcPts val="600"/>
              </a:spcAft>
              <a:tabLst>
                <a:tab pos="468313" algn="ctr"/>
              </a:tabLst>
            </a:pPr>
            <a:r>
              <a:rPr lang="pl-PL" altLang="pl-PL" sz="2200" dirty="0" smtClean="0">
                <a:ea typeface="Calibri" pitchFamily="34" charset="0"/>
                <a:cs typeface="Times New Roman" pitchFamily="18" charset="0"/>
              </a:rPr>
              <a:t>		</a:t>
            </a:r>
            <a:r>
              <a:rPr lang="pl-PL" alt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Sprawdzenie </a:t>
            </a:r>
            <a:r>
              <a:rPr lang="pl-PL" alt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działań korygujących </a:t>
            </a:r>
            <a:r>
              <a:rPr lang="pl-PL" altLang="pl-PL" sz="2200" dirty="0">
                <a:ea typeface="Calibri" pitchFamily="34" charset="0"/>
                <a:cs typeface="Times New Roman" pitchFamily="18" charset="0"/>
              </a:rPr>
              <a:t>polega </a:t>
            </a:r>
            <a:r>
              <a:rPr lang="pl-PL" altLang="pl-PL" sz="2200" dirty="0" smtClean="0">
                <a:ea typeface="Calibri" pitchFamily="34" charset="0"/>
                <a:cs typeface="Times New Roman" pitchFamily="18" charset="0"/>
              </a:rPr>
              <a:t>między innymi na</a:t>
            </a:r>
            <a:r>
              <a:rPr lang="pl-PL" altLang="pl-PL" sz="2200" dirty="0">
                <a:ea typeface="Calibri" pitchFamily="34" charset="0"/>
                <a:cs typeface="Times New Roman" pitchFamily="18" charset="0"/>
              </a:rPr>
              <a:t>:</a:t>
            </a:r>
            <a:endParaRPr lang="pl-PL" altLang="pl-PL" sz="2200" dirty="0"/>
          </a:p>
          <a:p>
            <a:pPr marL="342900" lvl="0" indent="-342900" algn="just" eaLnBrk="0" fontAlgn="base" hangingPunct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468313" algn="ctr"/>
              </a:tabLst>
            </a:pPr>
            <a:r>
              <a:rPr lang="pl-PL" altLang="pl-PL" sz="2200" dirty="0">
                <a:ea typeface="Calibri" pitchFamily="34" charset="0"/>
                <a:cs typeface="Times New Roman" pitchFamily="18" charset="0"/>
              </a:rPr>
              <a:t>przeglądzie danych opisujących podjęcie działań korygujących (dokumenty</a:t>
            </a:r>
            <a:r>
              <a:rPr lang="pl-PL" altLang="pl-PL" sz="2200" dirty="0"/>
              <a:t>, </a:t>
            </a:r>
            <a:r>
              <a:rPr lang="pl-PL" altLang="pl-PL" sz="2200" dirty="0">
                <a:ea typeface="Calibri" pitchFamily="34" charset="0"/>
                <a:cs typeface="Times New Roman" pitchFamily="18" charset="0"/>
              </a:rPr>
              <a:t>pisma, korespondencja, informacje</a:t>
            </a:r>
            <a:r>
              <a:rPr lang="pl-PL" altLang="pl-PL" sz="2200" dirty="0" smtClean="0">
                <a:ea typeface="Calibri" pitchFamily="34" charset="0"/>
                <a:cs typeface="Times New Roman" pitchFamily="18" charset="0"/>
              </a:rPr>
              <a:t>);</a:t>
            </a:r>
            <a:endParaRPr lang="pl-PL" altLang="pl-PL" sz="2200" dirty="0"/>
          </a:p>
          <a:p>
            <a:pPr marL="342900" lvl="0" indent="-342900" algn="just" eaLnBrk="0" fontAlgn="base" hangingPunct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468313" algn="ctr"/>
              </a:tabLst>
            </a:pPr>
            <a:r>
              <a:rPr lang="pl-PL" altLang="pl-PL" sz="2200" dirty="0">
                <a:ea typeface="Calibri" pitchFamily="34" charset="0"/>
                <a:cs typeface="Times New Roman" pitchFamily="18" charset="0"/>
              </a:rPr>
              <a:t>próbkowaniu z zakresu działań korygujących w trakcie kolejnego planowego</a:t>
            </a:r>
            <a:r>
              <a:rPr lang="pl-PL" altLang="pl-PL" sz="2200" dirty="0"/>
              <a:t> </a:t>
            </a:r>
            <a:r>
              <a:rPr lang="pl-PL" altLang="pl-PL" sz="2200" dirty="0">
                <a:ea typeface="Calibri" pitchFamily="34" charset="0"/>
                <a:cs typeface="Times New Roman" pitchFamily="18" charset="0"/>
              </a:rPr>
              <a:t>audytu w tym </a:t>
            </a:r>
            <a:r>
              <a:rPr lang="pl-PL" altLang="pl-PL" sz="2200" dirty="0" smtClean="0">
                <a:ea typeface="Calibri" pitchFamily="34" charset="0"/>
                <a:cs typeface="Times New Roman" pitchFamily="18" charset="0"/>
              </a:rPr>
              <a:t>obszarze;</a:t>
            </a:r>
            <a:endParaRPr lang="pl-PL" altLang="pl-PL" sz="2200" dirty="0"/>
          </a:p>
          <a:p>
            <a:pPr marL="342900" lvl="0" indent="-342900" algn="just" eaLnBrk="0" fontAlgn="base" hangingPunct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468313" algn="ctr"/>
              </a:tabLst>
            </a:pPr>
            <a:r>
              <a:rPr lang="pl-PL" altLang="pl-PL" sz="2200" dirty="0">
                <a:ea typeface="Calibri" pitchFamily="34" charset="0"/>
                <a:cs typeface="Times New Roman" pitchFamily="18" charset="0"/>
              </a:rPr>
              <a:t>wyjaśnieniu wątpliwości i niejasności w przypadku nieodpowiednich i/lub</a:t>
            </a:r>
            <a:r>
              <a:rPr lang="pl-PL" altLang="pl-PL" sz="2200" dirty="0"/>
              <a:t> </a:t>
            </a:r>
            <a:r>
              <a:rPr lang="pl-PL" altLang="pl-PL" sz="2200" dirty="0">
                <a:ea typeface="Calibri" pitchFamily="34" charset="0"/>
                <a:cs typeface="Times New Roman" pitchFamily="18" charset="0"/>
              </a:rPr>
              <a:t>nieskutecznych działań </a:t>
            </a:r>
            <a:r>
              <a:rPr lang="pl-PL" altLang="pl-PL" sz="2200" dirty="0" smtClean="0">
                <a:ea typeface="Calibri" pitchFamily="34" charset="0"/>
                <a:cs typeface="Times New Roman" pitchFamily="18" charset="0"/>
              </a:rPr>
              <a:t>korygujących;</a:t>
            </a:r>
            <a:endParaRPr lang="pl-PL" altLang="pl-PL" sz="2200" dirty="0"/>
          </a:p>
          <a:p>
            <a:pPr marL="342900" lvl="0" indent="-342900" algn="just" eaLnBrk="0" fontAlgn="base" hangingPunct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468313" algn="ctr"/>
              </a:tabLst>
            </a:pPr>
            <a:r>
              <a:rPr lang="pl-PL" altLang="pl-PL" sz="2200" dirty="0">
                <a:ea typeface="Calibri" pitchFamily="34" charset="0"/>
                <a:cs typeface="Times New Roman" pitchFamily="18" charset="0"/>
              </a:rPr>
              <a:t>wykonaniu audytu sprawdzającego (</a:t>
            </a:r>
            <a:r>
              <a:rPr lang="pl-PL" altLang="pl-PL" sz="2200" dirty="0" err="1">
                <a:ea typeface="Calibri" pitchFamily="34" charset="0"/>
                <a:cs typeface="Times New Roman" pitchFamily="18" charset="0"/>
              </a:rPr>
              <a:t>reaudytu</a:t>
            </a:r>
            <a:r>
              <a:rPr lang="pl-PL" altLang="pl-PL" sz="2200" dirty="0">
                <a:ea typeface="Calibri" pitchFamily="34" charset="0"/>
                <a:cs typeface="Times New Roman" pitchFamily="18" charset="0"/>
              </a:rPr>
              <a:t>) – w przypadku wystąpienia wielu niezgodności</a:t>
            </a:r>
            <a:r>
              <a:rPr lang="pl-PL" altLang="pl-PL" sz="2200" u="sng" dirty="0">
                <a:solidFill>
                  <a:srgbClr val="00808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pl-PL" altLang="pl-PL" sz="22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pl-PL" altLang="pl-PL" sz="2200" dirty="0">
                <a:ea typeface="Calibri" pitchFamily="34" charset="0"/>
                <a:cs typeface="Times New Roman" pitchFamily="18" charset="0"/>
              </a:rPr>
              <a:t>średnich i/lub niezgodności dużych</a:t>
            </a:r>
            <a:r>
              <a:rPr lang="pl-PL" altLang="pl-PL" sz="2200" dirty="0" smtClean="0">
                <a:ea typeface="Calibri" pitchFamily="34" charset="0"/>
                <a:cs typeface="Times New Roman" pitchFamily="18" charset="0"/>
              </a:rPr>
              <a:t>.</a:t>
            </a:r>
            <a:endParaRPr lang="pl-PL" sz="2200" dirty="0"/>
          </a:p>
        </p:txBody>
      </p:sp>
    </p:spTree>
    <p:extLst>
      <p:ext uri="{BB962C8B-B14F-4D97-AF65-F5344CB8AC3E}">
        <p14:creationId xmlns="" xmlns:p14="http://schemas.microsoft.com/office/powerpoint/2010/main" val="322472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/>
              <a:t>DZIAŁANIA KORYGUJĄCE</a:t>
            </a:r>
          </a:p>
        </p:txBody>
      </p:sp>
      <p:sp>
        <p:nvSpPr>
          <p:cNvPr id="5" name="Prostokąt 4"/>
          <p:cNvSpPr/>
          <p:nvPr/>
        </p:nvSpPr>
        <p:spPr>
          <a:xfrm>
            <a:off x="340378" y="1628800"/>
            <a:ext cx="856895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dirty="0" smtClean="0"/>
              <a:t>	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Audytor</a:t>
            </a:r>
            <a:r>
              <a:rPr lang="pl-PL" sz="2200" dirty="0" smtClean="0"/>
              <a:t> (audytor </a:t>
            </a:r>
            <a:r>
              <a:rPr lang="pl-PL" sz="2200" dirty="0"/>
              <a:t>wiodący) przeprowadza skrócony audyt potwierdzający. Po jego zakończeniu i stwierdzeniu skuteczności działań </a:t>
            </a:r>
            <a:r>
              <a:rPr lang="pl-PL" sz="2200" dirty="0" smtClean="0"/>
              <a:t>naprawczych, </a:t>
            </a:r>
            <a:r>
              <a:rPr lang="pl-PL" sz="2200" dirty="0"/>
              <a:t>audytor nie wykazuje konieczności podejmowania działań korygujących. </a:t>
            </a:r>
            <a:endParaRPr lang="pl-PL" sz="22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/>
              <a:t>	</a:t>
            </a:r>
            <a:r>
              <a:rPr lang="pl-PL" sz="2200" dirty="0" smtClean="0"/>
              <a:t>Informacja </a:t>
            </a:r>
            <a:r>
              <a:rPr lang="pl-PL" sz="2200" dirty="0"/>
              <a:t>ta wprowadzana jest do ewidencji stanu realizacji działań korygujących </a:t>
            </a:r>
            <a:r>
              <a:rPr lang="pl-PL" sz="2200" dirty="0" smtClean="0"/>
              <a:t>w „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Harmonogramie działań korygujących</a:t>
            </a:r>
            <a:r>
              <a:rPr lang="pl-PL" sz="2200" dirty="0" smtClean="0"/>
              <a:t>” oraz </a:t>
            </a:r>
            <a:r>
              <a:rPr lang="pl-PL" sz="2200" dirty="0"/>
              <a:t>do </a:t>
            </a:r>
            <a:r>
              <a:rPr lang="pl-PL" sz="2200" dirty="0" smtClean="0"/>
              <a:t>„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Rejestru audytów</a:t>
            </a:r>
            <a:r>
              <a:rPr lang="pl-PL" sz="2200" dirty="0" smtClean="0"/>
              <a:t>”.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/>
              <a:t>	</a:t>
            </a:r>
            <a:r>
              <a:rPr lang="pl-PL" sz="2200" dirty="0" smtClean="0"/>
              <a:t>Fakt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usunięcia niezgodności </a:t>
            </a:r>
            <a:r>
              <a:rPr lang="pl-PL" sz="2200" dirty="0"/>
              <a:t>odnotowywany jest także przez audytora </a:t>
            </a:r>
            <a:r>
              <a:rPr lang="pl-PL" sz="2200" dirty="0" smtClean="0"/>
              <a:t>w </a:t>
            </a:r>
            <a:r>
              <a:rPr lang="pl-PL" sz="2200" dirty="0"/>
              <a:t>zbiorczym </a:t>
            </a:r>
            <a:r>
              <a:rPr lang="pl-PL" sz="2200" dirty="0" smtClean="0"/>
              <a:t>„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Raporcie z audytu</a:t>
            </a:r>
            <a:r>
              <a:rPr lang="pl-PL" sz="2200" dirty="0" smtClean="0"/>
              <a:t>”. 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l-PL" altLang="pl-PL" sz="2200" dirty="0" smtClean="0">
                <a:ea typeface="Calibri" pitchFamily="34" charset="0"/>
                <a:cs typeface="Times New Roman" pitchFamily="18" charset="0"/>
              </a:rPr>
              <a:t>	Po </a:t>
            </a:r>
            <a:r>
              <a:rPr lang="pl-PL" altLang="pl-PL" sz="2200" dirty="0">
                <a:ea typeface="Calibri" pitchFamily="34" charset="0"/>
                <a:cs typeface="Times New Roman" pitchFamily="18" charset="0"/>
              </a:rPr>
              <a:t>upewnieniu się że </a:t>
            </a:r>
            <a:r>
              <a:rPr lang="pl-PL" alt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niezgodności zostały usunięte</a:t>
            </a:r>
            <a:r>
              <a:rPr lang="pl-PL" altLang="pl-PL" sz="2200" dirty="0">
                <a:ea typeface="Calibri" pitchFamily="34" charset="0"/>
                <a:cs typeface="Times New Roman" pitchFamily="18" charset="0"/>
              </a:rPr>
              <a:t>, a procedury zapobiegawcze wdrożone, </a:t>
            </a:r>
            <a:r>
              <a:rPr lang="pl-PL" alt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Kierownik </a:t>
            </a:r>
            <a:r>
              <a:rPr lang="pl-PL" alt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Jakości </a:t>
            </a:r>
            <a:r>
              <a:rPr lang="pl-PL" alt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informuje Kierownika Odpowiedzialnego o zakończeniu działań korygujących</a:t>
            </a:r>
            <a:r>
              <a:rPr lang="pl-PL" altLang="pl-PL" sz="2200" dirty="0" smtClean="0">
                <a:ea typeface="Calibri" pitchFamily="34" charset="0"/>
                <a:cs typeface="Times New Roman" pitchFamily="18" charset="0"/>
              </a:rPr>
              <a:t>.</a:t>
            </a:r>
            <a:endParaRPr lang="pl-PL" altLang="pl-PL" sz="22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3501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ZAMKNIĘCIE AUDYTU</a:t>
            </a:r>
            <a:endParaRPr lang="pl-PL" sz="3600" b="1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15236" y="1196752"/>
            <a:ext cx="8333228" cy="5139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pl-PL" sz="2400" b="1" i="1" dirty="0">
                <a:latin typeface="+mn-lt"/>
              </a:rPr>
              <a:t>Zamknięcie </a:t>
            </a:r>
            <a:r>
              <a:rPr lang="pl-PL" sz="2400" b="1" i="1" dirty="0" smtClean="0">
                <a:latin typeface="+mn-lt"/>
              </a:rPr>
              <a:t>audytu </a:t>
            </a:r>
            <a:r>
              <a:rPr lang="pl-PL" sz="2400" b="1" i="1" dirty="0">
                <a:latin typeface="+mn-lt"/>
              </a:rPr>
              <a:t>jakości.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	Zamknięcie audytu jest możliwe po spełnieniu następujących warunków:</a:t>
            </a:r>
            <a:endParaRPr kumimoji="0" lang="pl-PL" altLang="pl-PL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541338" lvl="0" indent="-269875" algn="just" eaLnBrk="0" hangingPunct="0">
              <a:buFont typeface="Wingdings" panose="05000000000000000000" pitchFamily="2" charset="2"/>
              <a:buChar char="Ø"/>
            </a:pPr>
            <a:r>
              <a:rPr kumimoji="0" lang="pl-PL" altLang="pl-PL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otrzymanie informacji o przeprowadzeniu działań korygujących </a:t>
            </a:r>
            <a:br>
              <a:rPr kumimoji="0" lang="pl-PL" altLang="pl-PL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</a:br>
            <a:r>
              <a:rPr lang="pl-PL" altLang="pl-PL" sz="2200" dirty="0">
                <a:latin typeface="+mn-lt"/>
                <a:ea typeface="Calibri" pitchFamily="34" charset="0"/>
                <a:cs typeface="Times New Roman" pitchFamily="18" charset="0"/>
              </a:rPr>
              <a:t>z </a:t>
            </a:r>
            <a:r>
              <a:rPr lang="pl-PL" altLang="pl-PL" sz="2200" dirty="0" smtClean="0">
                <a:latin typeface="+mn-lt"/>
                <a:ea typeface="Calibri" pitchFamily="34" charset="0"/>
                <a:cs typeface="Times New Roman" pitchFamily="18" charset="0"/>
              </a:rPr>
              <a:t>audytowanego obszaru, </a:t>
            </a:r>
            <a:r>
              <a:rPr kumimoji="0" lang="pl-PL" altLang="pl-PL" sz="22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itchFamily="34" charset="0"/>
                <a:cs typeface="Times New Roman" pitchFamily="18" charset="0"/>
              </a:rPr>
              <a:t>w stosunku do wszystkich stwierdzonych niezgodności,</a:t>
            </a:r>
            <a:endParaRPr kumimoji="0" lang="pl-PL" altLang="pl-PL" sz="2200" b="0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  <a:p>
            <a:pPr marL="541338" marR="0" lvl="0" indent="-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pl-PL" altLang="pl-PL" sz="22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itchFamily="34" charset="0"/>
                <a:cs typeface="Times New Roman" pitchFamily="18" charset="0"/>
              </a:rPr>
              <a:t>pozytywna ocena przeprowadzonych działań korygujących,</a:t>
            </a:r>
          </a:p>
          <a:p>
            <a:pPr marL="541338" lvl="0" indent="-269875" algn="just" eaLnBrk="0" hangingPunct="0">
              <a:buFont typeface="Wingdings" panose="05000000000000000000" pitchFamily="2" charset="2"/>
              <a:buChar char="Ø"/>
            </a:pPr>
            <a:r>
              <a:rPr lang="pl-PL" altLang="pl-PL" sz="2200" dirty="0">
                <a:latin typeface="+mn-lt"/>
                <a:ea typeface="Calibri" pitchFamily="34" charset="0"/>
                <a:cs typeface="Times New Roman" pitchFamily="18" charset="0"/>
              </a:rPr>
              <a:t>pozytywna ocena </a:t>
            </a:r>
            <a:r>
              <a:rPr lang="pl-PL" altLang="pl-PL" sz="2200" dirty="0" smtClean="0">
                <a:latin typeface="+mn-lt"/>
                <a:ea typeface="Calibri" pitchFamily="34" charset="0"/>
                <a:cs typeface="Times New Roman" pitchFamily="18" charset="0"/>
              </a:rPr>
              <a:t>zaplanowanych </a:t>
            </a:r>
            <a:r>
              <a:rPr lang="pl-PL" altLang="pl-PL" sz="2200" dirty="0">
                <a:latin typeface="+mn-lt"/>
                <a:ea typeface="Calibri" pitchFamily="34" charset="0"/>
                <a:cs typeface="Times New Roman" pitchFamily="18" charset="0"/>
              </a:rPr>
              <a:t>działań </a:t>
            </a:r>
            <a:r>
              <a:rPr lang="pl-PL" altLang="pl-PL" sz="2200" dirty="0" smtClean="0">
                <a:latin typeface="+mn-lt"/>
                <a:ea typeface="Calibri" pitchFamily="34" charset="0"/>
                <a:cs typeface="Times New Roman" pitchFamily="18" charset="0"/>
              </a:rPr>
              <a:t>zapobiegawczych,</a:t>
            </a:r>
            <a:endParaRPr kumimoji="0" lang="pl-PL" altLang="pl-PL" sz="2200" b="0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  <a:p>
            <a:pPr marL="541338" marR="0" lvl="0" indent="-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pl-PL" altLang="pl-PL" sz="22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itchFamily="34" charset="0"/>
                <a:cs typeface="Times New Roman" pitchFamily="18" charset="0"/>
              </a:rPr>
              <a:t>zaktualizowanie zapisów z audytu w „Raporcie z audytu” przez audytora.</a:t>
            </a:r>
            <a:endParaRPr kumimoji="0" lang="pl-PL" altLang="pl-PL" sz="2200" b="0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	Informacje o </a:t>
            </a:r>
            <a:r>
              <a:rPr kumimoji="0" lang="pl-PL" altLang="pl-PL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Times New Roman" pitchFamily="18" charset="0"/>
              </a:rPr>
              <a:t>braku możliwości zamknięcia audytu </a:t>
            </a:r>
            <a:r>
              <a:rPr kumimoji="0" lang="pl-PL" altLang="pl-PL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/>
            </a:r>
            <a:br>
              <a:rPr kumimoji="0" lang="pl-PL" altLang="pl-PL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</a:br>
            <a:r>
              <a:rPr kumimoji="0" lang="pl-PL" altLang="pl-PL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w oznaczonym </a:t>
            </a:r>
            <a:r>
              <a:rPr kumimoji="0" lang="pl-PL" altLang="pl-PL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Times New Roman" pitchFamily="18" charset="0"/>
              </a:rPr>
              <a:t>terminie</a:t>
            </a:r>
            <a:r>
              <a:rPr kumimoji="0" lang="pl-PL" altLang="pl-PL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pl-PL" altLang="pl-PL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Times New Roman" pitchFamily="18" charset="0"/>
              </a:rPr>
              <a:t>zgłaszane są </a:t>
            </a:r>
            <a:r>
              <a:rPr kumimoji="0" lang="pl-PL" altLang="pl-PL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każdorazowo </a:t>
            </a:r>
            <a:r>
              <a:rPr kumimoji="0" lang="pl-PL" altLang="pl-PL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Times New Roman" pitchFamily="18" charset="0"/>
              </a:rPr>
              <a:t>Kierownikowi Odpowiedzialnemu</a:t>
            </a:r>
            <a:r>
              <a:rPr kumimoji="0" lang="pl-PL" altLang="pl-PL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i stanowią dane wejściowe do „</a:t>
            </a:r>
            <a:r>
              <a:rPr kumimoji="0" lang="pl-PL" altLang="pl-PL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itchFamily="34" charset="0"/>
                <a:cs typeface="Times New Roman" pitchFamily="18" charset="0"/>
              </a:rPr>
              <a:t>Przeglądu systemu zarządzania jakością</a:t>
            </a:r>
            <a:r>
              <a:rPr kumimoji="0" lang="pl-PL" altLang="pl-PL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”.</a:t>
            </a:r>
            <a:endParaRPr kumimoji="0" lang="pl-PL" altLang="pl-PL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8808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ARCHIWIZACJA ZAPISÓW</a:t>
            </a:r>
            <a:endParaRPr lang="pl-PL" sz="3600" b="1" dirty="0"/>
          </a:p>
        </p:txBody>
      </p:sp>
      <p:sp>
        <p:nvSpPr>
          <p:cNvPr id="3" name="Prostokąt 2"/>
          <p:cNvSpPr/>
          <p:nvPr/>
        </p:nvSpPr>
        <p:spPr>
          <a:xfrm>
            <a:off x="408304" y="1772816"/>
            <a:ext cx="8344978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Kierownik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Jakości </a:t>
            </a:r>
            <a:r>
              <a:rPr lang="pl-PL" sz="2200" dirty="0"/>
              <a:t>odpowiedzialny jest za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archiwizację zapisów </a:t>
            </a:r>
            <a:r>
              <a:rPr lang="pl-PL" sz="2200" dirty="0"/>
              <a:t>dotyczących systemu jakości i ich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przechowywanie przez czas nieokreślony</a:t>
            </a:r>
            <a:r>
              <a:rPr lang="pl-PL" sz="2200" dirty="0"/>
              <a:t>. 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Kierownik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Jakości </a:t>
            </a:r>
            <a:r>
              <a:rPr lang="pl-PL" sz="2200" dirty="0"/>
              <a:t>archiwizuje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plany audytów jakości </a:t>
            </a:r>
            <a:r>
              <a:rPr lang="pl-PL" sz="2200" dirty="0" smtClean="0"/>
              <a:t>Organizacji </a:t>
            </a: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/>
              <a:t>i podwykonawców,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rejestry audytów</a:t>
            </a:r>
            <a:r>
              <a:rPr lang="pl-PL" sz="2200" dirty="0"/>
              <a:t>, </a:t>
            </a:r>
            <a:r>
              <a:rPr lang="pl-PL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dokumentację wykonanych audytów</a:t>
            </a:r>
            <a:r>
              <a:rPr lang="pl-PL" sz="2200" dirty="0"/>
              <a:t> w postaci </a:t>
            </a:r>
            <a:r>
              <a:rPr lang="pl-PL" sz="2200" dirty="0" smtClean="0"/>
              <a:t>„</a:t>
            </a:r>
            <a:r>
              <a:rPr lang="pl-PL" sz="22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Teczek systemu jakości za rok </a:t>
            </a:r>
            <a:r>
              <a:rPr lang="pl-PL" sz="2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pl-PL" sz="2200" dirty="0" smtClean="0"/>
              <a:t>” . </a:t>
            </a:r>
            <a:endParaRPr lang="pl-PL" sz="2200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Archiwizowane dokumenty</a:t>
            </a:r>
            <a:r>
              <a:rPr lang="pl-PL" sz="2200" dirty="0" smtClean="0"/>
              <a:t> </a:t>
            </a:r>
            <a:r>
              <a:rPr lang="pl-PL" sz="2200" dirty="0"/>
              <a:t>pogrupowane </a:t>
            </a:r>
            <a:r>
              <a:rPr lang="pl-PL" sz="2200" dirty="0" smtClean="0"/>
              <a:t>powinny być </a:t>
            </a:r>
            <a:br>
              <a:rPr lang="pl-PL" sz="2200" dirty="0" smtClean="0"/>
            </a:br>
            <a:r>
              <a:rPr lang="pl-PL" sz="2200" dirty="0" smtClean="0"/>
              <a:t>w teczki, </a:t>
            </a:r>
            <a:r>
              <a:rPr lang="pl-PL" sz="2200" dirty="0"/>
              <a:t>oznaczone jednoznacznym numerem </a:t>
            </a:r>
            <a:r>
              <a:rPr lang="pl-PL" sz="2200" dirty="0" smtClean="0"/>
              <a:t>i przechowywane </a:t>
            </a:r>
            <a:br>
              <a:rPr lang="pl-PL" sz="2200" dirty="0" smtClean="0"/>
            </a:br>
            <a:r>
              <a:rPr lang="pl-PL" sz="2200" dirty="0" smtClean="0"/>
              <a:t>w archiwum w zamykanej </a:t>
            </a:r>
            <a:r>
              <a:rPr lang="pl-PL" sz="2200" dirty="0"/>
              <a:t>szafie, do której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dostęp</a:t>
            </a:r>
            <a:r>
              <a:rPr lang="pl-PL" sz="2200" dirty="0"/>
              <a:t> </a:t>
            </a:r>
            <a:r>
              <a:rPr lang="pl-PL" sz="2200" dirty="0" smtClean="0"/>
              <a:t>powinni mieć tylko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osoby uprawnione </a:t>
            </a:r>
            <a:r>
              <a:rPr lang="pl-PL" sz="2200" dirty="0" smtClean="0"/>
              <a:t>– Kierownik </a:t>
            </a:r>
            <a:r>
              <a:rPr lang="pl-PL" sz="2200" dirty="0"/>
              <a:t>Odpowiedzialny, Kierownik Jakości, Kierownik Szkolenia, Kierownik ds. </a:t>
            </a:r>
            <a:r>
              <a:rPr lang="pl-PL" sz="2200" dirty="0" smtClean="0"/>
              <a:t>Egzaminów. </a:t>
            </a:r>
          </a:p>
        </p:txBody>
      </p:sp>
    </p:spTree>
    <p:extLst>
      <p:ext uri="{BB962C8B-B14F-4D97-AF65-F5344CB8AC3E}">
        <p14:creationId xmlns="" xmlns:p14="http://schemas.microsoft.com/office/powerpoint/2010/main" val="72353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ARCHIWIZACJA ZAPISÓW</a:t>
            </a:r>
            <a:endParaRPr lang="pl-PL" sz="3600" b="1" dirty="0"/>
          </a:p>
        </p:txBody>
      </p:sp>
      <p:sp>
        <p:nvSpPr>
          <p:cNvPr id="3" name="Prostokąt 2"/>
          <p:cNvSpPr/>
          <p:nvPr/>
        </p:nvSpPr>
        <p:spPr>
          <a:xfrm>
            <a:off x="408304" y="1340768"/>
            <a:ext cx="834497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Dodatkowo,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dostęp do archiwizowanych dokumentów </a:t>
            </a:r>
            <a:r>
              <a:rPr lang="pl-PL" sz="2200" dirty="0" smtClean="0"/>
              <a:t>mogą mieć osoby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upoważnione na piśmie </a:t>
            </a:r>
            <a:r>
              <a:rPr lang="pl-PL" sz="2200" dirty="0"/>
              <a:t>przez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Kierownika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Odpowiedzialnego</a:t>
            </a:r>
            <a:r>
              <a:rPr lang="pl-PL" sz="2200" dirty="0" smtClean="0"/>
              <a:t>, </a:t>
            </a:r>
            <a:r>
              <a:rPr lang="pl-PL" sz="2200" dirty="0"/>
              <a:t>w celu dokonania czynności kontrolnych (np. audytorzy wewnętrzni, audytorzy Nadzoru Lotniczego, itp.).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200" dirty="0" smtClean="0"/>
              <a:t>	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Teczka z dokumentami z wykonanych audytów powinna zawierać</a:t>
            </a:r>
            <a:r>
              <a:rPr lang="pl-PL" sz="2200" dirty="0" smtClean="0"/>
              <a:t>: </a:t>
            </a:r>
            <a:endParaRPr lang="pl-PL" sz="2200" dirty="0"/>
          </a:p>
          <a:p>
            <a:pPr marL="722313" lvl="0" indent="-360363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Raport z audytu</a:t>
            </a:r>
            <a:r>
              <a:rPr lang="pl-PL" sz="2200" dirty="0"/>
              <a:t>, </a:t>
            </a:r>
          </a:p>
          <a:p>
            <a:pPr marL="722313" lvl="0" indent="-360363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Listy </a:t>
            </a:r>
            <a:r>
              <a:rPr lang="pl-PL" sz="2200" dirty="0"/>
              <a:t>kontrolne audytu, </a:t>
            </a:r>
          </a:p>
          <a:p>
            <a:pPr marL="722313" lvl="0" indent="-360363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Harmonogram </a:t>
            </a:r>
            <a:r>
              <a:rPr lang="pl-PL" sz="2200" dirty="0"/>
              <a:t>działań korygujących, </a:t>
            </a:r>
          </a:p>
          <a:p>
            <a:pPr marL="722313" lvl="0" indent="-360363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 smtClean="0"/>
              <a:t>Formularz </a:t>
            </a:r>
            <a:r>
              <a:rPr lang="pl-PL" sz="2200" dirty="0"/>
              <a:t>działań korygujących, </a:t>
            </a:r>
          </a:p>
          <a:p>
            <a:pPr marL="722313" lvl="0" indent="-360363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200" dirty="0"/>
              <a:t>inne dokumenty związane ze sprawą (np. notatki, oświadczenia, </a:t>
            </a:r>
            <a:r>
              <a:rPr lang="pl-PL" sz="2200" dirty="0" smtClean="0"/>
              <a:t>kserokopie dokumentów, itd</a:t>
            </a:r>
            <a:r>
              <a:rPr lang="pl-PL" sz="2200" dirty="0"/>
              <a:t>.).</a:t>
            </a:r>
          </a:p>
        </p:txBody>
      </p:sp>
    </p:spTree>
    <p:extLst>
      <p:ext uri="{BB962C8B-B14F-4D97-AF65-F5344CB8AC3E}">
        <p14:creationId xmlns="" xmlns:p14="http://schemas.microsoft.com/office/powerpoint/2010/main" val="135472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0" y="1989138"/>
            <a:ext cx="9144000" cy="2370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l-PL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Dziękuję za uwagę.</a:t>
            </a:r>
          </a:p>
          <a:p>
            <a:pPr algn="ctr">
              <a:defRPr/>
            </a:pPr>
            <a:endParaRPr lang="pl-PL" sz="4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 algn="ctr">
              <a:defRPr/>
            </a:pPr>
            <a:r>
              <a:rPr lang="pl-PL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Życzę miłego dnia.</a:t>
            </a:r>
          </a:p>
        </p:txBody>
      </p:sp>
    </p:spTree>
    <p:extLst>
      <p:ext uri="{BB962C8B-B14F-4D97-AF65-F5344CB8AC3E}">
        <p14:creationId xmlns="" xmlns:p14="http://schemas.microsoft.com/office/powerpoint/2010/main" val="233083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WEWNĘTRZNY PLAN AUDYTÓW</a:t>
            </a:r>
            <a:endParaRPr lang="pl-PL" sz="3600" dirty="0"/>
          </a:p>
        </p:txBody>
      </p:sp>
      <p:sp>
        <p:nvSpPr>
          <p:cNvPr id="3" name="Prostokąt 2"/>
          <p:cNvSpPr/>
          <p:nvPr/>
        </p:nvSpPr>
        <p:spPr>
          <a:xfrm>
            <a:off x="251520" y="980728"/>
            <a:ext cx="8568952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2200" dirty="0" smtClean="0"/>
              <a:t>	</a:t>
            </a:r>
            <a:r>
              <a:rPr lang="pl-PL" sz="2200" b="1" i="1" dirty="0" smtClean="0"/>
              <a:t>Kierownik </a:t>
            </a:r>
            <a:r>
              <a:rPr lang="pl-PL" sz="2200" b="1" i="1" dirty="0"/>
              <a:t>Jakości </a:t>
            </a:r>
            <a:r>
              <a:rPr lang="pl-PL" sz="2200" dirty="0"/>
              <a:t>przygotowuje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wewnętrzny Plan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audytów </a:t>
            </a:r>
            <a:r>
              <a:rPr lang="pl-PL" sz="2200" dirty="0" smtClean="0"/>
              <a:t>obejmujący </a:t>
            </a:r>
            <a:r>
              <a:rPr lang="pl-PL" sz="2200" dirty="0"/>
              <a:t>wszystkie obszary działalności </a:t>
            </a:r>
            <a:r>
              <a:rPr lang="pl-PL" sz="2200" dirty="0" smtClean="0"/>
              <a:t>Organizacji, ze szczególnym zwróceniem uwagi na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wybrane dziedziny szkolenia podstawowego</a:t>
            </a:r>
            <a:r>
              <a:rPr lang="pl-PL" sz="2200" dirty="0" smtClean="0"/>
              <a:t>.</a:t>
            </a:r>
            <a:endParaRPr lang="pl-PL" sz="2200" dirty="0"/>
          </a:p>
          <a:p>
            <a:pPr algn="just">
              <a:lnSpc>
                <a:spcPct val="150000"/>
              </a:lnSpc>
            </a:pPr>
            <a:r>
              <a:rPr lang="pl-PL" sz="2200" dirty="0" smtClean="0"/>
              <a:t>	</a:t>
            </a:r>
            <a:r>
              <a:rPr lang="pl-PL" sz="2200" b="1" i="1" dirty="0" smtClean="0"/>
              <a:t>Plan </a:t>
            </a:r>
            <a:r>
              <a:rPr lang="pl-PL" sz="2200" b="1" i="1" dirty="0"/>
              <a:t>Audytów </a:t>
            </a:r>
            <a:r>
              <a:rPr lang="pl-PL" sz="2200" dirty="0" smtClean="0"/>
              <a:t>obejmuje </a:t>
            </a:r>
            <a:r>
              <a:rPr lang="pl-PL" sz="2200" dirty="0"/>
              <a:t>inspekcje i </a:t>
            </a:r>
            <a:r>
              <a:rPr lang="pl-PL" sz="2200" dirty="0" smtClean="0"/>
              <a:t>audyty, jakie </a:t>
            </a:r>
            <a:r>
              <a:rPr lang="pl-PL" sz="2200" dirty="0"/>
              <a:t>mają zostać przeprowadzone w danym roku kalendarzowym. Wszystkie obszary działalności Organizacji muszą zostać ocenione </a:t>
            </a:r>
            <a:r>
              <a:rPr lang="pl-PL" sz="2200" dirty="0" smtClean="0"/>
              <a:t>minimum 1 raz na 12 miesięcy.</a:t>
            </a:r>
          </a:p>
          <a:p>
            <a:pPr algn="just">
              <a:lnSpc>
                <a:spcPct val="150000"/>
              </a:lnSpc>
            </a:pPr>
            <a:r>
              <a:rPr lang="pl-PL" sz="2400" dirty="0"/>
              <a:t>	</a:t>
            </a:r>
            <a:r>
              <a:rPr lang="pl-PL" sz="2200" dirty="0"/>
              <a:t>Audyty prowadzone są w oparciu o zatwierdzone </a:t>
            </a:r>
            <a:r>
              <a:rPr lang="pl-PL" sz="2200" dirty="0" smtClean="0"/>
              <a:t>procedury </a:t>
            </a:r>
            <a:br>
              <a:rPr lang="pl-PL" sz="2200" dirty="0" smtClean="0"/>
            </a:br>
            <a:r>
              <a:rPr lang="pl-PL" sz="2200" dirty="0" smtClean="0"/>
              <a:t>i zlecane przez Kierownika Jakości, który przeprowadza </a:t>
            </a:r>
            <a:r>
              <a:rPr lang="pl-PL" sz="2200" dirty="0"/>
              <a:t>analizę </a:t>
            </a:r>
            <a:r>
              <a:rPr lang="pl-PL" sz="2200" dirty="0" smtClean="0"/>
              <a:t>poprzednich raportów z audytów, </a:t>
            </a:r>
            <a:r>
              <a:rPr lang="pl-PL" sz="2200" dirty="0"/>
              <a:t>arkuszy zaleceń z oceny zapewnienia jakości oraz innych wskaźników i obserwowanych </a:t>
            </a:r>
            <a:r>
              <a:rPr lang="pl-PL" sz="2400" dirty="0"/>
              <a:t>tendencji. </a:t>
            </a:r>
          </a:p>
        </p:txBody>
      </p:sp>
    </p:spTree>
    <p:extLst>
      <p:ext uri="{BB962C8B-B14F-4D97-AF65-F5344CB8AC3E}">
        <p14:creationId xmlns="" xmlns:p14="http://schemas.microsoft.com/office/powerpoint/2010/main" val="325090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WEWNĘTRZNY PLAN AUDYTÓW</a:t>
            </a:r>
            <a:endParaRPr lang="pl-PL" sz="3600" dirty="0"/>
          </a:p>
        </p:txBody>
      </p:sp>
      <p:sp>
        <p:nvSpPr>
          <p:cNvPr id="3" name="Prostokąt 2"/>
          <p:cNvSpPr/>
          <p:nvPr/>
        </p:nvSpPr>
        <p:spPr>
          <a:xfrm>
            <a:off x="251520" y="1340768"/>
            <a:ext cx="856895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2200" dirty="0" smtClean="0"/>
              <a:t>	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Roczny Plan </a:t>
            </a:r>
            <a:r>
              <a:rPr lang="pl-PL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audytów </a:t>
            </a:r>
            <a:r>
              <a:rPr lang="pl-PL" sz="2200" dirty="0"/>
              <a:t>nie obejmuje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audytów doraźnych</a:t>
            </a:r>
            <a:r>
              <a:rPr lang="pl-PL" sz="2200" dirty="0"/>
              <a:t>, które muszą być wykonywane w konsekwencji powstających zmian w obszarze przepisów </a:t>
            </a:r>
            <a:r>
              <a:rPr lang="pl-PL" sz="2200" dirty="0" smtClean="0"/>
              <a:t>oraz </a:t>
            </a:r>
            <a:r>
              <a:rPr lang="pl-PL" sz="2200" dirty="0"/>
              <a:t>innych regulacjach </a:t>
            </a:r>
            <a:r>
              <a:rPr lang="pl-PL" sz="2200" dirty="0" smtClean="0"/>
              <a:t>i </a:t>
            </a:r>
            <a:r>
              <a:rPr lang="pl-PL" sz="2200" dirty="0"/>
              <a:t>wymaganiach stawianych przez nadzór lotniczy, oraz w wyniku znacznych zmian w zakresie wykonywanych usług i dokumentacji. </a:t>
            </a:r>
            <a:endParaRPr lang="pl-PL" sz="2200" dirty="0" smtClean="0"/>
          </a:p>
          <a:p>
            <a:pPr algn="just">
              <a:lnSpc>
                <a:spcPct val="150000"/>
              </a:lnSpc>
            </a:pPr>
            <a:r>
              <a:rPr lang="pl-PL" sz="2200" dirty="0"/>
              <a:t>	</a:t>
            </a:r>
            <a:r>
              <a:rPr lang="pl-PL" sz="2200" dirty="0" smtClean="0"/>
              <a:t>Termin </a:t>
            </a:r>
            <a:r>
              <a:rPr lang="pl-PL" sz="2200" dirty="0"/>
              <a:t>audytów doraźnych ustala Kierownik Jakości po konsultacji z Kierownikiem Odpowiedzialnym. </a:t>
            </a:r>
            <a:endParaRPr lang="pl-PL" sz="2200" dirty="0" smtClean="0"/>
          </a:p>
          <a:p>
            <a:pPr algn="just">
              <a:lnSpc>
                <a:spcPct val="150000"/>
              </a:lnSpc>
            </a:pPr>
            <a:r>
              <a:rPr lang="pl-PL" sz="2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Terminy i częstotliwość audytów </a:t>
            </a:r>
            <a:r>
              <a:rPr lang="pl-PL" sz="2200" dirty="0" smtClean="0">
                <a:solidFill>
                  <a:srgbClr val="FF0000"/>
                </a:solidFill>
              </a:rPr>
              <a:t>mogą ulegać </a:t>
            </a:r>
            <a:r>
              <a:rPr lang="pl-PL" sz="2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zmianie</a:t>
            </a:r>
            <a:r>
              <a:rPr lang="pl-PL" sz="2200" dirty="0" smtClean="0">
                <a:solidFill>
                  <a:srgbClr val="FF0000"/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l-PL" sz="2200" dirty="0" smtClean="0"/>
              <a:t>	</a:t>
            </a:r>
            <a:r>
              <a:rPr lang="pl-PL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Kierownik Jakości prowadzi rejestr audytów i przechowuje dokumentację z przeprowadzonych audytów.</a:t>
            </a:r>
          </a:p>
        </p:txBody>
      </p:sp>
    </p:spTree>
    <p:extLst>
      <p:ext uri="{BB962C8B-B14F-4D97-AF65-F5344CB8AC3E}">
        <p14:creationId xmlns="" xmlns:p14="http://schemas.microsoft.com/office/powerpoint/2010/main" val="12047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WEWNĘTRZNY PLAN AUDYTÓW</a:t>
            </a:r>
            <a:endParaRPr lang="pl-PL" sz="3600" b="1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439" t="4385" r="2439" b="10421"/>
          <a:stretch/>
        </p:blipFill>
        <p:spPr>
          <a:xfrm>
            <a:off x="0" y="1052735"/>
            <a:ext cx="9144000" cy="58052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0152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AUDYT</a:t>
            </a:r>
            <a:endParaRPr lang="pl-PL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75252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1200"/>
              </a:spcBef>
              <a:buNone/>
            </a:pPr>
            <a:r>
              <a:rPr lang="pl-PL" sz="2400" b="1" i="1" dirty="0" smtClean="0"/>
              <a:t>Przygotowanie audytu.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2200" dirty="0" smtClean="0"/>
              <a:t>	Zgodnie z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Planem audytów </a:t>
            </a:r>
            <a:r>
              <a:rPr lang="pl-PL" sz="2200" dirty="0" smtClean="0"/>
              <a:t>lub na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polecenie Kierownika Odpowiedzialnego</a:t>
            </a:r>
            <a:r>
              <a:rPr lang="pl-PL" sz="2200" dirty="0" smtClean="0"/>
              <a:t>, Kierownik Jakości rozpoczyna procedurę audytu lub inspekcji jakości poprzez wystawienie „Zlecenia-raportu z audytu”. 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2200" dirty="0" smtClean="0"/>
              <a:t>	W „Zleceniu – raporcie” określa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zakres audytu, termin wykonania i audytora wiodącego </a:t>
            </a:r>
            <a:r>
              <a:rPr lang="pl-PL" sz="2200" dirty="0" smtClean="0"/>
              <a:t>oraz skład ewentualnego zespołu audytującego.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Audytor wiodący </a:t>
            </a:r>
            <a:r>
              <a:rPr lang="pl-PL" sz="2200" dirty="0" smtClean="0"/>
              <a:t>opracowuje pismo wstępne, zawierające wstępny program audytu i wysyła je do kierownika danego obszaru (kierowników jednostek zaangażowanych), najpóźniej na tydzień przed planowanym spotkaniem otwierającym. 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pl-PL" sz="2200" dirty="0"/>
              <a:t>	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Audytor </a:t>
            </a:r>
            <a:r>
              <a:rPr lang="pl-PL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wiodący </a:t>
            </a:r>
            <a:r>
              <a:rPr lang="pl-PL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pl-PL" sz="2200" dirty="0" smtClean="0"/>
              <a:t>wyznaczony </a:t>
            </a:r>
            <a:r>
              <a:rPr lang="pl-PL" sz="2200" dirty="0"/>
              <a:t>audytor przy współudziale drugiego </a:t>
            </a:r>
            <a:r>
              <a:rPr lang="pl-PL" sz="2200" dirty="0" smtClean="0"/>
              <a:t>audytora) </a:t>
            </a:r>
            <a:r>
              <a:rPr lang="pl-PL" sz="2200" dirty="0"/>
              <a:t>opracowuje pytania do listy kontrolnej </a:t>
            </a:r>
            <a:r>
              <a:rPr lang="pl-PL" sz="2200" dirty="0" smtClean="0"/>
              <a:t>audytu.</a:t>
            </a:r>
          </a:p>
        </p:txBody>
      </p:sp>
    </p:spTree>
    <p:extLst>
      <p:ext uri="{BB962C8B-B14F-4D97-AF65-F5344CB8AC3E}">
        <p14:creationId xmlns="" xmlns:p14="http://schemas.microsoft.com/office/powerpoint/2010/main" val="190794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5" y="190500"/>
            <a:ext cx="748665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3894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182</Words>
  <Application>Microsoft Office PowerPoint</Application>
  <PresentationFormat>Pokaz na ekranie (4:3)</PresentationFormat>
  <Paragraphs>177</Paragraphs>
  <Slides>45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45</vt:i4>
      </vt:variant>
    </vt:vector>
  </HeadingPairs>
  <TitlesOfParts>
    <vt:vector size="46" baseType="lpstr">
      <vt:lpstr>Motyw pakietu Office</vt:lpstr>
      <vt:lpstr>Prowadzenie Systemu Jakości  w  Organizacji Szkolenia Personelu Technicznego realizującej  Szkolenie Podstawowe</vt:lpstr>
      <vt:lpstr>SYSTEM JAKOŚCI</vt:lpstr>
      <vt:lpstr>SYSTEM JAKOŚCI</vt:lpstr>
      <vt:lpstr>SYSTEM JAKOŚCI</vt:lpstr>
      <vt:lpstr>WEWNĘTRZNY PLAN AUDYTÓW</vt:lpstr>
      <vt:lpstr>WEWNĘTRZNY PLAN AUDYTÓW</vt:lpstr>
      <vt:lpstr>WEWNĘTRZNY PLAN AUDYTÓW</vt:lpstr>
      <vt:lpstr>AUDYT</vt:lpstr>
      <vt:lpstr>Slajd 9</vt:lpstr>
      <vt:lpstr>Slajd 10</vt:lpstr>
      <vt:lpstr>Slajd 11</vt:lpstr>
      <vt:lpstr>AUDYT</vt:lpstr>
      <vt:lpstr>AUDYT</vt:lpstr>
      <vt:lpstr>AUDYT</vt:lpstr>
      <vt:lpstr>AUDYT</vt:lpstr>
      <vt:lpstr>AUDYT</vt:lpstr>
      <vt:lpstr>AUDYT</vt:lpstr>
      <vt:lpstr>AUDYT</vt:lpstr>
      <vt:lpstr>AUDYT</vt:lpstr>
      <vt:lpstr>AUDYT</vt:lpstr>
      <vt:lpstr>AUDYT</vt:lpstr>
      <vt:lpstr>AUDYT</vt:lpstr>
      <vt:lpstr>AUDYT</vt:lpstr>
      <vt:lpstr>AUDYT</vt:lpstr>
      <vt:lpstr>AUDYT</vt:lpstr>
      <vt:lpstr>AUDYT</vt:lpstr>
      <vt:lpstr>Slajd 27</vt:lpstr>
      <vt:lpstr>Slajd 28</vt:lpstr>
      <vt:lpstr>Slajd 29</vt:lpstr>
      <vt:lpstr>Slajd 30</vt:lpstr>
      <vt:lpstr>Slajd 31</vt:lpstr>
      <vt:lpstr>Slajd 32</vt:lpstr>
      <vt:lpstr>Slajd 33</vt:lpstr>
      <vt:lpstr>Slajd 34</vt:lpstr>
      <vt:lpstr>DZIAŁANIA KORYGUJĄCE</vt:lpstr>
      <vt:lpstr>DZIAŁANIA KORYGUJĄCE</vt:lpstr>
      <vt:lpstr>DZIAŁANIA KORYGUJĄCE</vt:lpstr>
      <vt:lpstr>DZIAŁANIA KORYGUJĄCE</vt:lpstr>
      <vt:lpstr>DZIAŁANIA KORYGUJĄCE</vt:lpstr>
      <vt:lpstr>DZIAŁANIA KORYGUJĄCE</vt:lpstr>
      <vt:lpstr>DZIAŁANIA KORYGUJĄCE</vt:lpstr>
      <vt:lpstr>ZAMKNIĘCIE AUDYTU</vt:lpstr>
      <vt:lpstr>ARCHIWIZACJA ZAPISÓW</vt:lpstr>
      <vt:lpstr>ARCHIWIZACJA ZAPISÓW</vt:lpstr>
      <vt:lpstr>Slajd 45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PWSZCL</dc:creator>
  <cp:lastModifiedBy> </cp:lastModifiedBy>
  <cp:revision>79</cp:revision>
  <dcterms:created xsi:type="dcterms:W3CDTF">2016-03-26T13:37:35Z</dcterms:created>
  <dcterms:modified xsi:type="dcterms:W3CDTF">2016-04-14T10:10:27Z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1002467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S8.2.2</vt:lpwstr>
  </property>
</Properties>
</file>