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83" r:id="rId4"/>
    <p:sldId id="258" r:id="rId5"/>
    <p:sldId id="259" r:id="rId6"/>
    <p:sldId id="260" r:id="rId7"/>
    <p:sldId id="261" r:id="rId8"/>
    <p:sldId id="262" r:id="rId9"/>
    <p:sldId id="263" r:id="rId10"/>
    <p:sldId id="264" r:id="rId11"/>
    <p:sldId id="265" r:id="rId12"/>
    <p:sldId id="268" r:id="rId13"/>
    <p:sldId id="266" r:id="rId14"/>
    <p:sldId id="267" r:id="rId15"/>
    <p:sldId id="280" r:id="rId16"/>
    <p:sldId id="269" r:id="rId17"/>
    <p:sldId id="279" r:id="rId18"/>
    <p:sldId id="270" r:id="rId19"/>
    <p:sldId id="271" r:id="rId20"/>
    <p:sldId id="272" r:id="rId21"/>
    <p:sldId id="273" r:id="rId22"/>
    <p:sldId id="274" r:id="rId23"/>
    <p:sldId id="275" r:id="rId24"/>
    <p:sldId id="276" r:id="rId25"/>
    <p:sldId id="277" r:id="rId26"/>
    <p:sldId id="278" r:id="rId27"/>
    <p:sldId id="282" r:id="rId28"/>
    <p:sldId id="281"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544" autoAdjust="0"/>
    <p:restoredTop sz="94660"/>
  </p:normalViewPr>
  <p:slideViewPr>
    <p:cSldViewPr snapToGrid="0">
      <p:cViewPr varScale="1">
        <p:scale>
          <a:sx n="113" d="100"/>
          <a:sy n="113" d="100"/>
        </p:scale>
        <p:origin x="138" y="1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pl-PL" smtClean="0"/>
              <a:t>Kliknij, aby edytować styl</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smtClean="0"/>
              <a:t>Kliknij, aby edytować styl wzorca podtytułu</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dirty="0"/>
              <a:t>2/22/2016</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braz panoramiczny z podpisem">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pl-PL" smtClean="0"/>
              <a:t>Kliknij, aby edytować styl</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smtClean="0"/>
              <a:t>Kliknij ikonę, aby dodać obraz</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Edytuj style wzorca tekstu</a:t>
            </a:r>
          </a:p>
        </p:txBody>
      </p:sp>
      <p:sp>
        <p:nvSpPr>
          <p:cNvPr id="5" name="Date Placeholder 4"/>
          <p:cNvSpPr>
            <a:spLocks noGrp="1"/>
          </p:cNvSpPr>
          <p:nvPr>
            <p:ph type="dt" sz="half" idx="10"/>
          </p:nvPr>
        </p:nvSpPr>
        <p:spPr/>
        <p:txBody>
          <a:bodyPr/>
          <a:lstStyle/>
          <a:p>
            <a:fld id="{1B80C674-7DFC-42FE-B9CD-82963CDB1557}" type="datetimeFigureOut">
              <a:rPr lang="en-US" dirty="0"/>
              <a:t>2/22/2016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pl-PL" smtClean="0"/>
              <a:t>Kliknij, aby edytować styl</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Edytuj style wzorca tekstu</a:t>
            </a:r>
          </a:p>
        </p:txBody>
      </p:sp>
      <p:sp>
        <p:nvSpPr>
          <p:cNvPr id="5" name="Date Placeholder 4"/>
          <p:cNvSpPr>
            <a:spLocks noGrp="1"/>
          </p:cNvSpPr>
          <p:nvPr>
            <p:ph type="dt" sz="half" idx="10"/>
          </p:nvPr>
        </p:nvSpPr>
        <p:spPr/>
        <p:txBody>
          <a:bodyPr/>
          <a:lstStyle/>
          <a:p>
            <a:fld id="{2076456F-F47D-4F25-8053-2A695DA0CA7D}" type="datetimeFigureOut">
              <a:rPr lang="en-US" dirty="0"/>
              <a:t>2/22/2016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pl-PL" smtClean="0"/>
              <a:t>Kliknij, aby edytować styl</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Edytuj style wzorca tekstu</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Edytuj style wzorca tekstu</a:t>
            </a:r>
          </a:p>
        </p:txBody>
      </p:sp>
      <p:sp>
        <p:nvSpPr>
          <p:cNvPr id="5" name="Date Placeholder 4"/>
          <p:cNvSpPr>
            <a:spLocks noGrp="1"/>
          </p:cNvSpPr>
          <p:nvPr>
            <p:ph type="dt" sz="half" idx="10"/>
          </p:nvPr>
        </p:nvSpPr>
        <p:spPr/>
        <p:txBody>
          <a:bodyPr/>
          <a:lstStyle/>
          <a:p>
            <a:fld id="{5D6C7379-69CC-4837-9905-BEBA22830C8A}" type="datetimeFigureOut">
              <a:rPr lang="en-US" dirty="0"/>
              <a:t>2/22/2016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pl-PL" smtClean="0"/>
              <a:t>Kliknij, aby edytować styl</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Edytuj style wzorca tekstu</a:t>
            </a:r>
          </a:p>
        </p:txBody>
      </p:sp>
      <p:sp>
        <p:nvSpPr>
          <p:cNvPr id="5" name="Date Placeholder 4"/>
          <p:cNvSpPr>
            <a:spLocks noGrp="1"/>
          </p:cNvSpPr>
          <p:nvPr>
            <p:ph type="dt" sz="half" idx="10"/>
          </p:nvPr>
        </p:nvSpPr>
        <p:spPr/>
        <p:txBody>
          <a:bodyPr/>
          <a:lstStyle/>
          <a:p>
            <a:fld id="{49EB8B7E-8AEE-4F10-BFEE-C999AD004D36}" type="datetimeFigureOut">
              <a:rPr lang="en-US" dirty="0"/>
              <a:t>2/22/2016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umna">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pl-PL" smtClean="0"/>
              <a:t>Kliknij, aby edytować styl</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Edytuj style wzorca tekstu</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Edytuj style wzorca tekstu</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pl-PL" smtClean="0"/>
              <a:t>Edytuj style wzorca tekstu</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Edytuj style wzorca tekstu</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pl-PL" smtClean="0"/>
              <a:t>Edytuj style wzorca tekstu</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Edytuj style wzorca tekstu</a:t>
            </a:r>
          </a:p>
        </p:txBody>
      </p:sp>
      <p:sp>
        <p:nvSpPr>
          <p:cNvPr id="3" name="Date Placeholder 2"/>
          <p:cNvSpPr>
            <a:spLocks noGrp="1"/>
          </p:cNvSpPr>
          <p:nvPr>
            <p:ph type="dt" sz="half" idx="10"/>
          </p:nvPr>
        </p:nvSpPr>
        <p:spPr/>
        <p:txBody>
          <a:bodyPr/>
          <a:lstStyle/>
          <a:p>
            <a:fld id="{8668F3F9-58BC-440B-B37B-805B9055EF92}" type="datetimeFigureOut">
              <a:rPr lang="en-US" dirty="0"/>
              <a:t>2/22/2016</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umna obrazu">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pl-PL" smtClean="0"/>
              <a:t>Kliknij, aby edytować styl</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Edytuj style wzorca tekstu</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smtClean="0"/>
              <a:t>Kliknij ikonę, aby dodać obraz</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Edytuj style wzorca tekstu</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Edytuj style wzorca tekstu</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smtClean="0"/>
              <a:t>Kliknij ikonę, aby dodać obraz</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Edytuj style wzorca tekstu</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Edytuj style wzorca tekstu</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smtClean="0"/>
              <a:t>Kliknij ikonę, aby dodać obraz</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Edytuj style wzorca tekstu</a:t>
            </a:r>
          </a:p>
        </p:txBody>
      </p:sp>
      <p:sp>
        <p:nvSpPr>
          <p:cNvPr id="3" name="Date Placeholder 2"/>
          <p:cNvSpPr>
            <a:spLocks noGrp="1"/>
          </p:cNvSpPr>
          <p:nvPr>
            <p:ph type="dt" sz="half" idx="10"/>
          </p:nvPr>
        </p:nvSpPr>
        <p:spPr/>
        <p:txBody>
          <a:bodyPr/>
          <a:lstStyle/>
          <a:p>
            <a:fld id="{0D5A53AF-48EA-489D-8260-9DCAB666386A}" type="datetimeFigureOut">
              <a:rPr lang="en-US" dirty="0"/>
              <a:t>2/22/2016</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dirty="0"/>
              <a:t>2/22/2016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pl-PL" smtClean="0"/>
              <a:t>Kliknij, aby edytować styl</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dirty="0"/>
              <a:t>2/22/2016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pl-PL" smtClean="0"/>
              <a:t>Kliknij, aby edytować styl</a:t>
            </a:r>
            <a:endParaRPr lang="en-US" dirty="0"/>
          </a:p>
        </p:txBody>
      </p:sp>
      <p:sp>
        <p:nvSpPr>
          <p:cNvPr id="3" name="Content Placeholder 2"/>
          <p:cNvSpPr>
            <a:spLocks noGrp="1"/>
          </p:cNvSpPr>
          <p:nvPr>
            <p:ph idx="1"/>
          </p:nvPr>
        </p:nvSpPr>
        <p:spPr/>
        <p:txBody>
          <a:bodyPr/>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dirty="0"/>
              <a:t>2/22/2016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pl-PL" smtClean="0"/>
              <a:t>Kliknij, aby edytować styl</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smtClean="0"/>
              <a:t>Kliknij, aby edytować styl wzorca podtytułu</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dirty="0"/>
              <a:t>2/22/2016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dirty="0"/>
              <a:t>2/22/2016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pl-PL" smtClean="0"/>
              <a:t>Kliknij, aby edytować styl</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Edytuj style wzorca tekstu</a:t>
            </a:r>
          </a:p>
        </p:txBody>
      </p:sp>
      <p:sp>
        <p:nvSpPr>
          <p:cNvPr id="4" name="Content Placeholder 3"/>
          <p:cNvSpPr>
            <a:spLocks noGrp="1"/>
          </p:cNvSpPr>
          <p:nvPr>
            <p:ph sz="half" idx="2"/>
          </p:nvPr>
        </p:nvSpPr>
        <p:spPr>
          <a:xfrm>
            <a:off x="1120000" y="2505075"/>
            <a:ext cx="5025216" cy="3684588"/>
          </a:xfrm>
        </p:spPr>
        <p:txBody>
          <a:bodyPr/>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pl-PL" smtClean="0"/>
              <a:t>Edytuj style wzorca tekstu</a:t>
            </a:r>
          </a:p>
        </p:txBody>
      </p:sp>
      <p:sp>
        <p:nvSpPr>
          <p:cNvPr id="6" name="Content Placeholder 5"/>
          <p:cNvSpPr>
            <a:spLocks noGrp="1"/>
          </p:cNvSpPr>
          <p:nvPr>
            <p:ph sz="quarter" idx="4"/>
          </p:nvPr>
        </p:nvSpPr>
        <p:spPr>
          <a:xfrm>
            <a:off x="6319840" y="2505075"/>
            <a:ext cx="5035548" cy="3684588"/>
          </a:xfrm>
        </p:spPr>
        <p:txBody>
          <a:bodyPr/>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dirty="0"/>
              <a:t>2/22/2016</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dirty="0"/>
              <a:t>2/22/2016</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dirty="0"/>
              <a:t>2/22/2016</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pl-PL" smtClean="0"/>
              <a:t>Kliknij, aby edytować styl</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Edytuj style wzorca tekstu</a:t>
            </a:r>
          </a:p>
        </p:txBody>
      </p:sp>
      <p:sp>
        <p:nvSpPr>
          <p:cNvPr id="5" name="Date Placeholder 4"/>
          <p:cNvSpPr>
            <a:spLocks noGrp="1"/>
          </p:cNvSpPr>
          <p:nvPr>
            <p:ph type="dt" sz="half" idx="10"/>
          </p:nvPr>
        </p:nvSpPr>
        <p:spPr/>
        <p:txBody>
          <a:bodyPr/>
          <a:lstStyle/>
          <a:p>
            <a:fld id="{F7D1BD23-6E54-4D9D-AD88-A2813C73CC25}" type="datetimeFigureOut">
              <a:rPr lang="en-US" dirty="0"/>
              <a:t>2/22/2016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pl-PL" smtClean="0"/>
              <a:t>Kliknij, aby edytować styl</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smtClean="0"/>
              <a:t>Kliknij ikonę, aby dodać obraz</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Edytuj style wzorca tekstu</a:t>
            </a:r>
          </a:p>
        </p:txBody>
      </p:sp>
      <p:sp>
        <p:nvSpPr>
          <p:cNvPr id="5" name="Date Placeholder 4"/>
          <p:cNvSpPr>
            <a:spLocks noGrp="1"/>
          </p:cNvSpPr>
          <p:nvPr>
            <p:ph type="dt" sz="half" idx="10"/>
          </p:nvPr>
        </p:nvSpPr>
        <p:spPr/>
        <p:txBody>
          <a:bodyPr/>
          <a:lstStyle/>
          <a:p>
            <a:fld id="{1471A834-4F3C-4AF9-9C74-05EC35A0F292}" type="datetimeFigureOut">
              <a:rPr lang="en-US" dirty="0"/>
              <a:t>2/22/2016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smtClean="0"/>
              <a:t>Kliknij, aby edytować styl</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dirty="0"/>
              <a:t>2/22/2016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r>
              <a:rPr lang="en-US" dirty="0"/>
              <a:t>
              </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217023" y="1963082"/>
            <a:ext cx="9144000" cy="2003275"/>
          </a:xfrm>
        </p:spPr>
        <p:txBody>
          <a:bodyPr>
            <a:normAutofit fontScale="90000"/>
          </a:bodyPr>
          <a:lstStyle/>
          <a:p>
            <a:r>
              <a:rPr lang="pl-PL" sz="8000" dirty="0" smtClean="0"/>
              <a:t>System Jakości w AMTO</a:t>
            </a:r>
            <a:br>
              <a:rPr lang="pl-PL" sz="8000" dirty="0" smtClean="0"/>
            </a:br>
            <a:endParaRPr lang="pl-PL" sz="8000" dirty="0"/>
          </a:p>
        </p:txBody>
      </p:sp>
      <p:sp>
        <p:nvSpPr>
          <p:cNvPr id="3" name="Podtytuł 2"/>
          <p:cNvSpPr>
            <a:spLocks noGrp="1"/>
          </p:cNvSpPr>
          <p:nvPr>
            <p:ph type="subTitle" idx="1"/>
          </p:nvPr>
        </p:nvSpPr>
        <p:spPr>
          <a:xfrm>
            <a:off x="2650374" y="5730993"/>
            <a:ext cx="9144000" cy="754025"/>
          </a:xfrm>
        </p:spPr>
        <p:txBody>
          <a:bodyPr/>
          <a:lstStyle/>
          <a:p>
            <a:r>
              <a:rPr lang="pl-PL" dirty="0" smtClean="0"/>
              <a:t>Tomasz Grzegorczyk</a:t>
            </a:r>
            <a:endParaRPr lang="pl-PL" dirty="0"/>
          </a:p>
        </p:txBody>
      </p:sp>
    </p:spTree>
    <p:extLst>
      <p:ext uri="{BB962C8B-B14F-4D97-AF65-F5344CB8AC3E}">
        <p14:creationId xmlns:p14="http://schemas.microsoft.com/office/powerpoint/2010/main" val="12838213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Podstawy prawne</a:t>
            </a:r>
            <a:endParaRPr lang="pl-PL" dirty="0"/>
          </a:p>
        </p:txBody>
      </p:sp>
      <p:sp>
        <p:nvSpPr>
          <p:cNvPr id="3" name="Symbol zastępczy zawartości 2"/>
          <p:cNvSpPr>
            <a:spLocks noGrp="1"/>
          </p:cNvSpPr>
          <p:nvPr>
            <p:ph idx="1"/>
          </p:nvPr>
        </p:nvSpPr>
        <p:spPr/>
        <p:txBody>
          <a:bodyPr>
            <a:noAutofit/>
          </a:bodyPr>
          <a:lstStyle/>
          <a:p>
            <a:pPr marL="0" indent="0">
              <a:buNone/>
            </a:pPr>
            <a:r>
              <a:rPr lang="pl-PL" sz="2400" b="1" dirty="0"/>
              <a:t>5.	Nie należy osobom z zewnątrz organizacji zlecać zarządzania i monitorowania procesu usuwania niezgodności. Podstawową funkcją systemu jest zapewnienie, aby wszystkie niezgodności stwierdzone podczas niezależnych audytów zostały w terminie usunięte i umożliwienie </a:t>
            </a:r>
            <a:r>
              <a:rPr lang="pl-PL" sz="2400" b="1" dirty="0" smtClean="0"/>
              <a:t>Kierownikowi </a:t>
            </a:r>
            <a:r>
              <a:rPr lang="pl-PL" sz="2400" b="1" dirty="0"/>
              <a:t>Odpowiedzialnemu otrzymywania właściwych informacji o stanie zgodności organizacji z wymaganiami. Niezależnie od kontrolowania działań naprawczych, </a:t>
            </a:r>
            <a:r>
              <a:rPr lang="pl-PL" sz="2400" b="1" dirty="0" smtClean="0"/>
              <a:t>Kierownik </a:t>
            </a:r>
            <a:r>
              <a:rPr lang="pl-PL" sz="2400" b="1" dirty="0"/>
              <a:t>Odpowiedzialny powinien organizować regularne spotkania z zainteresowanymi w celu sprawdzania postępów w tym temacie. W dużej organizacji szkolenia organizowanie takich codziennych spotkań może być delegowane na kierownika jakości natomiast </a:t>
            </a:r>
            <a:r>
              <a:rPr lang="pl-PL" sz="2400" b="1" dirty="0" smtClean="0"/>
              <a:t>Kierownik </a:t>
            </a:r>
            <a:r>
              <a:rPr lang="pl-PL" sz="2400" b="1" dirty="0"/>
              <a:t>Odpowiedzialny </a:t>
            </a:r>
            <a:r>
              <a:rPr lang="pl-PL" sz="2400" b="1" dirty="0">
                <a:solidFill>
                  <a:srgbClr val="FF0000"/>
                </a:solidFill>
              </a:rPr>
              <a:t>co najmniej raz w roku </a:t>
            </a:r>
            <a:r>
              <a:rPr lang="pl-PL" sz="2400" b="1" dirty="0"/>
              <a:t>powinien spotkać się z personelem kierowniczym w celu przedyskutowania całości działań.</a:t>
            </a:r>
            <a:endParaRPr lang="pl-PL" sz="2000" dirty="0"/>
          </a:p>
        </p:txBody>
      </p:sp>
    </p:spTree>
    <p:extLst>
      <p:ext uri="{BB962C8B-B14F-4D97-AF65-F5344CB8AC3E}">
        <p14:creationId xmlns:p14="http://schemas.microsoft.com/office/powerpoint/2010/main" val="20788930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Definicja Systemu Jakości</a:t>
            </a:r>
          </a:p>
        </p:txBody>
      </p:sp>
      <p:sp>
        <p:nvSpPr>
          <p:cNvPr id="3" name="Symbol zastępczy zawartości 2"/>
          <p:cNvSpPr>
            <a:spLocks noGrp="1"/>
          </p:cNvSpPr>
          <p:nvPr>
            <p:ph idx="1"/>
          </p:nvPr>
        </p:nvSpPr>
        <p:spPr/>
        <p:txBody>
          <a:bodyPr>
            <a:noAutofit/>
          </a:bodyPr>
          <a:lstStyle/>
          <a:p>
            <a:pPr marL="0" indent="0">
              <a:buNone/>
            </a:pPr>
            <a:r>
              <a:rPr lang="pl-PL" sz="3600" b="1" dirty="0" smtClean="0"/>
              <a:t>System Jakości  (SJ)  </a:t>
            </a:r>
            <a:r>
              <a:rPr lang="pl-PL" sz="2400" b="1" dirty="0" smtClean="0"/>
              <a:t>to </a:t>
            </a:r>
            <a:r>
              <a:rPr lang="pl-PL" sz="2400" b="1" dirty="0"/>
              <a:t>prawnie wymagany element systemu zarządzania AMTO, służący </a:t>
            </a:r>
            <a:r>
              <a:rPr lang="pl-PL" sz="2400" b="1" dirty="0" smtClean="0"/>
              <a:t>monitorowaniu </a:t>
            </a:r>
            <a:r>
              <a:rPr lang="pl-PL" sz="2400" b="1" dirty="0"/>
              <a:t>standardów szkolenia i zgodności z wymaganiami, poprzez </a:t>
            </a:r>
            <a:r>
              <a:rPr lang="pl-PL" sz="2400" b="1" u="sng" dirty="0" smtClean="0"/>
              <a:t>cykliczną, planową i opisaną procedurami </a:t>
            </a:r>
            <a:r>
              <a:rPr lang="pl-PL" sz="2400" b="1" dirty="0"/>
              <a:t>kontrolę wszystkich obszarów organizacji </a:t>
            </a:r>
            <a:r>
              <a:rPr lang="pl-PL" sz="2400" b="1" dirty="0" smtClean="0"/>
              <a:t>AMTO pod </a:t>
            </a:r>
            <a:r>
              <a:rPr lang="pl-PL" sz="2400" b="1" dirty="0"/>
              <a:t>kątem zgodności procedur z wymaganiami oraz pod kątem zgodności wykonywanych czynności z procedurami, </a:t>
            </a:r>
            <a:r>
              <a:rPr lang="pl-PL" sz="2400" b="1" dirty="0" smtClean="0"/>
              <a:t>zarządzany przez  Kierownika Jakości i nadzorowany przez KO.</a:t>
            </a:r>
            <a:endParaRPr lang="pl-PL" sz="2000" dirty="0"/>
          </a:p>
        </p:txBody>
      </p:sp>
    </p:spTree>
    <p:extLst>
      <p:ext uri="{BB962C8B-B14F-4D97-AF65-F5344CB8AC3E}">
        <p14:creationId xmlns:p14="http://schemas.microsoft.com/office/powerpoint/2010/main" val="42183714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Definicja Systemu Jakości</a:t>
            </a:r>
          </a:p>
        </p:txBody>
      </p:sp>
      <p:sp>
        <p:nvSpPr>
          <p:cNvPr id="3" name="Symbol zastępczy zawartości 2"/>
          <p:cNvSpPr>
            <a:spLocks noGrp="1"/>
          </p:cNvSpPr>
          <p:nvPr>
            <p:ph idx="1"/>
          </p:nvPr>
        </p:nvSpPr>
        <p:spPr/>
        <p:txBody>
          <a:bodyPr>
            <a:noAutofit/>
          </a:bodyPr>
          <a:lstStyle/>
          <a:p>
            <a:pPr marL="0" indent="0">
              <a:buNone/>
            </a:pPr>
            <a:r>
              <a:rPr lang="pl-PL" b="1" dirty="0" smtClean="0"/>
              <a:t>„Obszary w AMTO”:</a:t>
            </a:r>
          </a:p>
          <a:p>
            <a:pPr>
              <a:buFontTx/>
              <a:buChar char="-"/>
            </a:pPr>
            <a:r>
              <a:rPr lang="pl-PL" sz="2000" b="1" dirty="0" smtClean="0"/>
              <a:t>Infrastruktura</a:t>
            </a:r>
            <a:r>
              <a:rPr lang="pl-PL" sz="2000" dirty="0" smtClean="0"/>
              <a:t> </a:t>
            </a:r>
            <a:r>
              <a:rPr lang="pl-PL" sz="1800" dirty="0" smtClean="0"/>
              <a:t>(sale wykładowe, warsztaty, pomieszczenia wykładowców, biblioteka, archiwum,…)</a:t>
            </a:r>
          </a:p>
          <a:p>
            <a:pPr>
              <a:buFontTx/>
              <a:buChar char="-"/>
            </a:pPr>
            <a:r>
              <a:rPr lang="pl-PL" sz="2000" b="1" dirty="0" smtClean="0"/>
              <a:t>Szkolenia teoretyczne </a:t>
            </a:r>
            <a:r>
              <a:rPr lang="pl-PL" sz="1800" dirty="0" smtClean="0"/>
              <a:t>(programy, prowadzenie szkoleń, dokumentacja szkoleniowa, liczność grupy,…)</a:t>
            </a:r>
          </a:p>
          <a:p>
            <a:pPr>
              <a:buFontTx/>
              <a:buChar char="-"/>
            </a:pPr>
            <a:r>
              <a:rPr lang="pl-PL" sz="2000" b="1" dirty="0" smtClean="0"/>
              <a:t>Egzaminy z wiedzy teoretycznej </a:t>
            </a:r>
            <a:r>
              <a:rPr lang="pl-PL" sz="2000" dirty="0" smtClean="0"/>
              <a:t>(</a:t>
            </a:r>
            <a:r>
              <a:rPr lang="pl-PL" sz="1800" dirty="0" smtClean="0"/>
              <a:t>baza pytań, generowanie zestawów egzaminacyjnych, poufność i wiarygodność, dokumentowanie egzaminów, ….)</a:t>
            </a:r>
            <a:endParaRPr lang="pl-PL" sz="2000" dirty="0" smtClean="0"/>
          </a:p>
          <a:p>
            <a:pPr lvl="0">
              <a:buFontTx/>
              <a:buChar char="-"/>
            </a:pPr>
            <a:r>
              <a:rPr lang="pl-PL" sz="2000" b="1" dirty="0" smtClean="0"/>
              <a:t>Szkolenia praktyczne  </a:t>
            </a:r>
            <a:r>
              <a:rPr lang="pl-PL" sz="1800" dirty="0" smtClean="0">
                <a:gradFill>
                  <a:gsLst>
                    <a:gs pos="34000">
                      <a:prstClr val="white">
                        <a:lumMod val="93000"/>
                      </a:prstClr>
                    </a:gs>
                    <a:gs pos="0">
                      <a:prstClr val="black">
                        <a:lumMod val="25000"/>
                        <a:lumOff val="75000"/>
                      </a:prstClr>
                    </a:gs>
                    <a:gs pos="100000">
                      <a:srgbClr val="94D7E4">
                        <a:lumMod val="0"/>
                        <a:lumOff val="100000"/>
                      </a:srgbClr>
                    </a:gs>
                  </a:gsLst>
                  <a:lin ang="4800000" scaled="0"/>
                </a:gradFill>
              </a:rPr>
              <a:t>(</a:t>
            </a:r>
            <a:r>
              <a:rPr lang="pl-PL" sz="1800" dirty="0">
                <a:gradFill>
                  <a:gsLst>
                    <a:gs pos="34000">
                      <a:prstClr val="white">
                        <a:lumMod val="93000"/>
                      </a:prstClr>
                    </a:gs>
                    <a:gs pos="0">
                      <a:prstClr val="black">
                        <a:lumMod val="25000"/>
                        <a:lumOff val="75000"/>
                      </a:prstClr>
                    </a:gs>
                    <a:gs pos="100000">
                      <a:srgbClr val="94D7E4">
                        <a:lumMod val="0"/>
                        <a:lumOff val="100000"/>
                      </a:srgbClr>
                    </a:gs>
                  </a:gsLst>
                  <a:lin ang="4800000" scaled="0"/>
                </a:gradFill>
              </a:rPr>
              <a:t>programy, prowadzenie szkoleń, dokumentacja szkoleniowa, liczność grupy</a:t>
            </a:r>
            <a:r>
              <a:rPr lang="pl-PL" sz="1800" dirty="0" smtClean="0">
                <a:gradFill>
                  <a:gsLst>
                    <a:gs pos="34000">
                      <a:prstClr val="white">
                        <a:lumMod val="93000"/>
                      </a:prstClr>
                    </a:gs>
                    <a:gs pos="0">
                      <a:prstClr val="black">
                        <a:lumMod val="25000"/>
                        <a:lumOff val="75000"/>
                      </a:prstClr>
                    </a:gs>
                    <a:gs pos="100000">
                      <a:srgbClr val="94D7E4">
                        <a:lumMod val="0"/>
                        <a:lumOff val="100000"/>
                      </a:srgbClr>
                    </a:gs>
                  </a:gsLst>
                  <a:lin ang="4800000" scaled="0"/>
                </a:gradFill>
              </a:rPr>
              <a:t>)</a:t>
            </a:r>
            <a:r>
              <a:rPr lang="pl-PL" sz="2000" dirty="0" smtClean="0"/>
              <a:t> </a:t>
            </a:r>
          </a:p>
          <a:p>
            <a:pPr>
              <a:buFontTx/>
              <a:buChar char="-"/>
            </a:pPr>
            <a:r>
              <a:rPr lang="pl-PL" sz="2000" b="1" dirty="0" smtClean="0"/>
              <a:t>Ocena umiejętności praktycznych</a:t>
            </a:r>
          </a:p>
          <a:p>
            <a:pPr>
              <a:buFontTx/>
              <a:buChar char="-"/>
            </a:pPr>
            <a:r>
              <a:rPr lang="pl-PL" sz="2000" b="1" dirty="0" smtClean="0"/>
              <a:t>Materiały i pomoce szkoleniowe </a:t>
            </a:r>
            <a:r>
              <a:rPr lang="pl-PL" sz="1800" dirty="0" smtClean="0"/>
              <a:t>(czytelność, kompletność, aktualność, dostępność, adekwatność,...)</a:t>
            </a:r>
            <a:endParaRPr lang="pl-PL" sz="2000" b="1" dirty="0" smtClean="0"/>
          </a:p>
          <a:p>
            <a:pPr>
              <a:buFontTx/>
              <a:buChar char="-"/>
            </a:pPr>
            <a:r>
              <a:rPr lang="pl-PL" sz="2000" b="1" dirty="0" smtClean="0"/>
              <a:t>Kwalifikacje personelu </a:t>
            </a:r>
            <a:r>
              <a:rPr lang="pl-PL" sz="1800" dirty="0" smtClean="0"/>
              <a:t>(szkolenia, upoważnienia, rejestr, archiwa, …)</a:t>
            </a:r>
            <a:endParaRPr lang="pl-PL" sz="2000" b="1" dirty="0"/>
          </a:p>
        </p:txBody>
      </p:sp>
    </p:spTree>
    <p:extLst>
      <p:ext uri="{BB962C8B-B14F-4D97-AF65-F5344CB8AC3E}">
        <p14:creationId xmlns:p14="http://schemas.microsoft.com/office/powerpoint/2010/main" val="15155645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Cel ustanowienia SJ w AMTO</a:t>
            </a:r>
          </a:p>
        </p:txBody>
      </p:sp>
      <p:sp>
        <p:nvSpPr>
          <p:cNvPr id="3" name="Symbol zastępczy zawartości 2"/>
          <p:cNvSpPr>
            <a:spLocks noGrp="1"/>
          </p:cNvSpPr>
          <p:nvPr>
            <p:ph idx="1"/>
          </p:nvPr>
        </p:nvSpPr>
        <p:spPr/>
        <p:txBody>
          <a:bodyPr>
            <a:noAutofit/>
          </a:bodyPr>
          <a:lstStyle/>
          <a:p>
            <a:pPr marL="0" indent="0">
              <a:buNone/>
            </a:pPr>
            <a:r>
              <a:rPr lang="pl-PL" sz="2400" b="1" dirty="0">
                <a:solidFill>
                  <a:schemeClr val="tx1"/>
                </a:solidFill>
              </a:rPr>
              <a:t>GM do 147.A.130(b):</a:t>
            </a:r>
          </a:p>
          <a:p>
            <a:pPr marL="0" indent="0">
              <a:buNone/>
            </a:pPr>
            <a:r>
              <a:rPr lang="pl-PL" sz="2400" b="1" dirty="0">
                <a:solidFill>
                  <a:schemeClr val="tx1"/>
                </a:solidFill>
              </a:rPr>
              <a:t>„Podstawowym celem systemu jakości jest zapewnienie, że organizacja szkolenia dostarcza właściwie wyszkolony personel i że pozostaje w ciągłej zgodności z Part-147</a:t>
            </a:r>
            <a:r>
              <a:rPr lang="pl-PL" sz="2400" b="1" dirty="0" smtClean="0">
                <a:solidFill>
                  <a:schemeClr val="tx1"/>
                </a:solidFill>
              </a:rPr>
              <a:t>.”</a:t>
            </a:r>
          </a:p>
          <a:p>
            <a:pPr marL="0" indent="0">
              <a:buNone/>
            </a:pPr>
            <a:endParaRPr lang="pl-PL" sz="2400" b="1" dirty="0">
              <a:solidFill>
                <a:schemeClr val="tx1"/>
              </a:solidFill>
            </a:endParaRPr>
          </a:p>
          <a:p>
            <a:pPr>
              <a:buFontTx/>
              <a:buChar char="-"/>
            </a:pPr>
            <a:r>
              <a:rPr lang="pl-PL" sz="2400" b="1" dirty="0" smtClean="0">
                <a:solidFill>
                  <a:schemeClr val="tx1"/>
                </a:solidFill>
              </a:rPr>
              <a:t>zapewnienie </a:t>
            </a:r>
            <a:r>
              <a:rPr lang="pl-PL" sz="2400" b="1" dirty="0">
                <a:solidFill>
                  <a:schemeClr val="tx1"/>
                </a:solidFill>
              </a:rPr>
              <a:t>właściwych standardów szkolenia </a:t>
            </a:r>
            <a:r>
              <a:rPr lang="pl-PL" sz="2400" b="1" dirty="0" smtClean="0">
                <a:solidFill>
                  <a:schemeClr val="tx1"/>
                </a:solidFill>
              </a:rPr>
              <a:t>i egzaminowania oraz </a:t>
            </a:r>
            <a:r>
              <a:rPr lang="pl-PL" sz="2400" b="1" dirty="0">
                <a:solidFill>
                  <a:schemeClr val="tx1"/>
                </a:solidFill>
              </a:rPr>
              <a:t>zapewnienie zgodności ze wszystkimi odpowiednimi wymaganiami określonymi w Part-147 i Part-66 (147.A.130), </a:t>
            </a:r>
            <a:r>
              <a:rPr lang="pl-PL" sz="2400" b="1" dirty="0">
                <a:solidFill>
                  <a:srgbClr val="FF0000"/>
                </a:solidFill>
              </a:rPr>
              <a:t>co jest warunkiem </a:t>
            </a:r>
            <a:r>
              <a:rPr lang="pl-PL" sz="2400" b="1" dirty="0" smtClean="0">
                <a:solidFill>
                  <a:srgbClr val="FF0000"/>
                </a:solidFill>
              </a:rPr>
              <a:t>i gwarancją utrzymania ważności certyfikatu  </a:t>
            </a:r>
            <a:r>
              <a:rPr lang="pl-PL" sz="2400" b="1" dirty="0" smtClean="0">
                <a:solidFill>
                  <a:schemeClr val="tx1"/>
                </a:solidFill>
              </a:rPr>
              <a:t>(147.A.155  „a1</a:t>
            </a:r>
            <a:r>
              <a:rPr lang="pl-PL" sz="2400" b="1" dirty="0" smtClean="0">
                <a:solidFill>
                  <a:schemeClr val="tx1"/>
                </a:solidFill>
              </a:rPr>
              <a:t>”).</a:t>
            </a:r>
          </a:p>
          <a:p>
            <a:pPr>
              <a:buFontTx/>
              <a:buChar char="-"/>
            </a:pPr>
            <a:endParaRPr lang="pl-PL" sz="2400" b="1" dirty="0">
              <a:solidFill>
                <a:schemeClr val="tx1"/>
              </a:solidFill>
            </a:endParaRPr>
          </a:p>
          <a:p>
            <a:pPr>
              <a:buFontTx/>
              <a:buChar char="-"/>
            </a:pPr>
            <a:endParaRPr lang="pl-PL" sz="2400" b="1" dirty="0" smtClean="0">
              <a:solidFill>
                <a:schemeClr val="tx1"/>
              </a:solidFill>
            </a:endParaRPr>
          </a:p>
        </p:txBody>
      </p:sp>
    </p:spTree>
    <p:extLst>
      <p:ext uri="{BB962C8B-B14F-4D97-AF65-F5344CB8AC3E}">
        <p14:creationId xmlns:p14="http://schemas.microsoft.com/office/powerpoint/2010/main" val="39970725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4000" dirty="0"/>
              <a:t>Miejsce Kierownika Jakości w strukturze AMTO</a:t>
            </a:r>
          </a:p>
        </p:txBody>
      </p:sp>
      <p:sp>
        <p:nvSpPr>
          <p:cNvPr id="3" name="Symbol zastępczy zawartości 2"/>
          <p:cNvSpPr>
            <a:spLocks noGrp="1"/>
          </p:cNvSpPr>
          <p:nvPr>
            <p:ph idx="1"/>
          </p:nvPr>
        </p:nvSpPr>
        <p:spPr>
          <a:xfrm>
            <a:off x="404949" y="1825625"/>
            <a:ext cx="11515502" cy="4771118"/>
          </a:xfrm>
        </p:spPr>
        <p:txBody>
          <a:bodyPr>
            <a:noAutofit/>
          </a:bodyPr>
          <a:lstStyle/>
          <a:p>
            <a:pPr marL="0" indent="0">
              <a:buNone/>
            </a:pPr>
            <a:r>
              <a:rPr lang="pl-PL" sz="2400" b="1" dirty="0" smtClean="0"/>
              <a:t>KJ (+ ewentualnie zespół audytorów) to „komórka”  która musi być niezależna od pozostałych elementów struktury organizacji:</a:t>
            </a:r>
          </a:p>
          <a:p>
            <a:pPr>
              <a:buFontTx/>
              <a:buChar char="-"/>
            </a:pPr>
            <a:r>
              <a:rPr lang="pl-PL" sz="2400" b="1" dirty="0" smtClean="0"/>
              <a:t>może być jednoosobowa – KJ z uprawnieniami audytora,   </a:t>
            </a:r>
          </a:p>
          <a:p>
            <a:pPr>
              <a:buFontTx/>
              <a:buChar char="-"/>
            </a:pPr>
            <a:r>
              <a:rPr lang="pl-PL" sz="2400" b="1" dirty="0" smtClean="0"/>
              <a:t>z bezpośrednią podległością i dostępem KJ do KO. </a:t>
            </a:r>
          </a:p>
          <a:p>
            <a:pPr>
              <a:buFontTx/>
              <a:buChar char="-"/>
            </a:pPr>
            <a:endParaRPr lang="pl-PL" sz="2400" b="1" dirty="0" smtClean="0"/>
          </a:p>
          <a:p>
            <a:pPr marL="0" indent="0">
              <a:buNone/>
            </a:pPr>
            <a:r>
              <a:rPr lang="pl-PL" sz="2400" b="1" dirty="0" smtClean="0"/>
              <a:t>KJ i jego zespół może być wspólny dla wszystkich rodzajów działalności dużych organizacji. </a:t>
            </a:r>
          </a:p>
          <a:p>
            <a:pPr marL="0" indent="0">
              <a:buNone/>
            </a:pPr>
            <a:endParaRPr lang="pl-PL" sz="2400" b="1" dirty="0" smtClean="0"/>
          </a:p>
          <a:p>
            <a:pPr marL="0" indent="0">
              <a:buNone/>
            </a:pPr>
            <a:r>
              <a:rPr lang="pl-PL" sz="2400" b="1" dirty="0" smtClean="0"/>
              <a:t>Aby prawidłowo wykonywać swoje </a:t>
            </a:r>
            <a:r>
              <a:rPr lang="pl-PL" sz="2400" b="1" dirty="0" smtClean="0"/>
              <a:t>zadania, </a:t>
            </a:r>
            <a:r>
              <a:rPr lang="pl-PL" sz="2400" b="1" dirty="0" smtClean="0"/>
              <a:t>KJ </a:t>
            </a:r>
            <a:r>
              <a:rPr lang="pl-PL" sz="2400" b="1" dirty="0" smtClean="0"/>
              <a:t>musi </a:t>
            </a:r>
            <a:r>
              <a:rPr lang="pl-PL" sz="2400" b="1" dirty="0" smtClean="0"/>
              <a:t>mieć </a:t>
            </a:r>
            <a:r>
              <a:rPr lang="pl-PL" sz="2400" b="1" dirty="0" smtClean="0"/>
              <a:t>wypracowany </a:t>
            </a:r>
            <a:r>
              <a:rPr lang="pl-PL" sz="2400" b="1" dirty="0" smtClean="0"/>
              <a:t>bardzo szczegółowy, idealny wzorzec funkcjonowania organizacji.</a:t>
            </a:r>
          </a:p>
          <a:p>
            <a:pPr marL="0" indent="0">
              <a:buNone/>
            </a:pPr>
            <a:r>
              <a:rPr lang="pl-PL" sz="2400" b="1" dirty="0" smtClean="0"/>
              <a:t>„Model” ten może i powinien przyjąć formę list kontrolnych.</a:t>
            </a:r>
          </a:p>
          <a:p>
            <a:pPr marL="0" indent="0">
              <a:buNone/>
            </a:pPr>
            <a:endParaRPr lang="pl-PL" sz="2400" b="1" dirty="0"/>
          </a:p>
        </p:txBody>
      </p:sp>
    </p:spTree>
    <p:extLst>
      <p:ext uri="{BB962C8B-B14F-4D97-AF65-F5344CB8AC3E}">
        <p14:creationId xmlns:p14="http://schemas.microsoft.com/office/powerpoint/2010/main" val="17052254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4000" dirty="0"/>
              <a:t>Miejsce Kierownika Jakości w strukturze AMTO</a:t>
            </a:r>
          </a:p>
        </p:txBody>
      </p:sp>
      <p:sp>
        <p:nvSpPr>
          <p:cNvPr id="3" name="Symbol zastępczy zawartości 2"/>
          <p:cNvSpPr>
            <a:spLocks noGrp="1"/>
          </p:cNvSpPr>
          <p:nvPr>
            <p:ph idx="1"/>
          </p:nvPr>
        </p:nvSpPr>
        <p:spPr>
          <a:xfrm>
            <a:off x="838201" y="1825625"/>
            <a:ext cx="11082250" cy="4351338"/>
          </a:xfrm>
        </p:spPr>
        <p:txBody>
          <a:bodyPr>
            <a:noAutofit/>
          </a:bodyPr>
          <a:lstStyle/>
          <a:p>
            <a:pPr marL="0" indent="0">
              <a:buNone/>
            </a:pPr>
            <a:r>
              <a:rPr lang="pl-PL" sz="2400" b="1" dirty="0" smtClean="0"/>
              <a:t>SJ </a:t>
            </a:r>
            <a:r>
              <a:rPr lang="pl-PL" sz="2400" b="1" dirty="0"/>
              <a:t>to „oko i ucho” </a:t>
            </a:r>
            <a:r>
              <a:rPr lang="pl-PL" sz="2400" b="1" dirty="0" smtClean="0"/>
              <a:t>KO, a efektywny </a:t>
            </a:r>
            <a:r>
              <a:rPr lang="pl-PL" sz="2400" b="1" dirty="0"/>
              <a:t>SJ to spokojny  sen Kierownika </a:t>
            </a:r>
            <a:r>
              <a:rPr lang="pl-PL" sz="2400" b="1" dirty="0" smtClean="0"/>
              <a:t>Odpowiedzialnego.</a:t>
            </a:r>
          </a:p>
          <a:p>
            <a:pPr marL="0" indent="0">
              <a:buNone/>
            </a:pPr>
            <a:endParaRPr lang="pl-PL" sz="2400" b="1" dirty="0" smtClean="0"/>
          </a:p>
          <a:p>
            <a:pPr marL="0" indent="0">
              <a:buNone/>
            </a:pPr>
            <a:r>
              <a:rPr lang="pl-PL" sz="2400" b="1" dirty="0" smtClean="0"/>
              <a:t>KO powinien </a:t>
            </a:r>
            <a:r>
              <a:rPr lang="pl-PL" sz="2400" b="1" dirty="0"/>
              <a:t>mieć pełną kontrolę nad procesem audytu, </a:t>
            </a:r>
            <a:r>
              <a:rPr lang="pl-PL" sz="2400" b="1" dirty="0" smtClean="0"/>
              <a:t>powinien </a:t>
            </a:r>
            <a:r>
              <a:rPr lang="pl-PL" sz="2400" b="1" dirty="0"/>
              <a:t>uczestniczyć w planowaniu </a:t>
            </a:r>
            <a:r>
              <a:rPr lang="pl-PL" sz="2400" b="1" dirty="0" smtClean="0"/>
              <a:t>audytów</a:t>
            </a:r>
            <a:r>
              <a:rPr lang="pl-PL" sz="2400" b="1" dirty="0"/>
              <a:t>, otrzymywać i analizować wyniki audytów oraz określać potrzebę wprowadzenia  i </a:t>
            </a:r>
            <a:r>
              <a:rPr lang="pl-PL" sz="2400" b="1" dirty="0" smtClean="0"/>
              <a:t>zatwierdzać harmonogram </a:t>
            </a:r>
            <a:r>
              <a:rPr lang="pl-PL" sz="2400" b="1" dirty="0"/>
              <a:t>działań korygujących. </a:t>
            </a:r>
            <a:endParaRPr lang="pl-PL" sz="2400" b="1" dirty="0" smtClean="0"/>
          </a:p>
          <a:p>
            <a:pPr marL="0" indent="0">
              <a:buNone/>
            </a:pPr>
            <a:endParaRPr lang="pl-PL" sz="2400" b="1" dirty="0"/>
          </a:p>
          <a:p>
            <a:pPr marL="0" indent="0">
              <a:buNone/>
            </a:pPr>
            <a:r>
              <a:rPr lang="pl-PL" sz="2400" b="1" dirty="0" smtClean="0"/>
              <a:t>Kierownik Jakości nigdy nie może być ganiony przez KO za stwierdzone w czasie planowego audytu niezgodności.</a:t>
            </a:r>
          </a:p>
          <a:p>
            <a:pPr marL="0" indent="0">
              <a:buNone/>
            </a:pPr>
            <a:r>
              <a:rPr lang="pl-PL" sz="2400" b="1" dirty="0" smtClean="0"/>
              <a:t>Dotyczy to również kierowników obszarów, o ile niezgodność nie wynika ze świadomego łamania procedur lub świadomego zaniedbania.</a:t>
            </a:r>
          </a:p>
        </p:txBody>
      </p:sp>
    </p:spTree>
    <p:extLst>
      <p:ext uri="{BB962C8B-B14F-4D97-AF65-F5344CB8AC3E}">
        <p14:creationId xmlns:p14="http://schemas.microsoft.com/office/powerpoint/2010/main" val="14457603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Zadania SJ w AMTO</a:t>
            </a:r>
          </a:p>
        </p:txBody>
      </p:sp>
      <p:sp>
        <p:nvSpPr>
          <p:cNvPr id="3" name="Symbol zastępczy zawartości 2"/>
          <p:cNvSpPr>
            <a:spLocks noGrp="1"/>
          </p:cNvSpPr>
          <p:nvPr>
            <p:ph idx="1"/>
          </p:nvPr>
        </p:nvSpPr>
        <p:spPr/>
        <p:txBody>
          <a:bodyPr>
            <a:noAutofit/>
          </a:bodyPr>
          <a:lstStyle/>
          <a:p>
            <a:pPr>
              <a:buFontTx/>
              <a:buChar char="-"/>
            </a:pPr>
            <a:r>
              <a:rPr lang="pl-PL" sz="2400" b="1" dirty="0"/>
              <a:t>planowanie i wykonywanie audytów wewnętrznych</a:t>
            </a:r>
            <a:r>
              <a:rPr lang="pl-PL" sz="2400" b="1" dirty="0" smtClean="0"/>
              <a:t>,</a:t>
            </a:r>
          </a:p>
          <a:p>
            <a:pPr>
              <a:buFontTx/>
              <a:buChar char="-"/>
            </a:pPr>
            <a:r>
              <a:rPr lang="pl-PL" sz="2400" b="1" dirty="0" smtClean="0"/>
              <a:t> </a:t>
            </a:r>
            <a:r>
              <a:rPr lang="pl-PL" sz="2400" b="1" dirty="0"/>
              <a:t>informowanie o stwierdzonych niezgodnościach kierowników obszarów</a:t>
            </a:r>
            <a:r>
              <a:rPr lang="pl-PL" sz="2400" b="1" dirty="0" smtClean="0"/>
              <a:t>,</a:t>
            </a:r>
          </a:p>
          <a:p>
            <a:pPr>
              <a:buFontTx/>
              <a:buChar char="-"/>
            </a:pPr>
            <a:r>
              <a:rPr lang="pl-PL" sz="2400" b="1" dirty="0" smtClean="0"/>
              <a:t> </a:t>
            </a:r>
            <a:r>
              <a:rPr lang="pl-PL" sz="2400" b="1" dirty="0"/>
              <a:t>nadzór nad </a:t>
            </a:r>
            <a:r>
              <a:rPr lang="pl-PL" sz="2400" b="1" dirty="0" smtClean="0"/>
              <a:t>terminowością usuwania </a:t>
            </a:r>
            <a:r>
              <a:rPr lang="pl-PL" sz="2400" b="1" dirty="0"/>
              <a:t>niezgodności, </a:t>
            </a:r>
            <a:endParaRPr lang="pl-PL" sz="2400" b="1" dirty="0" smtClean="0"/>
          </a:p>
          <a:p>
            <a:pPr>
              <a:buFontTx/>
              <a:buChar char="-"/>
            </a:pPr>
            <a:r>
              <a:rPr lang="pl-PL" sz="2400" b="1" dirty="0" smtClean="0"/>
              <a:t>audytowanie </a:t>
            </a:r>
            <a:r>
              <a:rPr lang="pl-PL" sz="2400" b="1" dirty="0"/>
              <a:t>kooperantów, </a:t>
            </a:r>
            <a:endParaRPr lang="pl-PL" sz="2400" b="1" dirty="0" smtClean="0"/>
          </a:p>
          <a:p>
            <a:pPr>
              <a:buFontTx/>
              <a:buChar char="-"/>
            </a:pPr>
            <a:r>
              <a:rPr lang="pl-PL" sz="2400" b="1" dirty="0" smtClean="0"/>
              <a:t>reprezentowanie </a:t>
            </a:r>
            <a:r>
              <a:rPr lang="pl-PL" sz="2400" b="1" dirty="0"/>
              <a:t>organizacji podczas audytów w ramach nadzoru bieżącego wykonywanych przez Nadzór lotniczy, </a:t>
            </a:r>
            <a:endParaRPr lang="pl-PL" sz="2400" b="1" dirty="0" smtClean="0"/>
          </a:p>
          <a:p>
            <a:pPr>
              <a:buFontTx/>
              <a:buChar char="-"/>
            </a:pPr>
            <a:r>
              <a:rPr lang="pl-PL" sz="2400" b="1" dirty="0" smtClean="0"/>
              <a:t>nadzór </a:t>
            </a:r>
            <a:r>
              <a:rPr lang="pl-PL" sz="2400" b="1" dirty="0"/>
              <a:t>nad aktualnością MTOE, </a:t>
            </a:r>
            <a:endParaRPr lang="pl-PL" sz="2400" b="1" dirty="0" smtClean="0"/>
          </a:p>
          <a:p>
            <a:pPr>
              <a:buFontTx/>
              <a:buChar char="-"/>
            </a:pPr>
            <a:r>
              <a:rPr lang="pl-PL" sz="2400" b="1" dirty="0" smtClean="0"/>
              <a:t>nadzór </a:t>
            </a:r>
            <a:r>
              <a:rPr lang="pl-PL" sz="2400" b="1" dirty="0"/>
              <a:t>nad aktualizowaniem procedur po np. zmianach prawa</a:t>
            </a:r>
            <a:r>
              <a:rPr lang="pl-PL" sz="2400" b="1" dirty="0" smtClean="0"/>
              <a:t>,</a:t>
            </a:r>
          </a:p>
          <a:p>
            <a:pPr marL="0" indent="0">
              <a:buNone/>
            </a:pPr>
            <a:r>
              <a:rPr lang="pl-PL" sz="2400" b="1" dirty="0" smtClean="0">
                <a:solidFill>
                  <a:srgbClr val="FF0000"/>
                </a:solidFill>
              </a:rPr>
              <a:t>UWAGA: </a:t>
            </a:r>
            <a:r>
              <a:rPr lang="pl-PL" sz="2400" b="1" dirty="0" smtClean="0"/>
              <a:t>Decydowanie </a:t>
            </a:r>
            <a:r>
              <a:rPr lang="pl-PL" sz="2400" b="1" dirty="0"/>
              <a:t>o tym jak i </a:t>
            </a:r>
            <a:r>
              <a:rPr lang="pl-PL" sz="2400" b="1" dirty="0" smtClean="0"/>
              <a:t>kiedy stwierdzona niezgodność ma być skorygowana, </a:t>
            </a:r>
            <a:r>
              <a:rPr lang="pl-PL" sz="2400" b="1" dirty="0"/>
              <a:t>nie powinno być zadaniem </a:t>
            </a:r>
            <a:r>
              <a:rPr lang="pl-PL" sz="2400" b="1" dirty="0" smtClean="0"/>
              <a:t>audytorów, ani też KJ.</a:t>
            </a:r>
          </a:p>
        </p:txBody>
      </p:sp>
    </p:spTree>
    <p:extLst>
      <p:ext uri="{BB962C8B-B14F-4D97-AF65-F5344CB8AC3E}">
        <p14:creationId xmlns:p14="http://schemas.microsoft.com/office/powerpoint/2010/main" val="42798818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Zadania SJ w AMTO</a:t>
            </a:r>
          </a:p>
        </p:txBody>
      </p:sp>
      <p:sp>
        <p:nvSpPr>
          <p:cNvPr id="3" name="Symbol zastępczy zawartości 2"/>
          <p:cNvSpPr>
            <a:spLocks noGrp="1"/>
          </p:cNvSpPr>
          <p:nvPr>
            <p:ph idx="1"/>
          </p:nvPr>
        </p:nvSpPr>
        <p:spPr/>
        <p:txBody>
          <a:bodyPr>
            <a:noAutofit/>
          </a:bodyPr>
          <a:lstStyle/>
          <a:p>
            <a:pPr marL="0" indent="0">
              <a:buNone/>
            </a:pPr>
            <a:r>
              <a:rPr lang="pl-PL" sz="2400" b="1" dirty="0"/>
              <a:t>Za  analizę przyczyn stwierdzonych niezgodności, za określenie odpowiednich działań korygujących, za określenie terminów ich realizacji oraz za przeprowadzenie akcji korekcyjnej </a:t>
            </a:r>
            <a:r>
              <a:rPr lang="pl-PL" sz="2400" b="1" dirty="0">
                <a:solidFill>
                  <a:srgbClr val="FF0000"/>
                </a:solidFill>
              </a:rPr>
              <a:t>odpowiadają </a:t>
            </a:r>
            <a:r>
              <a:rPr lang="pl-PL" sz="2400" b="1" dirty="0" smtClean="0">
                <a:solidFill>
                  <a:srgbClr val="FF0000"/>
                </a:solidFill>
              </a:rPr>
              <a:t>kierownicy </a:t>
            </a:r>
            <a:r>
              <a:rPr lang="pl-PL" sz="2400" b="1" dirty="0">
                <a:solidFill>
                  <a:srgbClr val="FF0000"/>
                </a:solidFill>
              </a:rPr>
              <a:t>audytowanych obszarów, </a:t>
            </a:r>
            <a:r>
              <a:rPr lang="pl-PL" sz="2400" b="1" dirty="0"/>
              <a:t>a nie </a:t>
            </a:r>
            <a:r>
              <a:rPr lang="pl-PL" sz="2400" b="1" dirty="0" smtClean="0"/>
              <a:t>Kierownik </a:t>
            </a:r>
            <a:r>
              <a:rPr lang="pl-PL" sz="2400" b="1" dirty="0"/>
              <a:t>J</a:t>
            </a:r>
            <a:r>
              <a:rPr lang="pl-PL" sz="2400" b="1" dirty="0" smtClean="0"/>
              <a:t>akości</a:t>
            </a:r>
            <a:r>
              <a:rPr lang="pl-PL" sz="2400" b="1" dirty="0"/>
              <a:t>. </a:t>
            </a:r>
          </a:p>
          <a:p>
            <a:pPr marL="0" indent="0">
              <a:buNone/>
            </a:pPr>
            <a:endParaRPr lang="pl-PL" sz="2400" b="1" dirty="0" smtClean="0"/>
          </a:p>
          <a:p>
            <a:pPr marL="0" indent="0">
              <a:buNone/>
            </a:pPr>
            <a:r>
              <a:rPr lang="pl-PL" sz="2400" b="1" dirty="0" smtClean="0"/>
              <a:t>Kierownik </a:t>
            </a:r>
            <a:r>
              <a:rPr lang="pl-PL" sz="2400" b="1" dirty="0"/>
              <a:t>Jakości z upoważnienia KO powinien nadzorować jedynie dotrzymanie ww. terminów usuwania niezgodności.</a:t>
            </a:r>
          </a:p>
        </p:txBody>
      </p:sp>
    </p:spTree>
    <p:extLst>
      <p:ext uri="{BB962C8B-B14F-4D97-AF65-F5344CB8AC3E}">
        <p14:creationId xmlns:p14="http://schemas.microsoft.com/office/powerpoint/2010/main" val="36147527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Procedury SJ</a:t>
            </a:r>
          </a:p>
        </p:txBody>
      </p:sp>
      <p:sp>
        <p:nvSpPr>
          <p:cNvPr id="3" name="Symbol zastępczy zawartości 2"/>
          <p:cNvSpPr>
            <a:spLocks noGrp="1"/>
          </p:cNvSpPr>
          <p:nvPr>
            <p:ph idx="1"/>
          </p:nvPr>
        </p:nvSpPr>
        <p:spPr/>
        <p:txBody>
          <a:bodyPr>
            <a:noAutofit/>
          </a:bodyPr>
          <a:lstStyle/>
          <a:p>
            <a:pPr>
              <a:buFontTx/>
              <a:buChar char="-"/>
            </a:pPr>
            <a:r>
              <a:rPr lang="pl-PL" sz="2400" b="1" dirty="0"/>
              <a:t>planowanie audytów, </a:t>
            </a:r>
            <a:endParaRPr lang="pl-PL" sz="2400" b="1" dirty="0" smtClean="0"/>
          </a:p>
          <a:p>
            <a:pPr>
              <a:buFontTx/>
              <a:buChar char="-"/>
            </a:pPr>
            <a:r>
              <a:rPr lang="pl-PL" sz="2400" b="1" dirty="0" smtClean="0"/>
              <a:t>powiadamianie </a:t>
            </a:r>
            <a:r>
              <a:rPr lang="pl-PL" sz="2400" b="1" dirty="0"/>
              <a:t>o audycie, </a:t>
            </a:r>
            <a:endParaRPr lang="pl-PL" sz="2400" b="1" dirty="0" smtClean="0"/>
          </a:p>
          <a:p>
            <a:pPr>
              <a:buFontTx/>
              <a:buChar char="-"/>
            </a:pPr>
            <a:r>
              <a:rPr lang="pl-PL" sz="2400" b="1" dirty="0" smtClean="0"/>
              <a:t>prowadzenie </a:t>
            </a:r>
            <a:r>
              <a:rPr lang="pl-PL" sz="2400" b="1" dirty="0"/>
              <a:t>audytu, </a:t>
            </a:r>
            <a:endParaRPr lang="pl-PL" sz="2400" b="1" dirty="0" smtClean="0"/>
          </a:p>
          <a:p>
            <a:pPr>
              <a:buFontTx/>
              <a:buChar char="-"/>
            </a:pPr>
            <a:r>
              <a:rPr lang="pl-PL" sz="2400" b="1" dirty="0" smtClean="0"/>
              <a:t>dokumentowanie audytu, </a:t>
            </a:r>
          </a:p>
          <a:p>
            <a:pPr>
              <a:buFontTx/>
              <a:buChar char="-"/>
            </a:pPr>
            <a:r>
              <a:rPr lang="pl-PL" sz="2400" b="1" dirty="0" smtClean="0"/>
              <a:t>powiadamianie KO </a:t>
            </a:r>
            <a:r>
              <a:rPr lang="pl-PL" sz="2400" b="1" dirty="0"/>
              <a:t>i kierowników obszarów o wynikach audytu - w tym o niezgodnościach, </a:t>
            </a:r>
            <a:endParaRPr lang="pl-PL" sz="2400" b="1" dirty="0" smtClean="0"/>
          </a:p>
          <a:p>
            <a:pPr>
              <a:buFontTx/>
              <a:buChar char="-"/>
            </a:pPr>
            <a:r>
              <a:rPr lang="pl-PL" sz="2400" b="1" dirty="0" smtClean="0"/>
              <a:t>nadzór </a:t>
            </a:r>
            <a:r>
              <a:rPr lang="pl-PL" sz="2400" b="1" dirty="0"/>
              <a:t>nad usuwaniem niezgodności</a:t>
            </a:r>
            <a:endParaRPr lang="pl-PL" sz="2400" b="1" dirty="0" smtClean="0"/>
          </a:p>
        </p:txBody>
      </p:sp>
    </p:spTree>
    <p:extLst>
      <p:ext uri="{BB962C8B-B14F-4D97-AF65-F5344CB8AC3E}">
        <p14:creationId xmlns:p14="http://schemas.microsoft.com/office/powerpoint/2010/main" val="8193296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10816244" cy="1325563"/>
          </a:xfrm>
        </p:spPr>
        <p:txBody>
          <a:bodyPr>
            <a:normAutofit fontScale="90000"/>
          </a:bodyPr>
          <a:lstStyle/>
          <a:p>
            <a:r>
              <a:rPr lang="pl-PL" dirty="0"/>
              <a:t>Wymagania i uprawnienia KJ i audytorów</a:t>
            </a:r>
          </a:p>
        </p:txBody>
      </p:sp>
      <p:sp>
        <p:nvSpPr>
          <p:cNvPr id="3" name="Symbol zastępczy zawartości 2"/>
          <p:cNvSpPr>
            <a:spLocks noGrp="1"/>
          </p:cNvSpPr>
          <p:nvPr>
            <p:ph idx="1"/>
          </p:nvPr>
        </p:nvSpPr>
        <p:spPr/>
        <p:txBody>
          <a:bodyPr>
            <a:noAutofit/>
          </a:bodyPr>
          <a:lstStyle/>
          <a:p>
            <a:pPr marL="0" indent="0">
              <a:buNone/>
            </a:pPr>
            <a:r>
              <a:rPr lang="pl-PL" sz="2400" b="1" dirty="0" smtClean="0"/>
              <a:t>Wymagania </a:t>
            </a:r>
            <a:r>
              <a:rPr lang="pl-PL" sz="2400" b="1" dirty="0"/>
              <a:t>wobec Kierownika Jakości i audytorów: </a:t>
            </a:r>
            <a:endParaRPr lang="pl-PL" sz="2400" b="1" dirty="0" smtClean="0"/>
          </a:p>
          <a:p>
            <a:pPr marL="0" indent="0">
              <a:buNone/>
            </a:pPr>
            <a:endParaRPr lang="pl-PL" sz="2400" b="1" dirty="0"/>
          </a:p>
          <a:p>
            <a:r>
              <a:rPr lang="pl-PL" sz="2400" b="1" dirty="0" smtClean="0"/>
              <a:t>ukończone </a:t>
            </a:r>
            <a:r>
              <a:rPr lang="pl-PL" sz="2400" b="1" dirty="0"/>
              <a:t>szkolenie audytora wiodącego (techniki audytowania</a:t>
            </a:r>
            <a:r>
              <a:rPr lang="pl-PL" sz="2400" b="1" dirty="0" smtClean="0"/>
              <a:t>),</a:t>
            </a:r>
          </a:p>
          <a:p>
            <a:r>
              <a:rPr lang="pl-PL" sz="2400" b="1" dirty="0" smtClean="0"/>
              <a:t> </a:t>
            </a:r>
            <a:r>
              <a:rPr lang="pl-PL" sz="2400" b="1" dirty="0"/>
              <a:t>ukończone formalne szkolenia z przepisów 1321/2014 zwłaszcza z Part-66 i Part-147, </a:t>
            </a:r>
            <a:endParaRPr lang="pl-PL" sz="2400" b="1" dirty="0" smtClean="0"/>
          </a:p>
          <a:p>
            <a:r>
              <a:rPr lang="pl-PL" sz="2400" b="1" dirty="0" smtClean="0"/>
              <a:t>bardzo </a:t>
            </a:r>
            <a:r>
              <a:rPr lang="pl-PL" sz="2400" b="1" dirty="0"/>
              <a:t>dobra znajomość procedur i MTOE organizacji, </a:t>
            </a:r>
            <a:endParaRPr lang="pl-PL" sz="2400" b="1" dirty="0" smtClean="0"/>
          </a:p>
          <a:p>
            <a:r>
              <a:rPr lang="pl-PL" sz="2400" b="1" dirty="0" smtClean="0"/>
              <a:t>odpowiednia </a:t>
            </a:r>
            <a:r>
              <a:rPr lang="pl-PL" sz="2400" b="1" dirty="0"/>
              <a:t>wiedza techniczna, </a:t>
            </a:r>
            <a:endParaRPr lang="pl-PL" sz="2400" b="1" dirty="0" smtClean="0"/>
          </a:p>
          <a:p>
            <a:r>
              <a:rPr lang="pl-PL" sz="2400" b="1" dirty="0" smtClean="0"/>
              <a:t>kompetencje </a:t>
            </a:r>
            <a:r>
              <a:rPr lang="pl-PL" sz="2400" b="1" dirty="0"/>
              <a:t>miękkie takie jak: </a:t>
            </a:r>
            <a:r>
              <a:rPr lang="pl-PL" sz="2400" b="1" dirty="0" smtClean="0"/>
              <a:t>etyczna postawa, otwartość, takt, asertywność, spostrzegawczość, </a:t>
            </a:r>
            <a:r>
              <a:rPr lang="pl-PL" sz="2400" b="1" dirty="0"/>
              <a:t>komunikacja interpersonalna, umiejętność analizy i wyciągania wniosków, dociekliwość, </a:t>
            </a:r>
            <a:r>
              <a:rPr lang="pl-PL" sz="2400" b="1" dirty="0" smtClean="0"/>
              <a:t>wytrwałość, stanowczość, obiektywizm, ….</a:t>
            </a:r>
          </a:p>
        </p:txBody>
      </p:sp>
    </p:spTree>
    <p:extLst>
      <p:ext uri="{BB962C8B-B14F-4D97-AF65-F5344CB8AC3E}">
        <p14:creationId xmlns:p14="http://schemas.microsoft.com/office/powerpoint/2010/main" val="30627331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Zagadnienia:</a:t>
            </a:r>
            <a:endParaRPr lang="pl-PL" dirty="0"/>
          </a:p>
        </p:txBody>
      </p:sp>
      <p:sp>
        <p:nvSpPr>
          <p:cNvPr id="3" name="Symbol zastępczy zawartości 2"/>
          <p:cNvSpPr>
            <a:spLocks noGrp="1"/>
          </p:cNvSpPr>
          <p:nvPr>
            <p:ph idx="1"/>
          </p:nvPr>
        </p:nvSpPr>
        <p:spPr/>
        <p:txBody>
          <a:bodyPr>
            <a:normAutofit lnSpcReduction="10000"/>
          </a:bodyPr>
          <a:lstStyle/>
          <a:p>
            <a:r>
              <a:rPr lang="pl-PL" sz="2000" dirty="0" smtClean="0"/>
              <a:t>Podstawy prawne</a:t>
            </a:r>
          </a:p>
          <a:p>
            <a:r>
              <a:rPr lang="pl-PL" sz="2000" dirty="0" smtClean="0"/>
              <a:t>Definicja Systemu Jakości (SJ)</a:t>
            </a:r>
          </a:p>
          <a:p>
            <a:r>
              <a:rPr lang="pl-PL" sz="2000" dirty="0" smtClean="0"/>
              <a:t>Cel ustanowienia SJ w AMTO</a:t>
            </a:r>
          </a:p>
          <a:p>
            <a:r>
              <a:rPr lang="pl-PL" sz="2000" dirty="0" smtClean="0"/>
              <a:t>Miejsce Kierownika Jakości (KJ) w strukturze AMTO</a:t>
            </a:r>
          </a:p>
          <a:p>
            <a:r>
              <a:rPr lang="pl-PL" sz="2000" dirty="0" smtClean="0"/>
              <a:t>Zadania SJ w AMTO</a:t>
            </a:r>
          </a:p>
          <a:p>
            <a:r>
              <a:rPr lang="pl-PL" sz="2000" dirty="0" smtClean="0"/>
              <a:t>Procedury SJ</a:t>
            </a:r>
          </a:p>
          <a:p>
            <a:r>
              <a:rPr lang="pl-PL" sz="2000" dirty="0" smtClean="0"/>
              <a:t>Wymagania i uprawnienia KJ i audytorów</a:t>
            </a:r>
          </a:p>
          <a:p>
            <a:r>
              <a:rPr lang="pl-PL" sz="2000" dirty="0" smtClean="0"/>
              <a:t>Świadomość roli, zadań i znaczenia SJ </a:t>
            </a:r>
          </a:p>
          <a:p>
            <a:r>
              <a:rPr lang="pl-PL" sz="2000" dirty="0" smtClean="0"/>
              <a:t>Sposoby realizacji audytu wewnętrznego </a:t>
            </a:r>
          </a:p>
          <a:p>
            <a:r>
              <a:rPr lang="pl-PL" sz="2000" dirty="0" smtClean="0"/>
              <a:t>Techniki audytowania </a:t>
            </a:r>
          </a:p>
          <a:p>
            <a:r>
              <a:rPr lang="pl-PL" sz="2000" dirty="0" smtClean="0"/>
              <a:t>Postrzeganie  roli SJ przez ULC……</a:t>
            </a:r>
          </a:p>
          <a:p>
            <a:endParaRPr lang="pl-PL" dirty="0" smtClean="0"/>
          </a:p>
          <a:p>
            <a:endParaRPr lang="pl-PL" dirty="0"/>
          </a:p>
        </p:txBody>
      </p:sp>
    </p:spTree>
    <p:extLst>
      <p:ext uri="{BB962C8B-B14F-4D97-AF65-F5344CB8AC3E}">
        <p14:creationId xmlns:p14="http://schemas.microsoft.com/office/powerpoint/2010/main" val="29232823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10816244" cy="1325563"/>
          </a:xfrm>
        </p:spPr>
        <p:txBody>
          <a:bodyPr>
            <a:normAutofit fontScale="90000"/>
          </a:bodyPr>
          <a:lstStyle/>
          <a:p>
            <a:r>
              <a:rPr lang="pl-PL" dirty="0"/>
              <a:t>Wymagania i uprawnienia KJ i audytorów</a:t>
            </a:r>
          </a:p>
        </p:txBody>
      </p:sp>
      <p:sp>
        <p:nvSpPr>
          <p:cNvPr id="3" name="Symbol zastępczy zawartości 2"/>
          <p:cNvSpPr>
            <a:spLocks noGrp="1"/>
          </p:cNvSpPr>
          <p:nvPr>
            <p:ph idx="1"/>
          </p:nvPr>
        </p:nvSpPr>
        <p:spPr/>
        <p:txBody>
          <a:bodyPr>
            <a:noAutofit/>
          </a:bodyPr>
          <a:lstStyle/>
          <a:p>
            <a:pPr marL="0" indent="0">
              <a:buNone/>
            </a:pPr>
            <a:r>
              <a:rPr lang="pl-PL" sz="2400" b="1" dirty="0" smtClean="0"/>
              <a:t>Kierownik </a:t>
            </a:r>
            <a:r>
              <a:rPr lang="pl-PL" sz="2400" b="1" dirty="0"/>
              <a:t>Jakości (o ile sam jest audytorem) i jego audytorzy powinni być uprawnieni do:</a:t>
            </a:r>
          </a:p>
          <a:p>
            <a:pPr marL="0" indent="0">
              <a:buNone/>
            </a:pPr>
            <a:r>
              <a:rPr lang="pl-PL" sz="2400" b="1" dirty="0" smtClean="0"/>
              <a:t>a. przeglądu </a:t>
            </a:r>
            <a:r>
              <a:rPr lang="pl-PL" sz="2400" b="1" dirty="0"/>
              <a:t>infrastruktury, akt personelu, zapisów ze szkoleń i egzaminów, materiałów szkoleniowych, procedur </a:t>
            </a:r>
            <a:r>
              <a:rPr lang="pl-PL" sz="2400" b="1" dirty="0" smtClean="0"/>
              <a:t>szkolenia, </a:t>
            </a:r>
            <a:r>
              <a:rPr lang="pl-PL" sz="2400" b="1" dirty="0"/>
              <a:t>kontroli prowadzonych szkoleń i egzaminów oraz przeglądu wszelkich innych materiałów istotnych z punktu widzenia realizacji zadań </a:t>
            </a:r>
            <a:r>
              <a:rPr lang="pl-PL" sz="2400" b="1" dirty="0" smtClean="0"/>
              <a:t>audytowych; </a:t>
            </a:r>
            <a:endParaRPr lang="pl-PL" sz="2400" b="1" dirty="0"/>
          </a:p>
          <a:p>
            <a:pPr marL="0" indent="0">
              <a:buNone/>
            </a:pPr>
            <a:r>
              <a:rPr lang="pl-PL" sz="2400" b="1" dirty="0" smtClean="0"/>
              <a:t>b. kopiowania, fotografowania </a:t>
            </a:r>
            <a:r>
              <a:rPr lang="pl-PL" sz="2400" b="1" dirty="0"/>
              <a:t>lub pobierania wyciągów z ww. zapisów; </a:t>
            </a:r>
          </a:p>
          <a:p>
            <a:pPr marL="0" indent="0">
              <a:buNone/>
            </a:pPr>
            <a:r>
              <a:rPr lang="pl-PL" sz="2400" b="1" dirty="0" smtClean="0"/>
              <a:t>c. żądania </a:t>
            </a:r>
            <a:r>
              <a:rPr lang="pl-PL" sz="2400" b="1" dirty="0"/>
              <a:t>ustnych wyjaśnień na miejscu; </a:t>
            </a:r>
          </a:p>
          <a:p>
            <a:pPr marL="0" indent="0">
              <a:buNone/>
            </a:pPr>
            <a:r>
              <a:rPr lang="pl-PL" sz="2400" b="1" dirty="0" smtClean="0"/>
              <a:t>d. wchodzenia </a:t>
            </a:r>
            <a:r>
              <a:rPr lang="pl-PL" sz="2400" b="1" dirty="0"/>
              <a:t>na teren </a:t>
            </a:r>
            <a:r>
              <a:rPr lang="pl-PL" sz="2400" b="1" dirty="0" smtClean="0"/>
              <a:t>wszystkich obiektów i pomieszczeń, w tym miejsc prowadzenia </a:t>
            </a:r>
            <a:r>
              <a:rPr lang="pl-PL" sz="2400" b="1" dirty="0"/>
              <a:t>szkolenia </a:t>
            </a:r>
            <a:r>
              <a:rPr lang="pl-PL" sz="2400" b="1" dirty="0" smtClean="0"/>
              <a:t>lotniczego w trakcie szkolenia; </a:t>
            </a:r>
            <a:endParaRPr lang="pl-PL" sz="2400" b="1" dirty="0"/>
          </a:p>
        </p:txBody>
      </p:sp>
    </p:spTree>
    <p:extLst>
      <p:ext uri="{BB962C8B-B14F-4D97-AF65-F5344CB8AC3E}">
        <p14:creationId xmlns:p14="http://schemas.microsoft.com/office/powerpoint/2010/main" val="39611648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10816244" cy="1325563"/>
          </a:xfrm>
        </p:spPr>
        <p:txBody>
          <a:bodyPr>
            <a:normAutofit fontScale="90000"/>
          </a:bodyPr>
          <a:lstStyle/>
          <a:p>
            <a:r>
              <a:rPr lang="pl-PL" dirty="0"/>
              <a:t>Świadomość roli, zadań i znaczenia SJ </a:t>
            </a:r>
          </a:p>
        </p:txBody>
      </p:sp>
      <p:sp>
        <p:nvSpPr>
          <p:cNvPr id="3" name="Symbol zastępczy zawartości 2"/>
          <p:cNvSpPr>
            <a:spLocks noGrp="1"/>
          </p:cNvSpPr>
          <p:nvPr>
            <p:ph idx="1"/>
          </p:nvPr>
        </p:nvSpPr>
        <p:spPr/>
        <p:txBody>
          <a:bodyPr>
            <a:noAutofit/>
          </a:bodyPr>
          <a:lstStyle/>
          <a:p>
            <a:pPr marL="0" indent="0">
              <a:buNone/>
            </a:pPr>
            <a:r>
              <a:rPr lang="pl-PL" sz="2400" b="1" dirty="0"/>
              <a:t> Z</a:t>
            </a:r>
            <a:r>
              <a:rPr lang="pl-PL" sz="2400" b="1" dirty="0" smtClean="0"/>
              <a:t>a </a:t>
            </a:r>
            <a:r>
              <a:rPr lang="pl-PL" sz="2400" b="1" dirty="0"/>
              <a:t>wszystkie procesy realizowane w AMTO odpowiada </a:t>
            </a:r>
            <a:r>
              <a:rPr lang="pl-PL" sz="2400" b="1" dirty="0" smtClean="0"/>
              <a:t>KO.</a:t>
            </a:r>
          </a:p>
          <a:p>
            <a:pPr marL="0" indent="0">
              <a:buNone/>
            </a:pPr>
            <a:r>
              <a:rPr lang="pl-PL" sz="2400" b="1" dirty="0" smtClean="0"/>
              <a:t>KO </a:t>
            </a:r>
            <a:r>
              <a:rPr lang="pl-PL" sz="2400" b="1" dirty="0"/>
              <a:t>odpowiada również za standardy szkolenia oraz za zgodność z </a:t>
            </a:r>
            <a:r>
              <a:rPr lang="pl-PL" sz="2400" b="1" dirty="0" smtClean="0"/>
              <a:t>wymaganiami. Kontrolowanie zgodności z wymaganiami jest głównym zadaniem SJ, a </a:t>
            </a:r>
            <a:r>
              <a:rPr lang="pl-PL" sz="2400" b="1" dirty="0"/>
              <a:t>KJ to osoba oddelegowana i upoważniona przez </a:t>
            </a:r>
            <a:r>
              <a:rPr lang="pl-PL" sz="2400" b="1" dirty="0" smtClean="0"/>
              <a:t>KO </a:t>
            </a:r>
            <a:r>
              <a:rPr lang="pl-PL" sz="2400" b="1" dirty="0"/>
              <a:t>do zorganizowania SJ oraz do wykonywania ciągłej kontroli wszystkich obszarów w </a:t>
            </a:r>
            <a:r>
              <a:rPr lang="pl-PL" sz="2400" b="1" dirty="0" smtClean="0"/>
              <a:t>AMTO w jego imieniu i na jego żądanie/życzenie.</a:t>
            </a:r>
          </a:p>
          <a:p>
            <a:pPr marL="0" indent="0">
              <a:buNone/>
            </a:pPr>
            <a:r>
              <a:rPr lang="pl-PL" sz="2400" b="1" dirty="0" smtClean="0"/>
              <a:t> </a:t>
            </a:r>
            <a:r>
              <a:rPr lang="pl-PL" sz="2400" b="1" dirty="0"/>
              <a:t>KJ musi mieć stały i bezpośredni dostęp do </a:t>
            </a:r>
            <a:r>
              <a:rPr lang="pl-PL" sz="2400" b="1" dirty="0" smtClean="0"/>
              <a:t>KO </a:t>
            </a:r>
            <a:r>
              <a:rPr lang="pl-PL" sz="2400" b="1" u="sng" dirty="0" smtClean="0"/>
              <a:t>i </a:t>
            </a:r>
            <a:r>
              <a:rPr lang="pl-PL" sz="2400" b="1" u="sng" dirty="0"/>
              <a:t>jest to </a:t>
            </a:r>
            <a:r>
              <a:rPr lang="pl-PL" sz="2400" b="1" u="sng" dirty="0" smtClean="0"/>
              <a:t>przede wszystkim w </a:t>
            </a:r>
            <a:r>
              <a:rPr lang="pl-PL" sz="2400" b="1" u="sng" dirty="0"/>
              <a:t>interesie </a:t>
            </a:r>
            <a:r>
              <a:rPr lang="pl-PL" sz="2400" b="1" u="sng" dirty="0" smtClean="0"/>
              <a:t>KO, a nie jakby się mogło zdawać – w interesie  KJ.</a:t>
            </a:r>
          </a:p>
          <a:p>
            <a:pPr marL="0" indent="0">
              <a:buNone/>
            </a:pPr>
            <a:r>
              <a:rPr lang="pl-PL" sz="2400" b="1" dirty="0" smtClean="0"/>
              <a:t> KO powinien </a:t>
            </a:r>
            <a:r>
              <a:rPr lang="pl-PL" sz="2400" b="1" dirty="0"/>
              <a:t>być zadowolony z każdej niezgodności stwierdzonej podczas audytu wewnętrznego bo oznacza </a:t>
            </a:r>
            <a:r>
              <a:rPr lang="pl-PL" sz="2400" b="1" dirty="0" smtClean="0"/>
              <a:t>to, </a:t>
            </a:r>
            <a:r>
              <a:rPr lang="pl-PL" sz="2400" b="1" dirty="0"/>
              <a:t>że SJ  działa prawidłowo, potencjalnie o jedną niezgodność będzie mniej podczas audytu zewnętrznego ULC oraz oznacza to samodoskonalenie się całej </a:t>
            </a:r>
            <a:r>
              <a:rPr lang="pl-PL" sz="2400" b="1" dirty="0" smtClean="0"/>
              <a:t>organizacji.</a:t>
            </a:r>
            <a:endParaRPr lang="pl-PL" sz="2400" b="1" dirty="0"/>
          </a:p>
        </p:txBody>
      </p:sp>
    </p:spTree>
    <p:extLst>
      <p:ext uri="{BB962C8B-B14F-4D97-AF65-F5344CB8AC3E}">
        <p14:creationId xmlns:p14="http://schemas.microsoft.com/office/powerpoint/2010/main" val="19451408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10816244" cy="1325563"/>
          </a:xfrm>
        </p:spPr>
        <p:txBody>
          <a:bodyPr>
            <a:normAutofit fontScale="90000"/>
          </a:bodyPr>
          <a:lstStyle/>
          <a:p>
            <a:r>
              <a:rPr lang="pl-PL" dirty="0"/>
              <a:t>Świadomość roli, zadań i znaczenia SJ </a:t>
            </a:r>
          </a:p>
        </p:txBody>
      </p:sp>
      <p:sp>
        <p:nvSpPr>
          <p:cNvPr id="3" name="Symbol zastępczy zawartości 2"/>
          <p:cNvSpPr>
            <a:spLocks noGrp="1"/>
          </p:cNvSpPr>
          <p:nvPr>
            <p:ph idx="1"/>
          </p:nvPr>
        </p:nvSpPr>
        <p:spPr/>
        <p:txBody>
          <a:bodyPr>
            <a:noAutofit/>
          </a:bodyPr>
          <a:lstStyle/>
          <a:p>
            <a:pPr marL="0" indent="0">
              <a:buNone/>
            </a:pPr>
            <a:r>
              <a:rPr lang="pl-PL" sz="2400" b="1" dirty="0"/>
              <a:t> </a:t>
            </a:r>
            <a:r>
              <a:rPr lang="pl-PL" sz="2400" b="1" dirty="0" smtClean="0"/>
              <a:t>Kierownicy </a:t>
            </a:r>
            <a:r>
              <a:rPr lang="pl-PL" sz="2400" b="1" dirty="0"/>
              <a:t>obszarów powinni traktować KJ jak swojego pomocnika w utrzymywaniu zgodności obszaru z </a:t>
            </a:r>
            <a:r>
              <a:rPr lang="pl-PL" sz="2400" b="1" dirty="0" smtClean="0"/>
              <a:t>wymaganiami.</a:t>
            </a:r>
          </a:p>
          <a:p>
            <a:pPr marL="0" indent="0">
              <a:buNone/>
            </a:pPr>
            <a:r>
              <a:rPr lang="pl-PL" sz="2400" b="1" dirty="0" smtClean="0"/>
              <a:t>Stwierdzenie </a:t>
            </a:r>
            <a:r>
              <a:rPr lang="pl-PL" sz="2400" b="1" dirty="0"/>
              <a:t>niezgodność w audycie wewnętrznym przez nikogo nie powinno być traktowane jako „dopust boży” i nieszczęście, a wręcz odwrotnie – jako okazję do doskonalenia organizacji oraz jako potencjalną ochronę przed niezgodnością stwierdzoną przez Nadzór lotniczy</a:t>
            </a:r>
          </a:p>
        </p:txBody>
      </p:sp>
    </p:spTree>
    <p:extLst>
      <p:ext uri="{BB962C8B-B14F-4D97-AF65-F5344CB8AC3E}">
        <p14:creationId xmlns:p14="http://schemas.microsoft.com/office/powerpoint/2010/main" val="132288455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10816244" cy="1325563"/>
          </a:xfrm>
        </p:spPr>
        <p:txBody>
          <a:bodyPr>
            <a:normAutofit fontScale="90000"/>
          </a:bodyPr>
          <a:lstStyle/>
          <a:p>
            <a:r>
              <a:rPr lang="pl-PL" dirty="0"/>
              <a:t>Świadomość roli, zadań i znaczenia SJ </a:t>
            </a:r>
          </a:p>
        </p:txBody>
      </p:sp>
      <p:sp>
        <p:nvSpPr>
          <p:cNvPr id="3" name="Symbol zastępczy zawartości 2"/>
          <p:cNvSpPr>
            <a:spLocks noGrp="1"/>
          </p:cNvSpPr>
          <p:nvPr>
            <p:ph idx="1"/>
          </p:nvPr>
        </p:nvSpPr>
        <p:spPr/>
        <p:txBody>
          <a:bodyPr>
            <a:noAutofit/>
          </a:bodyPr>
          <a:lstStyle/>
          <a:p>
            <a:pPr marL="0" indent="0">
              <a:buNone/>
            </a:pPr>
            <a:r>
              <a:rPr lang="pl-PL" sz="2400" b="1" dirty="0" smtClean="0"/>
              <a:t>Pracownicy </a:t>
            </a:r>
            <a:r>
              <a:rPr lang="pl-PL" sz="2400" b="1" dirty="0"/>
              <a:t>- rolą </a:t>
            </a:r>
            <a:r>
              <a:rPr lang="pl-PL" sz="2400" b="1" dirty="0" smtClean="0"/>
              <a:t>KO </a:t>
            </a:r>
            <a:r>
              <a:rPr lang="pl-PL" sz="2400" b="1" dirty="0"/>
              <a:t>i kierowników obszarów jest przekonanie pracowników o pozytywnej roli i znaczeniu SJ i KJ w systemie zarządzania </a:t>
            </a:r>
            <a:r>
              <a:rPr lang="pl-PL" sz="2400" b="1" dirty="0" smtClean="0"/>
              <a:t>organizacją.</a:t>
            </a:r>
          </a:p>
          <a:p>
            <a:pPr marL="0" indent="0">
              <a:buNone/>
            </a:pPr>
            <a:r>
              <a:rPr lang="pl-PL" sz="2400" b="1" dirty="0" smtClean="0"/>
              <a:t>Pracowników </a:t>
            </a:r>
            <a:r>
              <a:rPr lang="pl-PL" sz="2400" b="1" dirty="0"/>
              <a:t>trzeba </a:t>
            </a:r>
            <a:r>
              <a:rPr lang="pl-PL" sz="2400" b="1" dirty="0" smtClean="0"/>
              <a:t>zachęcać </a:t>
            </a:r>
            <a:r>
              <a:rPr lang="pl-PL" sz="2400" b="1" dirty="0"/>
              <a:t>do tego aby np. przez kierowników obszarów  lub </a:t>
            </a:r>
            <a:r>
              <a:rPr lang="pl-PL" sz="2400" b="1" dirty="0" smtClean="0"/>
              <a:t>bezpośrednio przez </a:t>
            </a:r>
            <a:r>
              <a:rPr lang="pl-PL" sz="2400" b="1" dirty="0"/>
              <a:t>KJ zgłaszali uzasadnione  potrzeby zmian do procedur oraz stwierdzone w codziennej pracy błędy w procedurach,  itp.</a:t>
            </a:r>
          </a:p>
        </p:txBody>
      </p:sp>
    </p:spTree>
    <p:extLst>
      <p:ext uri="{BB962C8B-B14F-4D97-AF65-F5344CB8AC3E}">
        <p14:creationId xmlns:p14="http://schemas.microsoft.com/office/powerpoint/2010/main" val="198435514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10816244" cy="1325563"/>
          </a:xfrm>
        </p:spPr>
        <p:txBody>
          <a:bodyPr>
            <a:normAutofit fontScale="90000"/>
          </a:bodyPr>
          <a:lstStyle/>
          <a:p>
            <a:r>
              <a:rPr lang="pl-PL" dirty="0"/>
              <a:t>Sposoby realizacji audytu wewnętrznego </a:t>
            </a:r>
          </a:p>
        </p:txBody>
      </p:sp>
      <p:sp>
        <p:nvSpPr>
          <p:cNvPr id="3" name="Symbol zastępczy zawartości 2"/>
          <p:cNvSpPr>
            <a:spLocks noGrp="1"/>
          </p:cNvSpPr>
          <p:nvPr>
            <p:ph idx="1"/>
          </p:nvPr>
        </p:nvSpPr>
        <p:spPr/>
        <p:txBody>
          <a:bodyPr>
            <a:noAutofit/>
          </a:bodyPr>
          <a:lstStyle/>
          <a:p>
            <a:pPr>
              <a:buFontTx/>
              <a:buChar char="-"/>
            </a:pPr>
            <a:r>
              <a:rPr lang="pl-PL" sz="2400" b="1" dirty="0" smtClean="0"/>
              <a:t>audyt wewnętrzny wykonywany przez audytora wewnętrznego (np. KJ); </a:t>
            </a:r>
          </a:p>
          <a:p>
            <a:pPr>
              <a:buFontTx/>
              <a:buChar char="-"/>
            </a:pPr>
            <a:r>
              <a:rPr lang="pl-PL" sz="2400" b="1" dirty="0" smtClean="0"/>
              <a:t>audyt wewnętrzny realizowany przez audytora zewnętrznego, konieczny </a:t>
            </a:r>
            <a:r>
              <a:rPr lang="pl-PL" sz="2400" b="1" dirty="0"/>
              <a:t>w przypadku gdy </a:t>
            </a:r>
            <a:r>
              <a:rPr lang="pl-PL" sz="2400" b="1" dirty="0" smtClean="0"/>
              <a:t>KO </a:t>
            </a:r>
            <a:r>
              <a:rPr lang="pl-PL" sz="2400" b="1" dirty="0"/>
              <a:t>jest jednocześnie </a:t>
            </a:r>
            <a:r>
              <a:rPr lang="pl-PL" sz="2400" b="1" dirty="0" smtClean="0"/>
              <a:t>KJ (b. małe AMTO); </a:t>
            </a:r>
            <a:endParaRPr lang="pl-PL" sz="2400" b="1" dirty="0" smtClean="0"/>
          </a:p>
          <a:p>
            <a:pPr>
              <a:buFontTx/>
              <a:buChar char="-"/>
            </a:pPr>
            <a:r>
              <a:rPr lang="pl-PL" sz="2400" b="1" dirty="0" smtClean="0"/>
              <a:t>audytorzy wewnętrzni mogą być etatowi </a:t>
            </a:r>
            <a:r>
              <a:rPr lang="pl-PL" sz="2400" b="1" dirty="0" smtClean="0"/>
              <a:t>(duże AMTO) </a:t>
            </a:r>
            <a:r>
              <a:rPr lang="pl-PL" sz="2400" b="1" dirty="0" smtClean="0"/>
              <a:t>lub </a:t>
            </a:r>
            <a:r>
              <a:rPr lang="pl-PL" sz="2400" b="1" dirty="0" smtClean="0"/>
              <a:t>nieetatowi (małe AMTO);</a:t>
            </a:r>
            <a:endParaRPr lang="pl-PL" sz="2400" b="1" dirty="0" smtClean="0"/>
          </a:p>
          <a:p>
            <a:pPr>
              <a:buFontTx/>
              <a:buChar char="-"/>
            </a:pPr>
            <a:r>
              <a:rPr lang="pl-PL" sz="2400" b="1" dirty="0" smtClean="0"/>
              <a:t>warunki  </a:t>
            </a:r>
            <a:r>
              <a:rPr lang="pl-PL" sz="2400" b="1" dirty="0"/>
              <a:t>łączenie funkcji KJ i </a:t>
            </a:r>
            <a:r>
              <a:rPr lang="pl-PL" sz="2400" b="1" dirty="0" smtClean="0"/>
              <a:t>audytora; </a:t>
            </a:r>
          </a:p>
          <a:p>
            <a:pPr>
              <a:buFontTx/>
              <a:buChar char="-"/>
            </a:pPr>
            <a:r>
              <a:rPr lang="pl-PL" sz="2400" b="1" dirty="0" smtClean="0"/>
              <a:t>warunki </a:t>
            </a:r>
            <a:r>
              <a:rPr lang="pl-PL" sz="2400" b="1" dirty="0"/>
              <a:t>łączenie funkcji </a:t>
            </a:r>
            <a:r>
              <a:rPr lang="pl-PL" sz="2400" b="1" dirty="0" smtClean="0"/>
              <a:t>KO </a:t>
            </a:r>
            <a:r>
              <a:rPr lang="pl-PL" sz="2400" b="1" dirty="0"/>
              <a:t>i KJ </a:t>
            </a:r>
            <a:r>
              <a:rPr lang="pl-PL" sz="2400" b="1" dirty="0" smtClean="0"/>
              <a:t>(bez uprawnień audytora).</a:t>
            </a:r>
            <a:endParaRPr lang="pl-PL" sz="2400" b="1" dirty="0"/>
          </a:p>
        </p:txBody>
      </p:sp>
    </p:spTree>
    <p:extLst>
      <p:ext uri="{BB962C8B-B14F-4D97-AF65-F5344CB8AC3E}">
        <p14:creationId xmlns:p14="http://schemas.microsoft.com/office/powerpoint/2010/main" val="19415376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10816244" cy="1325563"/>
          </a:xfrm>
        </p:spPr>
        <p:txBody>
          <a:bodyPr>
            <a:normAutofit/>
          </a:bodyPr>
          <a:lstStyle/>
          <a:p>
            <a:r>
              <a:rPr lang="pl-PL" dirty="0"/>
              <a:t>Techniki audytowania </a:t>
            </a:r>
          </a:p>
        </p:txBody>
      </p:sp>
      <p:sp>
        <p:nvSpPr>
          <p:cNvPr id="3" name="Symbol zastępczy zawartości 2"/>
          <p:cNvSpPr>
            <a:spLocks noGrp="1"/>
          </p:cNvSpPr>
          <p:nvPr>
            <p:ph idx="1"/>
          </p:nvPr>
        </p:nvSpPr>
        <p:spPr>
          <a:xfrm>
            <a:off x="1120000" y="1825625"/>
            <a:ext cx="10233800" cy="4442171"/>
          </a:xfrm>
        </p:spPr>
        <p:txBody>
          <a:bodyPr>
            <a:noAutofit/>
          </a:bodyPr>
          <a:lstStyle/>
          <a:p>
            <a:pPr>
              <a:buFontTx/>
              <a:buChar char="-"/>
            </a:pPr>
            <a:r>
              <a:rPr lang="pl-PL" sz="2400" b="1" dirty="0"/>
              <a:t>podział </a:t>
            </a:r>
            <a:r>
              <a:rPr lang="pl-PL" sz="2400" b="1" dirty="0" smtClean="0"/>
              <a:t>AMTO na obszary; </a:t>
            </a:r>
          </a:p>
          <a:p>
            <a:pPr>
              <a:buFontTx/>
              <a:buChar char="-"/>
            </a:pPr>
            <a:r>
              <a:rPr lang="pl-PL" sz="2400" b="1" dirty="0" smtClean="0"/>
              <a:t>próbkowanie</a:t>
            </a:r>
            <a:r>
              <a:rPr lang="pl-PL" sz="2400" b="1" dirty="0"/>
              <a:t>; </a:t>
            </a:r>
            <a:endParaRPr lang="pl-PL" sz="2400" b="1" dirty="0" smtClean="0"/>
          </a:p>
          <a:p>
            <a:pPr>
              <a:buFontTx/>
              <a:buChar char="-"/>
            </a:pPr>
            <a:r>
              <a:rPr lang="pl-PL" sz="2400" b="1" dirty="0" smtClean="0"/>
              <a:t>weryfikacja </a:t>
            </a:r>
            <a:r>
              <a:rPr lang="pl-PL" sz="2400" b="1" dirty="0"/>
              <a:t>dokumentów</a:t>
            </a:r>
            <a:r>
              <a:rPr lang="pl-PL" sz="2400" b="1" dirty="0" smtClean="0"/>
              <a:t>; </a:t>
            </a:r>
          </a:p>
          <a:p>
            <a:pPr>
              <a:buFontTx/>
              <a:buChar char="-"/>
            </a:pPr>
            <a:r>
              <a:rPr lang="pl-PL" sz="2400" b="1" dirty="0" smtClean="0"/>
              <a:t>„</a:t>
            </a:r>
            <a:r>
              <a:rPr lang="pl-PL" sz="2400" b="1" dirty="0"/>
              <a:t>wizytacja” zajęć szkoleniowych i egzaminów; </a:t>
            </a:r>
            <a:endParaRPr lang="pl-PL" sz="2400" b="1" dirty="0" smtClean="0"/>
          </a:p>
          <a:p>
            <a:pPr>
              <a:buFontTx/>
              <a:buChar char="-"/>
            </a:pPr>
            <a:r>
              <a:rPr lang="pl-PL" sz="2400" b="1" dirty="0" smtClean="0"/>
              <a:t>weryfikacja </a:t>
            </a:r>
            <a:r>
              <a:rPr lang="pl-PL" sz="2400" b="1" dirty="0"/>
              <a:t>adekwatności materiałów </a:t>
            </a:r>
            <a:r>
              <a:rPr lang="pl-PL" sz="2400" b="1" dirty="0" smtClean="0"/>
              <a:t>szkoleniowych; </a:t>
            </a:r>
          </a:p>
          <a:p>
            <a:pPr>
              <a:buFontTx/>
              <a:buChar char="-"/>
            </a:pPr>
            <a:r>
              <a:rPr lang="pl-PL" sz="2400" b="1" dirty="0" smtClean="0"/>
              <a:t>sprawdzanie </a:t>
            </a:r>
            <a:r>
              <a:rPr lang="pl-PL" sz="2400" b="1" dirty="0"/>
              <a:t>aktualności instrukcji technicznych; </a:t>
            </a:r>
            <a:endParaRPr lang="pl-PL" sz="2400" b="1" dirty="0" smtClean="0"/>
          </a:p>
          <a:p>
            <a:pPr>
              <a:buFontTx/>
              <a:buChar char="-"/>
            </a:pPr>
            <a:r>
              <a:rPr lang="pl-PL" sz="2400" b="1" dirty="0" smtClean="0"/>
              <a:t>sprawdzanie </a:t>
            </a:r>
            <a:r>
              <a:rPr lang="pl-PL" sz="2400" b="1" dirty="0"/>
              <a:t>dostępu do podręczników i podstaw prawnych przez szkolonych i szkolących; </a:t>
            </a:r>
            <a:endParaRPr lang="pl-PL" sz="2400" b="1" dirty="0" smtClean="0"/>
          </a:p>
          <a:p>
            <a:pPr>
              <a:buFontTx/>
              <a:buChar char="-"/>
            </a:pPr>
            <a:r>
              <a:rPr lang="pl-PL" sz="2400" b="1" dirty="0" smtClean="0"/>
              <a:t>rozmowy </a:t>
            </a:r>
            <a:r>
              <a:rPr lang="pl-PL" sz="2400" b="1" dirty="0"/>
              <a:t>i </a:t>
            </a:r>
            <a:r>
              <a:rPr lang="pl-PL" sz="2400" b="1" dirty="0" smtClean="0"/>
              <a:t>wywiady, </a:t>
            </a:r>
            <a:r>
              <a:rPr lang="pl-PL" sz="2400" b="1" dirty="0"/>
              <a:t>robienie zdjęć, notatek, kopii; </a:t>
            </a:r>
            <a:endParaRPr lang="pl-PL" sz="2400" b="1" dirty="0" smtClean="0"/>
          </a:p>
          <a:p>
            <a:pPr>
              <a:buFontTx/>
              <a:buChar char="-"/>
            </a:pPr>
            <a:r>
              <a:rPr lang="pl-PL" sz="2400" b="1" dirty="0" smtClean="0"/>
              <a:t>opisywanie </a:t>
            </a:r>
            <a:r>
              <a:rPr lang="pl-PL" sz="2400" b="1" dirty="0"/>
              <a:t>niezgodności; </a:t>
            </a:r>
            <a:endParaRPr lang="pl-PL" sz="2400" b="1" dirty="0" smtClean="0"/>
          </a:p>
        </p:txBody>
      </p:sp>
    </p:spTree>
    <p:extLst>
      <p:ext uri="{BB962C8B-B14F-4D97-AF65-F5344CB8AC3E}">
        <p14:creationId xmlns:p14="http://schemas.microsoft.com/office/powerpoint/2010/main" val="181877332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10816244" cy="1325563"/>
          </a:xfrm>
        </p:spPr>
        <p:txBody>
          <a:bodyPr>
            <a:normAutofit/>
          </a:bodyPr>
          <a:lstStyle/>
          <a:p>
            <a:r>
              <a:rPr lang="pl-PL" dirty="0"/>
              <a:t>Postrzeganie  roli SJ przez ULC……</a:t>
            </a:r>
          </a:p>
        </p:txBody>
      </p:sp>
      <p:sp>
        <p:nvSpPr>
          <p:cNvPr id="3" name="Symbol zastępczy zawartości 2"/>
          <p:cNvSpPr>
            <a:spLocks noGrp="1"/>
          </p:cNvSpPr>
          <p:nvPr>
            <p:ph idx="1"/>
          </p:nvPr>
        </p:nvSpPr>
        <p:spPr>
          <a:xfrm>
            <a:off x="838200" y="1838689"/>
            <a:ext cx="10816244" cy="4444546"/>
          </a:xfrm>
        </p:spPr>
        <p:txBody>
          <a:bodyPr>
            <a:noAutofit/>
          </a:bodyPr>
          <a:lstStyle/>
          <a:p>
            <a:pPr>
              <a:buFontTx/>
              <a:buChar char="-"/>
            </a:pPr>
            <a:r>
              <a:rPr lang="pl-PL" sz="2400" b="1" dirty="0">
                <a:solidFill>
                  <a:schemeClr val="tx1"/>
                </a:solidFill>
              </a:rPr>
              <a:t>wprowadzenie SJ do organizacji pozwoliło </a:t>
            </a:r>
            <a:r>
              <a:rPr lang="pl-PL" sz="2400" b="1" dirty="0" smtClean="0">
                <a:solidFill>
                  <a:schemeClr val="tx1"/>
                </a:solidFill>
              </a:rPr>
              <a:t>ULC-owi na przełomie wieków przejść </a:t>
            </a:r>
            <a:r>
              <a:rPr lang="pl-PL" sz="2400" b="1" dirty="0">
                <a:solidFill>
                  <a:schemeClr val="tx1"/>
                </a:solidFill>
              </a:rPr>
              <a:t>z „systemu nadzoru” na „nadzór systemu (jakości)”; </a:t>
            </a:r>
          </a:p>
          <a:p>
            <a:pPr>
              <a:buFontTx/>
              <a:buChar char="-"/>
            </a:pPr>
            <a:r>
              <a:rPr lang="pl-PL" sz="2400" b="1" dirty="0" smtClean="0">
                <a:solidFill>
                  <a:schemeClr val="tx1"/>
                </a:solidFill>
              </a:rPr>
              <a:t>SJ </a:t>
            </a:r>
            <a:r>
              <a:rPr lang="pl-PL" sz="2400" b="1" dirty="0">
                <a:solidFill>
                  <a:schemeClr val="tx1"/>
                </a:solidFill>
              </a:rPr>
              <a:t>to, z punktu widzenia </a:t>
            </a:r>
            <a:r>
              <a:rPr lang="pl-PL" sz="2400" b="1" dirty="0" smtClean="0">
                <a:solidFill>
                  <a:schemeClr val="tx1"/>
                </a:solidFill>
              </a:rPr>
              <a:t>organu,  </a:t>
            </a:r>
            <a:r>
              <a:rPr lang="pl-PL" sz="2400" b="1" dirty="0">
                <a:solidFill>
                  <a:schemeClr val="tx1"/>
                </a:solidFill>
              </a:rPr>
              <a:t>podsystem systemu zarządzania o </a:t>
            </a:r>
            <a:r>
              <a:rPr lang="pl-PL" sz="2400" b="1" dirty="0" smtClean="0">
                <a:solidFill>
                  <a:schemeClr val="tx1"/>
                </a:solidFill>
              </a:rPr>
              <a:t>kluczowym znaczeniu;</a:t>
            </a:r>
          </a:p>
          <a:p>
            <a:pPr>
              <a:buFontTx/>
              <a:buChar char="-"/>
            </a:pPr>
            <a:r>
              <a:rPr lang="pl-PL" sz="2400" b="1" dirty="0" smtClean="0">
                <a:solidFill>
                  <a:schemeClr val="tx1"/>
                </a:solidFill>
              </a:rPr>
              <a:t>w ocenie ULC kluczem do sukcesu jest prawidłowe postrzeganie i zrozumienie </a:t>
            </a:r>
            <a:r>
              <a:rPr lang="pl-PL" sz="2400" b="1" dirty="0">
                <a:solidFill>
                  <a:schemeClr val="tx1"/>
                </a:solidFill>
              </a:rPr>
              <a:t>znaczenia SJ przez </a:t>
            </a:r>
            <a:r>
              <a:rPr lang="pl-PL" sz="2400" b="1" dirty="0" smtClean="0">
                <a:solidFill>
                  <a:schemeClr val="tx1"/>
                </a:solidFill>
              </a:rPr>
              <a:t>KO </a:t>
            </a:r>
            <a:r>
              <a:rPr lang="pl-PL" sz="2400" b="1" dirty="0">
                <a:solidFill>
                  <a:schemeClr val="tx1"/>
                </a:solidFill>
              </a:rPr>
              <a:t>i dobre relacje na linii </a:t>
            </a:r>
            <a:r>
              <a:rPr lang="pl-PL" sz="2400" b="1" dirty="0" smtClean="0">
                <a:solidFill>
                  <a:schemeClr val="tx1"/>
                </a:solidFill>
              </a:rPr>
              <a:t>KO </a:t>
            </a:r>
            <a:r>
              <a:rPr lang="pl-PL" sz="2400" b="1" dirty="0">
                <a:solidFill>
                  <a:schemeClr val="tx1"/>
                </a:solidFill>
              </a:rPr>
              <a:t>– </a:t>
            </a:r>
            <a:r>
              <a:rPr lang="pl-PL" sz="2400" b="1" dirty="0" smtClean="0">
                <a:solidFill>
                  <a:schemeClr val="tx1"/>
                </a:solidFill>
              </a:rPr>
              <a:t>KJ; </a:t>
            </a:r>
          </a:p>
          <a:p>
            <a:pPr>
              <a:buFontTx/>
              <a:buChar char="-"/>
            </a:pPr>
            <a:r>
              <a:rPr lang="pl-PL" sz="2400" b="1" dirty="0" smtClean="0">
                <a:solidFill>
                  <a:schemeClr val="tx1"/>
                </a:solidFill>
              </a:rPr>
              <a:t>każdy  </a:t>
            </a:r>
            <a:r>
              <a:rPr lang="pl-PL" sz="2400" b="1" dirty="0">
                <a:solidFill>
                  <a:schemeClr val="tx1"/>
                </a:solidFill>
              </a:rPr>
              <a:t>audyt planowy </a:t>
            </a:r>
            <a:r>
              <a:rPr lang="pl-PL" sz="2400" b="1" dirty="0" smtClean="0">
                <a:solidFill>
                  <a:schemeClr val="tx1"/>
                </a:solidFill>
              </a:rPr>
              <a:t>ULC w </a:t>
            </a:r>
            <a:r>
              <a:rPr lang="pl-PL" sz="2400" b="1" dirty="0">
                <a:solidFill>
                  <a:schemeClr val="tx1"/>
                </a:solidFill>
              </a:rPr>
              <a:t>AMTO będzie rozpoczynał się od audytu dokumentacji w </a:t>
            </a:r>
            <a:r>
              <a:rPr lang="pl-PL" sz="2400" b="1" dirty="0" smtClean="0">
                <a:solidFill>
                  <a:schemeClr val="tx1"/>
                </a:solidFill>
              </a:rPr>
              <a:t>SJ – procedur, planów, raportów, ; </a:t>
            </a:r>
            <a:endParaRPr lang="pl-PL" sz="2400" b="1" dirty="0" smtClean="0">
              <a:solidFill>
                <a:schemeClr val="tx1"/>
              </a:solidFill>
            </a:endParaRPr>
          </a:p>
          <a:p>
            <a:pPr>
              <a:buFontTx/>
              <a:buChar char="-"/>
            </a:pPr>
            <a:r>
              <a:rPr lang="pl-PL" sz="2400" b="1" dirty="0" smtClean="0">
                <a:solidFill>
                  <a:schemeClr val="tx1"/>
                </a:solidFill>
              </a:rPr>
              <a:t>każda </a:t>
            </a:r>
            <a:r>
              <a:rPr lang="pl-PL" sz="2400" b="1" dirty="0">
                <a:solidFill>
                  <a:schemeClr val="tx1"/>
                </a:solidFill>
              </a:rPr>
              <a:t>niezgodność stwierdzona w pozostałych obszarach będzie skutkowała wystawieniem „z automatu” niezgodności o nieskutecznym działaniu </a:t>
            </a:r>
            <a:r>
              <a:rPr lang="pl-PL" sz="2400" b="1" dirty="0" smtClean="0">
                <a:solidFill>
                  <a:schemeClr val="tx1"/>
                </a:solidFill>
              </a:rPr>
              <a:t>SJ.</a:t>
            </a:r>
          </a:p>
        </p:txBody>
      </p:sp>
    </p:spTree>
    <p:extLst>
      <p:ext uri="{BB962C8B-B14F-4D97-AF65-F5344CB8AC3E}">
        <p14:creationId xmlns:p14="http://schemas.microsoft.com/office/powerpoint/2010/main" val="335969835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68828" y="2533559"/>
            <a:ext cx="10816244" cy="1325563"/>
          </a:xfrm>
        </p:spPr>
        <p:txBody>
          <a:bodyPr>
            <a:normAutofit/>
          </a:bodyPr>
          <a:lstStyle/>
          <a:p>
            <a:r>
              <a:rPr lang="pl-PL" dirty="0" smtClean="0"/>
              <a:t>Pytania?</a:t>
            </a:r>
            <a:endParaRPr lang="pl-PL" dirty="0"/>
          </a:p>
        </p:txBody>
      </p:sp>
    </p:spTree>
    <p:extLst>
      <p:ext uri="{BB962C8B-B14F-4D97-AF65-F5344CB8AC3E}">
        <p14:creationId xmlns:p14="http://schemas.microsoft.com/office/powerpoint/2010/main" val="422819393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68828" y="2533559"/>
            <a:ext cx="10816244" cy="1325563"/>
          </a:xfrm>
        </p:spPr>
        <p:txBody>
          <a:bodyPr>
            <a:normAutofit/>
          </a:bodyPr>
          <a:lstStyle/>
          <a:p>
            <a:r>
              <a:rPr lang="pl-PL" dirty="0" smtClean="0"/>
              <a:t>Dziękuję za uwagę.</a:t>
            </a:r>
            <a:endParaRPr lang="pl-PL" dirty="0"/>
          </a:p>
        </p:txBody>
      </p:sp>
    </p:spTree>
    <p:extLst>
      <p:ext uri="{BB962C8B-B14F-4D97-AF65-F5344CB8AC3E}">
        <p14:creationId xmlns:p14="http://schemas.microsoft.com/office/powerpoint/2010/main" val="36556398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Podstawy prawne</a:t>
            </a:r>
            <a:endParaRPr lang="pl-PL" dirty="0"/>
          </a:p>
        </p:txBody>
      </p:sp>
      <p:sp>
        <p:nvSpPr>
          <p:cNvPr id="3" name="Symbol zastępczy zawartości 2"/>
          <p:cNvSpPr>
            <a:spLocks noGrp="1"/>
          </p:cNvSpPr>
          <p:nvPr>
            <p:ph idx="1"/>
          </p:nvPr>
        </p:nvSpPr>
        <p:spPr/>
        <p:txBody>
          <a:bodyPr>
            <a:normAutofit/>
          </a:bodyPr>
          <a:lstStyle/>
          <a:p>
            <a:pPr marL="0" indent="0">
              <a:buNone/>
            </a:pPr>
            <a:r>
              <a:rPr lang="pl-PL" b="1" dirty="0"/>
              <a:t>Rozporządzenie Komisji (UE) nr 1321/2014 z dnia 26 listopada 2014 r. w sprawie ciągłej zdatności do lotu statków powietrznych oraz wyrobów lotniczych, części i wyposażenia, a także w sprawie zatwierdzeń udzielanych organizacjom i personelowi zaangażowanym w takie zadania (Dz. U. L 362 z 17.12.2014</a:t>
            </a:r>
            <a:r>
              <a:rPr lang="pl-PL" b="1" dirty="0" smtClean="0"/>
              <a:t>);</a:t>
            </a:r>
          </a:p>
          <a:p>
            <a:pPr marL="0" indent="0">
              <a:buNone/>
            </a:pPr>
            <a:r>
              <a:rPr lang="pl-PL" sz="2000" dirty="0" smtClean="0"/>
              <a:t>( Rozporządzenie </a:t>
            </a:r>
            <a:r>
              <a:rPr lang="pl-PL" sz="2000" dirty="0"/>
              <a:t>Komisji (WE) nr 2042/2003 z dnia 20 listopada 2003 r. w sprawie nieprzerwanej zdatności do lotu statków powietrznych oraz wyrobów lotniczych, części i wyposażenia, a także w sprawie zezwoleń udzielanych instytucjom i personelowi zaangażowanym w takie zadania (Dz. U. L 315 z 28.11.2003</a:t>
            </a:r>
            <a:r>
              <a:rPr lang="pl-PL" sz="2000" dirty="0" smtClean="0"/>
              <a:t>))</a:t>
            </a:r>
          </a:p>
          <a:p>
            <a:pPr marL="0" indent="0">
              <a:buNone/>
            </a:pPr>
            <a:endParaRPr lang="pl-PL" sz="2000" dirty="0"/>
          </a:p>
          <a:p>
            <a:pPr marL="0" indent="0">
              <a:buNone/>
            </a:pPr>
            <a:r>
              <a:rPr lang="pl-PL" sz="3600" dirty="0" smtClean="0"/>
              <a:t>Załącznik IV – Part-147, </a:t>
            </a:r>
            <a:r>
              <a:rPr lang="pl-PL" sz="3600" dirty="0" err="1" smtClean="0"/>
              <a:t>Podczęść</a:t>
            </a:r>
            <a:r>
              <a:rPr lang="pl-PL" sz="3600" dirty="0" smtClean="0"/>
              <a:t> A, pkt 147.A.130</a:t>
            </a:r>
            <a:endParaRPr lang="pl-PL" sz="3600" dirty="0"/>
          </a:p>
        </p:txBody>
      </p:sp>
    </p:spTree>
    <p:extLst>
      <p:ext uri="{BB962C8B-B14F-4D97-AF65-F5344CB8AC3E}">
        <p14:creationId xmlns:p14="http://schemas.microsoft.com/office/powerpoint/2010/main" val="12846415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Podstawy prawne</a:t>
            </a:r>
            <a:endParaRPr lang="pl-PL" dirty="0"/>
          </a:p>
        </p:txBody>
      </p:sp>
      <p:sp>
        <p:nvSpPr>
          <p:cNvPr id="3" name="Symbol zastępczy zawartości 2"/>
          <p:cNvSpPr>
            <a:spLocks noGrp="1"/>
          </p:cNvSpPr>
          <p:nvPr>
            <p:ph idx="1"/>
          </p:nvPr>
        </p:nvSpPr>
        <p:spPr/>
        <p:txBody>
          <a:bodyPr>
            <a:normAutofit/>
          </a:bodyPr>
          <a:lstStyle/>
          <a:p>
            <a:pPr marL="0" indent="0">
              <a:buNone/>
            </a:pPr>
            <a:r>
              <a:rPr lang="pl-PL" b="1" dirty="0"/>
              <a:t>147.A.130 Procedury szkolenia i </a:t>
            </a:r>
            <a:r>
              <a:rPr lang="pl-PL" b="1" dirty="0" smtClean="0"/>
              <a:t>system </a:t>
            </a:r>
            <a:r>
              <a:rPr lang="pl-PL" b="1" dirty="0"/>
              <a:t>jakości </a:t>
            </a:r>
            <a:endParaRPr lang="pl-PL" b="1" dirty="0" smtClean="0"/>
          </a:p>
          <a:p>
            <a:pPr marL="0" indent="0">
              <a:buNone/>
            </a:pPr>
            <a:endParaRPr lang="pl-PL" sz="2000" b="1" dirty="0"/>
          </a:p>
          <a:p>
            <a:pPr marL="0" indent="0">
              <a:buNone/>
            </a:pPr>
            <a:r>
              <a:rPr lang="pl-PL" sz="2000" dirty="0"/>
              <a:t>a) Organizacja określa procedury dopuszczane przez właściwy organ w celu zapewnienia właściwych standardów szkolenia i zgodności ze wszystkimi odpowiednimi wymaganiami, określonymi w niniejszej części.</a:t>
            </a:r>
          </a:p>
          <a:p>
            <a:pPr marL="0" indent="0">
              <a:buNone/>
            </a:pPr>
            <a:r>
              <a:rPr lang="pl-PL" sz="2000" dirty="0"/>
              <a:t>b) </a:t>
            </a:r>
            <a:r>
              <a:rPr lang="pl-PL" sz="2000" b="1" dirty="0">
                <a:solidFill>
                  <a:srgbClr val="FF0000"/>
                </a:solidFill>
              </a:rPr>
              <a:t>Organizacja ustanawia system jakości obejmujący: </a:t>
            </a:r>
          </a:p>
          <a:p>
            <a:pPr marL="0" indent="0">
              <a:buNone/>
            </a:pPr>
            <a:r>
              <a:rPr lang="pl-PL" sz="2000" dirty="0"/>
              <a:t>1. </a:t>
            </a:r>
            <a:r>
              <a:rPr lang="pl-PL" sz="2000" dirty="0">
                <a:solidFill>
                  <a:srgbClr val="FF0000"/>
                </a:solidFill>
              </a:rPr>
              <a:t>niezależną funkcję audytu </a:t>
            </a:r>
            <a:r>
              <a:rPr lang="pl-PL" sz="2000" dirty="0"/>
              <a:t>w celu monitorowania standardów szkoleniowych, integralność egzaminu wiedzy teoretycznej i ocen umiejętności praktycznych, zgodność i odpowiedniość procedur, oraz </a:t>
            </a:r>
          </a:p>
          <a:p>
            <a:pPr marL="0" indent="0">
              <a:buNone/>
            </a:pPr>
            <a:r>
              <a:rPr lang="pl-PL" sz="2000" dirty="0"/>
              <a:t>2. </a:t>
            </a:r>
            <a:r>
              <a:rPr lang="pl-PL" sz="2000" dirty="0">
                <a:solidFill>
                  <a:srgbClr val="FF0000"/>
                </a:solidFill>
              </a:rPr>
              <a:t>system informacji zwrotnych </a:t>
            </a:r>
            <a:r>
              <a:rPr lang="pl-PL" sz="2000" dirty="0"/>
              <a:t>dotyczących ustaleń audytu napływających do osoby(osób), a następnie do kierownika, określonych w punkcie 147. A.105 lit. a), w celu zapewnienia, w miarę potrzeby, działań naprawczych. </a:t>
            </a:r>
          </a:p>
          <a:p>
            <a:endParaRPr lang="pl-PL" sz="2000" dirty="0"/>
          </a:p>
        </p:txBody>
      </p:sp>
    </p:spTree>
    <p:extLst>
      <p:ext uri="{BB962C8B-B14F-4D97-AF65-F5344CB8AC3E}">
        <p14:creationId xmlns:p14="http://schemas.microsoft.com/office/powerpoint/2010/main" val="17519264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Podstawy prawne</a:t>
            </a:r>
            <a:endParaRPr lang="pl-PL" dirty="0"/>
          </a:p>
        </p:txBody>
      </p:sp>
      <p:sp>
        <p:nvSpPr>
          <p:cNvPr id="3" name="Symbol zastępczy zawartości 2"/>
          <p:cNvSpPr>
            <a:spLocks noGrp="1"/>
          </p:cNvSpPr>
          <p:nvPr>
            <p:ph idx="1"/>
          </p:nvPr>
        </p:nvSpPr>
        <p:spPr/>
        <p:txBody>
          <a:bodyPr>
            <a:normAutofit/>
          </a:bodyPr>
          <a:lstStyle/>
          <a:p>
            <a:pPr marL="0" indent="0">
              <a:buNone/>
            </a:pPr>
            <a:r>
              <a:rPr lang="pl-PL" sz="2400" b="1" dirty="0"/>
              <a:t>AMC 147.A.130(b) Procedury prowadzenia szkoleń i system </a:t>
            </a:r>
            <a:r>
              <a:rPr lang="pl-PL" sz="2400" b="1" dirty="0" smtClean="0"/>
              <a:t>jakości</a:t>
            </a:r>
          </a:p>
          <a:p>
            <a:pPr marL="0" indent="0">
              <a:buNone/>
            </a:pPr>
            <a:endParaRPr lang="pl-PL" sz="2000" b="1" dirty="0"/>
          </a:p>
          <a:p>
            <a:pPr marL="0" indent="0">
              <a:buNone/>
            </a:pPr>
            <a:r>
              <a:rPr lang="pl-PL" sz="2000" b="1" dirty="0"/>
              <a:t>1.	Procedura niezależnych audytów powinna zapewniać sprawdzenie co </a:t>
            </a:r>
            <a:r>
              <a:rPr lang="pl-PL" sz="2000" b="1" dirty="0">
                <a:solidFill>
                  <a:srgbClr val="FF0000"/>
                </a:solidFill>
              </a:rPr>
              <a:t>12 miesięcy </a:t>
            </a:r>
            <a:r>
              <a:rPr lang="pl-PL" sz="2000" b="1" dirty="0"/>
              <a:t>pełnej zgodności z Part-147. Audyt można wykonać jednorazowo lub podzielić na audyty o mniejszych zakresach do realizacji, zgodnie z planem audytów, w okresie 12-tu miesięcy.</a:t>
            </a:r>
          </a:p>
          <a:p>
            <a:pPr marL="0" indent="0">
              <a:buNone/>
            </a:pPr>
            <a:r>
              <a:rPr lang="pl-PL" sz="2000" b="1" dirty="0"/>
              <a:t>2.	W małej organizacji </a:t>
            </a:r>
            <a:r>
              <a:rPr lang="pl-PL" sz="2000" b="1" dirty="0" smtClean="0"/>
              <a:t>szkolenia, </a:t>
            </a:r>
            <a:r>
              <a:rPr lang="pl-PL" sz="2000" b="1" dirty="0"/>
              <a:t>funkcję prowadzenia niezależnego audytu można zlecić innej organizacji szkolenia zatwierdzonej według Part-147 lub osobie akceptowalnej przez kompetentną władzę. W przypadku zakontraktowania przez małą organizację szkolenia funkcji audytu to taki audyt musi być wykonany </a:t>
            </a:r>
            <a:r>
              <a:rPr lang="pl-PL" sz="2000" b="1" dirty="0">
                <a:solidFill>
                  <a:srgbClr val="FF0000"/>
                </a:solidFill>
              </a:rPr>
              <a:t>dwukrotnie w okresie 12-tu </a:t>
            </a:r>
            <a:r>
              <a:rPr lang="pl-PL" sz="2000" b="1" dirty="0"/>
              <a:t>miesięcy, w tym jeden jako audyt niezapowiedziany.</a:t>
            </a:r>
          </a:p>
          <a:p>
            <a:pPr marL="0" indent="0">
              <a:buNone/>
            </a:pPr>
            <a:r>
              <a:rPr lang="pl-PL" sz="2000" b="1" dirty="0"/>
              <a:t>3.	Jeżeli organizacja szkolenia jest jednocześnie zatwierdzona zgodnie z innym Part (np. 145), wymagającą posiadanie systemu jakości, systemy te mogą zostać połączone.</a:t>
            </a:r>
          </a:p>
          <a:p>
            <a:endParaRPr lang="pl-PL" sz="2000" dirty="0"/>
          </a:p>
        </p:txBody>
      </p:sp>
    </p:spTree>
    <p:extLst>
      <p:ext uri="{BB962C8B-B14F-4D97-AF65-F5344CB8AC3E}">
        <p14:creationId xmlns:p14="http://schemas.microsoft.com/office/powerpoint/2010/main" val="17117354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Podstawy prawne</a:t>
            </a:r>
            <a:endParaRPr lang="pl-PL" dirty="0"/>
          </a:p>
        </p:txBody>
      </p:sp>
      <p:sp>
        <p:nvSpPr>
          <p:cNvPr id="3" name="Symbol zastępczy zawartości 2"/>
          <p:cNvSpPr>
            <a:spLocks noGrp="1"/>
          </p:cNvSpPr>
          <p:nvPr>
            <p:ph idx="1"/>
          </p:nvPr>
        </p:nvSpPr>
        <p:spPr/>
        <p:txBody>
          <a:bodyPr>
            <a:noAutofit/>
          </a:bodyPr>
          <a:lstStyle/>
          <a:p>
            <a:pPr marL="0" indent="0">
              <a:buNone/>
            </a:pPr>
            <a:r>
              <a:rPr lang="pl-PL" sz="2000" b="1" dirty="0"/>
              <a:t>4.	Jeżeli szkolenia lub egzaminy są zlecane innym organizacjom, działającym pod systemem jakości organizacji zlecającej:</a:t>
            </a:r>
          </a:p>
          <a:p>
            <a:pPr marL="0" indent="0">
              <a:buNone/>
            </a:pPr>
            <a:r>
              <a:rPr lang="pl-PL" sz="2000" b="1" dirty="0"/>
              <a:t>(i)	należy opracować procedurę audytu wstępnego, podczas którego organizacja zatwierdzona zgodnie z Part-147 sprawdzi organizację planowaną jako potencjalny podwykonawca w celu określenia, czy oferowane usługi będą zgodne ze standardami wymaganymi przez Part-147,</a:t>
            </a:r>
          </a:p>
          <a:p>
            <a:pPr marL="0" indent="0">
              <a:buNone/>
            </a:pPr>
            <a:r>
              <a:rPr lang="pl-PL" sz="2000" b="1" dirty="0"/>
              <a:t>(ii)	kolejne audyty w organizacji podwykonawcy powinny być przeprowadzane z częstotliwością większą, niż 12 miesięcy w celu zapewnienia ciągłej zgodności ze standardami Part-147,</a:t>
            </a:r>
          </a:p>
          <a:p>
            <a:pPr marL="0" indent="0">
              <a:buNone/>
            </a:pPr>
            <a:r>
              <a:rPr lang="pl-PL" sz="2000" b="1" dirty="0"/>
              <a:t>(iii)	procedura nadzorowania podwykonawcy powinna zawierać konieczność rejestrowania audytów oraz plany przeprowadzania działań naprawczych.</a:t>
            </a:r>
          </a:p>
          <a:p>
            <a:pPr marL="0" indent="0">
              <a:buNone/>
            </a:pPr>
            <a:r>
              <a:rPr lang="pl-PL" sz="2000" b="1" dirty="0"/>
              <a:t>5.	Niezależność systemu audytów powinna opierać się na zapewnieniu, że audyty będą zawsze wykonywane przez osoby, które nie są odpowiedzialne za funkcje przez nich sprawdzane.</a:t>
            </a:r>
          </a:p>
          <a:p>
            <a:endParaRPr lang="pl-PL" sz="2000" dirty="0"/>
          </a:p>
        </p:txBody>
      </p:sp>
    </p:spTree>
    <p:extLst>
      <p:ext uri="{BB962C8B-B14F-4D97-AF65-F5344CB8AC3E}">
        <p14:creationId xmlns:p14="http://schemas.microsoft.com/office/powerpoint/2010/main" val="36223882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Podstawy prawne</a:t>
            </a:r>
            <a:endParaRPr lang="pl-PL" dirty="0"/>
          </a:p>
        </p:txBody>
      </p:sp>
      <p:sp>
        <p:nvSpPr>
          <p:cNvPr id="3" name="Symbol zastępczy zawartości 2"/>
          <p:cNvSpPr>
            <a:spLocks noGrp="1"/>
          </p:cNvSpPr>
          <p:nvPr>
            <p:ph idx="1"/>
          </p:nvPr>
        </p:nvSpPr>
        <p:spPr>
          <a:xfrm>
            <a:off x="1120000" y="1825624"/>
            <a:ext cx="10233800" cy="4533611"/>
          </a:xfrm>
        </p:spPr>
        <p:txBody>
          <a:bodyPr>
            <a:noAutofit/>
          </a:bodyPr>
          <a:lstStyle/>
          <a:p>
            <a:pPr marL="0" indent="0">
              <a:buNone/>
            </a:pPr>
            <a:r>
              <a:rPr lang="pl-PL" b="1" dirty="0"/>
              <a:t>GM do 147.A.130(b) Procedury prowadzenia szkoleń i system </a:t>
            </a:r>
            <a:r>
              <a:rPr lang="pl-PL" b="1" dirty="0" smtClean="0"/>
              <a:t>jakości</a:t>
            </a:r>
          </a:p>
          <a:p>
            <a:pPr marL="0" indent="0">
              <a:buNone/>
            </a:pPr>
            <a:endParaRPr lang="pl-PL" sz="2000" b="1" dirty="0"/>
          </a:p>
          <a:p>
            <a:pPr marL="0" indent="0">
              <a:buNone/>
            </a:pPr>
            <a:r>
              <a:rPr lang="pl-PL" sz="2400" b="1" dirty="0"/>
              <a:t>1.	Podstawowym celem systemu jakości jest zapewnienie, że organizacja szkolenia dostarcza właściwie wyszkolony personel i że pozostaje w ciągłej zgodności z Part-147.</a:t>
            </a:r>
          </a:p>
          <a:p>
            <a:pPr marL="0" indent="0">
              <a:buNone/>
            </a:pPr>
            <a:r>
              <a:rPr lang="pl-PL" sz="2400" b="1" dirty="0"/>
              <a:t>2.	Niezależny audyt jest procesem badania wszystkich aspektów zdolności organizacji do prowadzenia szkoleń i egzaminów zgodnie z wymaganymi standardami, wykorzystując metody próbkowania. Audyt stanowi przegląd pełnego systemu szkolenia i nie oznacza zwolnienia instruktorów z konieczności (obowiązku) prowadzenia szkolenia zgodnie z wymaganymi standardami.</a:t>
            </a:r>
          </a:p>
          <a:p>
            <a:endParaRPr lang="pl-PL" sz="2000" dirty="0"/>
          </a:p>
        </p:txBody>
      </p:sp>
    </p:spTree>
    <p:extLst>
      <p:ext uri="{BB962C8B-B14F-4D97-AF65-F5344CB8AC3E}">
        <p14:creationId xmlns:p14="http://schemas.microsoft.com/office/powerpoint/2010/main" val="32819126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Podstawy prawne</a:t>
            </a:r>
            <a:endParaRPr lang="pl-PL" dirty="0"/>
          </a:p>
        </p:txBody>
      </p:sp>
      <p:sp>
        <p:nvSpPr>
          <p:cNvPr id="3" name="Symbol zastępczy zawartości 2"/>
          <p:cNvSpPr>
            <a:spLocks noGrp="1"/>
          </p:cNvSpPr>
          <p:nvPr>
            <p:ph idx="1"/>
          </p:nvPr>
        </p:nvSpPr>
        <p:spPr/>
        <p:txBody>
          <a:bodyPr>
            <a:noAutofit/>
          </a:bodyPr>
          <a:lstStyle/>
          <a:p>
            <a:pPr marL="0" indent="0">
              <a:buNone/>
            </a:pPr>
            <a:r>
              <a:rPr lang="pl-PL" sz="2400" b="1" dirty="0"/>
              <a:t>3.      Każdorazowo po przeprowadzonym audycie należy sporządzić raport z opisem co </a:t>
            </a:r>
            <a:r>
              <a:rPr lang="pl-PL" sz="2400" b="1" dirty="0" smtClean="0"/>
              <a:t>było sprawdzone </a:t>
            </a:r>
            <a:r>
              <a:rPr lang="pl-PL" sz="2400" b="1" dirty="0"/>
              <a:t>i stwierdzonymi niezgodnościami. Raport powinien zostać przekazany do zainteresowanej(</a:t>
            </a:r>
            <a:r>
              <a:rPr lang="pl-PL" sz="2400" b="1" dirty="0" err="1"/>
              <a:t>ych</a:t>
            </a:r>
            <a:r>
              <a:rPr lang="pl-PL" sz="2400" b="1" dirty="0"/>
              <a:t>) komórki(</a:t>
            </a:r>
            <a:r>
              <a:rPr lang="pl-PL" sz="2400" b="1" dirty="0" err="1"/>
              <a:t>ek</a:t>
            </a:r>
            <a:r>
              <a:rPr lang="pl-PL" sz="2400" b="1" dirty="0"/>
              <a:t>) organizacyjnej(</a:t>
            </a:r>
            <a:r>
              <a:rPr lang="pl-PL" sz="2400" b="1" dirty="0" err="1"/>
              <a:t>ych</a:t>
            </a:r>
            <a:r>
              <a:rPr lang="pl-PL" sz="2400" b="1" dirty="0"/>
              <a:t>) w celu podjęcia działań naprawczych, podając datę ich zakończenia. Wskazane daty zakończenia działań naprawczych mogą być przedyskutowane z zainteresowaną(</a:t>
            </a:r>
            <a:r>
              <a:rPr lang="pl-PL" sz="2400" b="1" dirty="0" err="1"/>
              <a:t>ymi</a:t>
            </a:r>
            <a:r>
              <a:rPr lang="pl-PL" sz="2400" b="1" dirty="0"/>
              <a:t>) komórką(</a:t>
            </a:r>
            <a:r>
              <a:rPr lang="pl-PL" sz="2400" b="1" dirty="0" err="1"/>
              <a:t>ami</a:t>
            </a:r>
            <a:r>
              <a:rPr lang="pl-PL" sz="2400" b="1" dirty="0"/>
              <a:t>) organizacyjną(</a:t>
            </a:r>
            <a:r>
              <a:rPr lang="pl-PL" sz="2400" b="1" dirty="0" err="1"/>
              <a:t>ymi</a:t>
            </a:r>
            <a:r>
              <a:rPr lang="pl-PL" sz="2400" b="1" dirty="0"/>
              <a:t>) przed ostatecznym ich wpisaniem do raportu przez komórkę zapewnienia jakości. Zainteresowana(e) komórka(i) organizacyjna(e) powinna(y) usunąć niezgodności i poinformować o tym komórkę zapewnienia jakości.</a:t>
            </a:r>
          </a:p>
          <a:p>
            <a:endParaRPr lang="pl-PL" sz="2000" dirty="0"/>
          </a:p>
        </p:txBody>
      </p:sp>
    </p:spTree>
    <p:extLst>
      <p:ext uri="{BB962C8B-B14F-4D97-AF65-F5344CB8AC3E}">
        <p14:creationId xmlns:p14="http://schemas.microsoft.com/office/powerpoint/2010/main" val="22064390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Podstawy prawne</a:t>
            </a:r>
            <a:endParaRPr lang="pl-PL" dirty="0"/>
          </a:p>
        </p:txBody>
      </p:sp>
      <p:sp>
        <p:nvSpPr>
          <p:cNvPr id="3" name="Symbol zastępczy zawartości 2"/>
          <p:cNvSpPr>
            <a:spLocks noGrp="1"/>
          </p:cNvSpPr>
          <p:nvPr>
            <p:ph idx="1"/>
          </p:nvPr>
        </p:nvSpPr>
        <p:spPr/>
        <p:txBody>
          <a:bodyPr>
            <a:noAutofit/>
          </a:bodyPr>
          <a:lstStyle/>
          <a:p>
            <a:pPr marL="0" indent="0">
              <a:buNone/>
            </a:pPr>
            <a:r>
              <a:rPr lang="pl-PL" sz="2400" b="1" dirty="0"/>
              <a:t>4.	Duża organizacja szkolenia (organizacja z możliwością szkolenia 50 lub więcej słuchaczy) powinna stworzyć dedykowaną grupę audytorów, których podstawowym zadaniem jest prowadzenie audytów, opracowywanie raportów niezgodności oraz śledzenie procesu ich usuwania dla zapewnienia, że zostaną usunięte. Dopuszcza się, aby mała organizacja szkolenia (organizacja z możliwością szkolenia mniej niż 50słuchaczy) korzystała z personelu jednej komórki organizacyjnej do audytowania innej pod warunkiem, że audytujący nie są w żadnym stopniu odpowiedzialni za kontrolowaną funkcję lub proces, a planowanie i realizacja audytów jest nadzorowana prze kierownika jakości.</a:t>
            </a:r>
            <a:endParaRPr lang="pl-PL" sz="2000" dirty="0"/>
          </a:p>
        </p:txBody>
      </p:sp>
    </p:spTree>
    <p:extLst>
      <p:ext uri="{BB962C8B-B14F-4D97-AF65-F5344CB8AC3E}">
        <p14:creationId xmlns:p14="http://schemas.microsoft.com/office/powerpoint/2010/main" val="2809629933"/>
      </p:ext>
    </p:extLst>
  </p:cSld>
  <p:clrMapOvr>
    <a:masterClrMapping/>
  </p:clrMapOvr>
  <p:timing>
    <p:tnLst>
      <p:par>
        <p:cTn id="1" dur="indefinite" restart="never" nodeType="tmRoot"/>
      </p:par>
    </p:tnLst>
  </p:timing>
</p:sld>
</file>

<file path=ppt/theme/theme1.xml><?xml version="1.0" encoding="utf-8"?>
<a:theme xmlns:a="http://schemas.openxmlformats.org/drawingml/2006/main" name="Głębokość">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emplate>TM04033923[[fn=Głębokość]]</Template>
  <TotalTime>253</TotalTime>
  <Words>1662</Words>
  <Application>Microsoft Office PowerPoint</Application>
  <PresentationFormat>Panoramiczny</PresentationFormat>
  <Paragraphs>150</Paragraphs>
  <Slides>28</Slides>
  <Notes>0</Notes>
  <HiddenSlides>0</HiddenSlides>
  <MMClips>0</MMClips>
  <ScaleCrop>false</ScaleCrop>
  <HeadingPairs>
    <vt:vector size="6" baseType="variant">
      <vt:variant>
        <vt:lpstr>Używane czcionki</vt:lpstr>
      </vt:variant>
      <vt:variant>
        <vt:i4>2</vt:i4>
      </vt:variant>
      <vt:variant>
        <vt:lpstr>Motyw</vt:lpstr>
      </vt:variant>
      <vt:variant>
        <vt:i4>1</vt:i4>
      </vt:variant>
      <vt:variant>
        <vt:lpstr>Tytuły slajdów</vt:lpstr>
      </vt:variant>
      <vt:variant>
        <vt:i4>28</vt:i4>
      </vt:variant>
    </vt:vector>
  </HeadingPairs>
  <TitlesOfParts>
    <vt:vector size="31" baseType="lpstr">
      <vt:lpstr>Arial</vt:lpstr>
      <vt:lpstr>Corbel</vt:lpstr>
      <vt:lpstr>Głębokość</vt:lpstr>
      <vt:lpstr>System Jakości w AMTO </vt:lpstr>
      <vt:lpstr>Zagadnienia:</vt:lpstr>
      <vt:lpstr>Podstawy prawne</vt:lpstr>
      <vt:lpstr>Podstawy prawne</vt:lpstr>
      <vt:lpstr>Podstawy prawne</vt:lpstr>
      <vt:lpstr>Podstawy prawne</vt:lpstr>
      <vt:lpstr>Podstawy prawne</vt:lpstr>
      <vt:lpstr>Podstawy prawne</vt:lpstr>
      <vt:lpstr>Podstawy prawne</vt:lpstr>
      <vt:lpstr>Podstawy prawne</vt:lpstr>
      <vt:lpstr>Definicja Systemu Jakości</vt:lpstr>
      <vt:lpstr>Definicja Systemu Jakości</vt:lpstr>
      <vt:lpstr>Cel ustanowienia SJ w AMTO</vt:lpstr>
      <vt:lpstr>Miejsce Kierownika Jakości w strukturze AMTO</vt:lpstr>
      <vt:lpstr>Miejsce Kierownika Jakości w strukturze AMTO</vt:lpstr>
      <vt:lpstr>Zadania SJ w AMTO</vt:lpstr>
      <vt:lpstr>Zadania SJ w AMTO</vt:lpstr>
      <vt:lpstr>Procedury SJ</vt:lpstr>
      <vt:lpstr>Wymagania i uprawnienia KJ i audytorów</vt:lpstr>
      <vt:lpstr>Wymagania i uprawnienia KJ i audytorów</vt:lpstr>
      <vt:lpstr>Świadomość roli, zadań i znaczenia SJ </vt:lpstr>
      <vt:lpstr>Świadomość roli, zadań i znaczenia SJ </vt:lpstr>
      <vt:lpstr>Świadomość roli, zadań i znaczenia SJ </vt:lpstr>
      <vt:lpstr>Sposoby realizacji audytu wewnętrznego </vt:lpstr>
      <vt:lpstr>Techniki audytowania </vt:lpstr>
      <vt:lpstr>Postrzeganie  roli SJ przez ULC……</vt:lpstr>
      <vt:lpstr>Pytania?</vt:lpstr>
      <vt:lpstr>Dziękuję za uwagę.</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 Jakości w AMTO</dc:title>
  <dc:creator>Grzegorczyk Tomasz</dc:creator>
  <cp:lastModifiedBy>Grzegorczyk Tomasz</cp:lastModifiedBy>
  <cp:revision>47</cp:revision>
  <dcterms:created xsi:type="dcterms:W3CDTF">2016-02-19T09:18:24Z</dcterms:created>
  <dcterms:modified xsi:type="dcterms:W3CDTF">2016-02-22T06:50:11Z</dcterms:modified>
</cp:coreProperties>
</file>