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63" r:id="rId4"/>
    <p:sldId id="264" r:id="rId5"/>
    <p:sldId id="262" r:id="rId6"/>
    <p:sldId id="265" r:id="rId7"/>
    <p:sldId id="266" r:id="rId8"/>
    <p:sldId id="267" r:id="rId9"/>
    <p:sldId id="268" r:id="rId10"/>
    <p:sldId id="269" r:id="rId11"/>
    <p:sldId id="272" r:id="rId12"/>
    <p:sldId id="271" r:id="rId13"/>
    <p:sldId id="270" r:id="rId14"/>
    <p:sldId id="273" r:id="rId15"/>
    <p:sldId id="274" r:id="rId16"/>
    <p:sldId id="275" r:id="rId17"/>
    <p:sldId id="276" r:id="rId18"/>
  </p:sldIdLst>
  <p:sldSz cx="9144000" cy="6858000" type="screen4x3"/>
  <p:notesSz cx="10234613" cy="70993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88" autoAdjust="0"/>
    <p:restoredTop sz="82271" autoAdjust="0"/>
  </p:normalViewPr>
  <p:slideViewPr>
    <p:cSldViewPr>
      <p:cViewPr varScale="1">
        <p:scale>
          <a:sx n="60" d="100"/>
          <a:sy n="60" d="100"/>
        </p:scale>
        <p:origin x="-17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18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626"/>
    </p:cViewPr>
  </p:sorterViewPr>
  <p:notesViewPr>
    <p:cSldViewPr>
      <p:cViewPr varScale="1">
        <p:scale>
          <a:sx n="74" d="100"/>
          <a:sy n="74" d="100"/>
        </p:scale>
        <p:origin x="-2172" y="-96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797248" y="1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r">
              <a:defRPr sz="1300"/>
            </a:lvl1pPr>
          </a:lstStyle>
          <a:p>
            <a:fld id="{D0651955-8E10-4CEF-98F4-7812DEFCB967}" type="datetime1">
              <a:rPr lang="en-GB" smtClean="0"/>
              <a:pPr/>
              <a:t>18/07/2017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6743104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797248" y="6743104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r">
              <a:defRPr sz="1300"/>
            </a:lvl1pPr>
          </a:lstStyle>
          <a:p>
            <a:fld id="{749F2886-AC41-4C0D-AADA-0F1A71B2050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95661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8" y="1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/>
          <a:lstStyle>
            <a:lvl1pPr algn="r">
              <a:defRPr sz="1300"/>
            </a:lvl1pPr>
          </a:lstStyle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533400"/>
            <a:ext cx="3548063" cy="2660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0" tIns="49520" rIns="99040" bIns="495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3" y="3372168"/>
            <a:ext cx="8187690" cy="3194685"/>
          </a:xfrm>
          <a:prstGeom prst="rect">
            <a:avLst/>
          </a:prstGeom>
        </p:spPr>
        <p:txBody>
          <a:bodyPr vert="horz" lIns="99040" tIns="49520" rIns="99040" bIns="495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3104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8" y="6743104"/>
            <a:ext cx="4434998" cy="354965"/>
          </a:xfrm>
          <a:prstGeom prst="rect">
            <a:avLst/>
          </a:prstGeom>
        </p:spPr>
        <p:txBody>
          <a:bodyPr vert="horz" lIns="99040" tIns="49520" rIns="99040" bIns="49520" rtlCol="0" anchor="b"/>
          <a:lstStyle>
            <a:lvl1pPr algn="r">
              <a:defRPr sz="1300"/>
            </a:lvl1pPr>
          </a:lstStyle>
          <a:p>
            <a:fld id="{FD2E22B2-B327-4932-A97C-B1E8D2335F5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3180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agłówka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014CDAD-42E0-43BC-8F44-9FD5828EBBC2}" type="datetime1">
              <a:rPr lang="en-GB" smtClean="0"/>
              <a:pPr/>
              <a:t>18/07/2017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2E22B2-B327-4932-A97C-B1E8D2335F58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46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33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cja 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1"/>
          <p:cNvSpPr txBox="1">
            <a:spLocks/>
          </p:cNvSpPr>
          <p:nvPr userDrawn="1"/>
        </p:nvSpPr>
        <p:spPr>
          <a:xfrm>
            <a:off x="428625" y="2990422"/>
            <a:ext cx="8229600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b="0" dirty="0"/>
          </a:p>
        </p:txBody>
      </p:sp>
      <p:sp>
        <p:nvSpPr>
          <p:cNvPr id="15" name="Symbol zastępczy zawartości 14"/>
          <p:cNvSpPr>
            <a:spLocks noGrp="1"/>
          </p:cNvSpPr>
          <p:nvPr>
            <p:ph sz="quarter" idx="14" hasCustomPrompt="1"/>
          </p:nvPr>
        </p:nvSpPr>
        <p:spPr>
          <a:xfrm>
            <a:off x="428625" y="1478155"/>
            <a:ext cx="8270875" cy="576262"/>
          </a:xfrm>
        </p:spPr>
        <p:txBody>
          <a:bodyPr>
            <a:noAutofit/>
          </a:bodyPr>
          <a:lstStyle>
            <a:lvl1pPr marL="0" indent="0" algn="ctr">
              <a:buNone/>
              <a:defRPr sz="3600" b="1"/>
            </a:lvl1pPr>
          </a:lstStyle>
          <a:p>
            <a:pPr lvl="0"/>
            <a:r>
              <a:rPr lang="pl-PL" dirty="0" smtClean="0"/>
              <a:t>Part-.....</a:t>
            </a:r>
            <a:endParaRPr lang="en-GB" dirty="0"/>
          </a:p>
        </p:txBody>
      </p:sp>
      <p:sp>
        <p:nvSpPr>
          <p:cNvPr id="16" name="Symbol zastępczy zawartości 14"/>
          <p:cNvSpPr>
            <a:spLocks noGrp="1"/>
          </p:cNvSpPr>
          <p:nvPr>
            <p:ph sz="quarter" idx="15" hasCustomPrompt="1"/>
          </p:nvPr>
        </p:nvSpPr>
        <p:spPr>
          <a:xfrm>
            <a:off x="428625" y="2198334"/>
            <a:ext cx="8270875" cy="576262"/>
          </a:xfrm>
        </p:spPr>
        <p:txBody>
          <a:bodyPr>
            <a:normAutofit/>
          </a:bodyPr>
          <a:lstStyle>
            <a:lvl1pPr marL="0" indent="0" algn="ctr">
              <a:buNone/>
              <a:defRPr sz="2800" b="0"/>
            </a:lvl1pPr>
          </a:lstStyle>
          <a:p>
            <a:pPr algn="ctr"/>
            <a:r>
              <a:rPr lang="pl-PL" b="1" dirty="0" smtClean="0"/>
              <a:t>Sekcja ....</a:t>
            </a:r>
            <a:endParaRPr lang="en-GB" b="1" dirty="0"/>
          </a:p>
        </p:txBody>
      </p:sp>
      <p:sp>
        <p:nvSpPr>
          <p:cNvPr id="18" name="Symbol zastępczy zawartości 14"/>
          <p:cNvSpPr>
            <a:spLocks noGrp="1"/>
          </p:cNvSpPr>
          <p:nvPr>
            <p:ph sz="quarter" idx="16" hasCustomPrompt="1"/>
          </p:nvPr>
        </p:nvSpPr>
        <p:spPr>
          <a:xfrm>
            <a:off x="444529" y="2996952"/>
            <a:ext cx="8270875" cy="576262"/>
          </a:xfrm>
        </p:spPr>
        <p:txBody>
          <a:bodyPr>
            <a:normAutofit/>
          </a:bodyPr>
          <a:lstStyle>
            <a:lvl1pPr marL="0" indent="0" algn="ctr">
              <a:buNone/>
              <a:defRPr sz="2400" b="0"/>
            </a:lvl1pPr>
          </a:lstStyle>
          <a:p>
            <a:pPr algn="ctr"/>
            <a:r>
              <a:rPr lang="pl-PL" b="1" dirty="0" smtClean="0"/>
              <a:t>Nazwa sekcji</a:t>
            </a:r>
            <a:endParaRPr lang="en-GB" b="1" dirty="0"/>
          </a:p>
        </p:txBody>
      </p:sp>
      <p:sp>
        <p:nvSpPr>
          <p:cNvPr id="12" name="Symbol zastępczy tekstu 10"/>
          <p:cNvSpPr>
            <a:spLocks noGrp="1"/>
          </p:cNvSpPr>
          <p:nvPr>
            <p:ph type="body" sz="quarter" idx="13" hasCustomPrompt="1"/>
          </p:nvPr>
        </p:nvSpPr>
        <p:spPr>
          <a:xfrm>
            <a:off x="6156325" y="6345376"/>
            <a:ext cx="2559079" cy="468000"/>
          </a:xfrm>
        </p:spPr>
        <p:txBody>
          <a:bodyPr tIns="18000" bIns="18000">
            <a:normAutofit/>
          </a:bodyPr>
          <a:lstStyle>
            <a:lvl1pPr algn="r">
              <a:buNone/>
              <a:defRPr sz="1200" i="1"/>
            </a:lvl1pPr>
          </a:lstStyle>
          <a:p>
            <a:pPr lvl="0"/>
            <a:r>
              <a:rPr lang="pl-PL" sz="1200" dirty="0" smtClean="0"/>
              <a:t>Przepis</a:t>
            </a:r>
            <a:endParaRPr lang="pl-PL" dirty="0"/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28596" y="6345376"/>
            <a:ext cx="470996" cy="45484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4" name="Symbol zastępczy numeru slajdu 5"/>
          <p:cNvSpPr txBox="1">
            <a:spLocks/>
          </p:cNvSpPr>
          <p:nvPr userDrawn="1"/>
        </p:nvSpPr>
        <p:spPr>
          <a:xfrm>
            <a:off x="428596" y="6345376"/>
            <a:ext cx="470996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7" name="Symbol zastępczy numeru slajdu 5"/>
          <p:cNvSpPr txBox="1">
            <a:spLocks/>
          </p:cNvSpPr>
          <p:nvPr userDrawn="1"/>
        </p:nvSpPr>
        <p:spPr>
          <a:xfrm>
            <a:off x="899592" y="6345376"/>
            <a:ext cx="2663378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0" dirty="0" smtClean="0">
                <a:solidFill>
                  <a:schemeClr val="tx1"/>
                </a:solidFill>
              </a:rPr>
              <a:t>SEMINARIUM</a:t>
            </a:r>
            <a:endParaRPr lang="pl-PL" sz="1200" b="0" dirty="0" smtClean="0">
              <a:solidFill>
                <a:schemeClr val="tx1"/>
              </a:solidFill>
            </a:endParaRPr>
          </a:p>
          <a:p>
            <a:r>
              <a:rPr lang="pl-PL" sz="1200" dirty="0" smtClean="0">
                <a:solidFill>
                  <a:schemeClr val="tx1"/>
                </a:solidFill>
              </a:rPr>
              <a:t>Ułatwienia dla Lotnictwa Ogólnego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9" name="Symbol zastępczy numeru slajdu 5"/>
          <p:cNvSpPr txBox="1">
            <a:spLocks/>
          </p:cNvSpPr>
          <p:nvPr userDrawn="1"/>
        </p:nvSpPr>
        <p:spPr>
          <a:xfrm>
            <a:off x="3347864" y="6345376"/>
            <a:ext cx="2808312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 smtClean="0">
                <a:solidFill>
                  <a:schemeClr val="tx1"/>
                </a:solidFill>
              </a:rPr>
              <a:t>URZĄD</a:t>
            </a:r>
            <a:r>
              <a:rPr lang="pl-PL" baseline="0" dirty="0" smtClean="0">
                <a:solidFill>
                  <a:schemeClr val="tx1"/>
                </a:solidFill>
              </a:rPr>
              <a:t> LOTNICTWA CYWILNEGO</a:t>
            </a:r>
          </a:p>
          <a:p>
            <a:pPr algn="ctr"/>
            <a:r>
              <a:rPr lang="pl-PL" baseline="0" dirty="0" smtClean="0">
                <a:solidFill>
                  <a:schemeClr val="tx1"/>
                </a:solidFill>
              </a:rPr>
              <a:t>12 – 13 październik 2016</a:t>
            </a:r>
            <a:endParaRPr lang="pl-PL" dirty="0">
              <a:solidFill>
                <a:schemeClr val="tx1"/>
              </a:solidFill>
            </a:endParaRPr>
          </a:p>
        </p:txBody>
      </p:sp>
      <p:cxnSp>
        <p:nvCxnSpPr>
          <p:cNvPr id="20" name="Łącznik prosty 7"/>
          <p:cNvCxnSpPr/>
          <p:nvPr userDrawn="1"/>
        </p:nvCxnSpPr>
        <p:spPr>
          <a:xfrm>
            <a:off x="428596" y="6345376"/>
            <a:ext cx="82868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349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owy n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1"/>
            <a:ext cx="8229600" cy="5508665"/>
          </a:xfrm>
        </p:spPr>
        <p:txBody>
          <a:bodyPr/>
          <a:lstStyle>
            <a:lvl1pPr>
              <a:defRPr sz="2800"/>
            </a:lvl1pPr>
            <a:lvl2pPr marL="803275" indent="-446088">
              <a:buFont typeface="Wingdings" panose="05000000000000000000" pitchFamily="2" charset="2"/>
              <a:buChar char="Ø"/>
              <a:defRPr sz="2400"/>
            </a:lvl2pPr>
            <a:lvl3pPr marL="1081088" indent="-277813">
              <a:buFont typeface="Calibri" panose="020F0502020204030204" pitchFamily="34" charset="0"/>
              <a:buChar char="–"/>
              <a:defRPr sz="2000"/>
            </a:lvl3pPr>
            <a:lvl4pPr marL="1438275" indent="-357188">
              <a:buFont typeface="Courier New" panose="02070309020205020404" pitchFamily="49" charset="0"/>
              <a:buChar char="o"/>
              <a:defRPr sz="1800"/>
            </a:lvl4pPr>
            <a:lvl5pPr marL="1703388" indent="-269875">
              <a:buFont typeface="Wingdings" panose="05000000000000000000" pitchFamily="2" charset="2"/>
              <a:buChar char="ü"/>
              <a:defRPr sz="16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cxnSp>
        <p:nvCxnSpPr>
          <p:cNvPr id="15" name="Łącznik prosty 7"/>
          <p:cNvCxnSpPr/>
          <p:nvPr userDrawn="1"/>
        </p:nvCxnSpPr>
        <p:spPr>
          <a:xfrm>
            <a:off x="428596" y="6345376"/>
            <a:ext cx="82868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0"/>
          <p:cNvCxnSpPr/>
          <p:nvPr userDrawn="1"/>
        </p:nvCxnSpPr>
        <p:spPr>
          <a:xfrm>
            <a:off x="428596" y="764704"/>
            <a:ext cx="82153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628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tekstu 10"/>
          <p:cNvSpPr>
            <a:spLocks noGrp="1"/>
          </p:cNvSpPr>
          <p:nvPr>
            <p:ph type="body" sz="quarter" idx="13" hasCustomPrompt="1"/>
          </p:nvPr>
        </p:nvSpPr>
        <p:spPr>
          <a:xfrm>
            <a:off x="6156325" y="6345376"/>
            <a:ext cx="2559079" cy="468000"/>
          </a:xfrm>
        </p:spPr>
        <p:txBody>
          <a:bodyPr tIns="18000" bIns="18000">
            <a:normAutofit/>
          </a:bodyPr>
          <a:lstStyle>
            <a:lvl1pPr algn="r">
              <a:buNone/>
              <a:defRPr sz="1200" i="1"/>
            </a:lvl1pPr>
          </a:lstStyle>
          <a:p>
            <a:pPr lvl="0"/>
            <a:r>
              <a:rPr lang="pl-PL" sz="1200" dirty="0" smtClean="0"/>
              <a:t>Przepis</a:t>
            </a:r>
            <a:endParaRPr lang="pl-PL" dirty="0"/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28596" y="6345376"/>
            <a:ext cx="470996" cy="45484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3" name="Symbol zastępczy numeru slajdu 5"/>
          <p:cNvSpPr txBox="1">
            <a:spLocks/>
          </p:cNvSpPr>
          <p:nvPr userDrawn="1"/>
        </p:nvSpPr>
        <p:spPr>
          <a:xfrm>
            <a:off x="428596" y="6345376"/>
            <a:ext cx="470996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4" name="Symbol zastępczy numeru slajdu 5"/>
          <p:cNvSpPr txBox="1">
            <a:spLocks/>
          </p:cNvSpPr>
          <p:nvPr userDrawn="1"/>
        </p:nvSpPr>
        <p:spPr>
          <a:xfrm>
            <a:off x="899592" y="6345376"/>
            <a:ext cx="2663378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0" dirty="0" smtClean="0">
                <a:solidFill>
                  <a:schemeClr val="tx1"/>
                </a:solidFill>
              </a:rPr>
              <a:t>SEMINARIUM</a:t>
            </a:r>
            <a:endParaRPr lang="pl-PL" sz="1200" b="0" dirty="0" smtClean="0">
              <a:solidFill>
                <a:schemeClr val="tx1"/>
              </a:solidFill>
            </a:endParaRPr>
          </a:p>
          <a:p>
            <a:r>
              <a:rPr lang="pl-PL" sz="1200" dirty="0" smtClean="0">
                <a:solidFill>
                  <a:schemeClr val="tx1"/>
                </a:solidFill>
              </a:rPr>
              <a:t>Ułatwienia dla Lotnictwa Ogólnego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15" name="Symbol zastępczy numeru slajdu 5"/>
          <p:cNvSpPr txBox="1">
            <a:spLocks/>
          </p:cNvSpPr>
          <p:nvPr userDrawn="1"/>
        </p:nvSpPr>
        <p:spPr>
          <a:xfrm>
            <a:off x="3347864" y="6345376"/>
            <a:ext cx="2808312" cy="468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 smtClean="0">
                <a:solidFill>
                  <a:schemeClr val="tx1"/>
                </a:solidFill>
              </a:rPr>
              <a:t>URZĄD</a:t>
            </a:r>
            <a:r>
              <a:rPr lang="pl-PL" baseline="0" dirty="0" smtClean="0">
                <a:solidFill>
                  <a:schemeClr val="tx1"/>
                </a:solidFill>
              </a:rPr>
              <a:t> LOTNICTWA CYWILNEGO</a:t>
            </a:r>
          </a:p>
          <a:p>
            <a:pPr algn="ctr"/>
            <a:r>
              <a:rPr lang="pl-PL" baseline="0" dirty="0" smtClean="0">
                <a:solidFill>
                  <a:schemeClr val="tx1"/>
                </a:solidFill>
              </a:rPr>
              <a:t>12 – 13 październik 2016</a:t>
            </a:r>
            <a:endParaRPr lang="pl-PL" dirty="0">
              <a:solidFill>
                <a:schemeClr val="tx1"/>
              </a:solidFill>
            </a:endParaRPr>
          </a:p>
        </p:txBody>
      </p:sp>
      <p:cxnSp>
        <p:nvCxnSpPr>
          <p:cNvPr id="16" name="Łącznik prosty 7"/>
          <p:cNvCxnSpPr/>
          <p:nvPr userDrawn="1"/>
        </p:nvCxnSpPr>
        <p:spPr>
          <a:xfrm>
            <a:off x="428596" y="6345376"/>
            <a:ext cx="82868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795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1" r:id="rId3"/>
    <p:sldLayoutId id="2147483664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L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85950" indent="-514350" algn="l" defTabSz="914400" rtl="0" eaLnBrk="1" latinLnBrk="0" hangingPunct="1">
        <a:spcBef>
          <a:spcPct val="20000"/>
        </a:spcBef>
        <a:buFont typeface="+mj-lt"/>
        <a:buAutoNum type="roman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Zal.7.Prot._z_egz._na_typ.doc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hyperlink" Target="Zal._8_Certyfikat_z_egz._na_typ.doc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Teoria.doc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b="1" dirty="0" smtClean="0"/>
              <a:t>DECYZJA NR 27</a:t>
            </a:r>
          </a:p>
          <a:p>
            <a:r>
              <a:rPr lang="pl-PL" sz="2000" b="1" dirty="0" smtClean="0"/>
              <a:t>PREZESA URZĘDU LOTNICTWA CYWILEGO</a:t>
            </a:r>
          </a:p>
          <a:p>
            <a:r>
              <a:rPr lang="pl-PL" sz="2000" b="1" dirty="0" smtClean="0"/>
              <a:t>z dnia 8 czerwca 2017 r.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w sprawie wprowadzenia do stosowania </a:t>
            </a:r>
            <a:r>
              <a:rPr lang="pl-PL" sz="2000" dirty="0" smtClean="0"/>
              <a:t>: „Wytycznych prowadzenia egzaminu na licencje mechanika lotniczego obsługi technicznej statków powietrznych (MML), świadectwo kwalifikacji mechanika poświadczenia obsługi statków powietrznych (MM) </a:t>
            </a:r>
            <a:r>
              <a:rPr lang="pl-PL" sz="2000" i="1" dirty="0" smtClean="0"/>
              <a:t>oraz egzaminu na typ statku powietrznego na licencję na obsługę techniczną statku powietrznego (AML)</a:t>
            </a:r>
            <a:r>
              <a:rPr lang="pl-PL" sz="2000" dirty="0" smtClean="0"/>
              <a:t>”.</a:t>
            </a:r>
          </a:p>
          <a:p>
            <a:endParaRPr lang="pl-PL" sz="2000" b="1" dirty="0" smtClean="0"/>
          </a:p>
          <a:p>
            <a:endParaRPr lang="pl-PL" sz="2800" dirty="0"/>
          </a:p>
        </p:txBody>
      </p:sp>
      <p:sp>
        <p:nvSpPr>
          <p:cNvPr id="6" name="Symbol zastępczy tekstu 3"/>
          <p:cNvSpPr txBox="1">
            <a:spLocks/>
          </p:cNvSpPr>
          <p:nvPr/>
        </p:nvSpPr>
        <p:spPr>
          <a:xfrm>
            <a:off x="341530" y="4485990"/>
            <a:ext cx="8460940" cy="103124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ct val="200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ct val="20000"/>
              </a:spcBef>
              <a:buFont typeface="+mj-lt"/>
              <a:buAutoNum type="alphaLcPeriod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5950" indent="-5143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524000" algn="l"/>
              </a:tabLst>
            </a:pPr>
            <a:r>
              <a:rPr lang="pl-PL" sz="2000" dirty="0" smtClean="0"/>
              <a:t>Prowadzący: 	Tadeusz Gembski</a:t>
            </a:r>
            <a:endParaRPr lang="pl-PL" sz="20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9" name="Symbol zastępczy tekstu 5"/>
          <p:cNvSpPr txBox="1">
            <a:spLocks/>
          </p:cNvSpPr>
          <p:nvPr/>
        </p:nvSpPr>
        <p:spPr>
          <a:xfrm>
            <a:off x="341530" y="6165304"/>
            <a:ext cx="6048672" cy="5644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spcBef>
                <a:spcPct val="200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ct val="20000"/>
              </a:spcBef>
              <a:buFont typeface="+mj-lt"/>
              <a:buAutoNum type="alphaLcPeriod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85950" indent="-514350" algn="l" defTabSz="914400" rtl="0" eaLnBrk="1" latinLnBrk="0" hangingPunct="1">
              <a:spcBef>
                <a:spcPct val="20000"/>
              </a:spcBef>
              <a:buFont typeface="+mj-lt"/>
              <a:buAutoNum type="romanLcPeriod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dirty="0" smtClean="0"/>
              <a:t>Warszawa, 11.07.2017</a:t>
            </a:r>
            <a:endParaRPr lang="pl-PL" sz="2000" dirty="0"/>
          </a:p>
        </p:txBody>
      </p:sp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Warunkiem przystąpienia kandydata do egzaminu praktycznego jest ukończenie przez niego szkolenia praktycznego oraz zaliczenie egzaminu teoretycznego.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Egzamin teoretyczny na świadectwo kwalifikacji (MM) z uprawnieniem podstawowym jest przeprowadzany przez egzaminatora teoretycznego poza siedzibą Urzędu Lotnictwa cywilnego po ukończeniu przez kandydata szkolenia teoretycznego bez konieczności składania wniosku  do Prezesa U L C.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Kandydat powinien wykazać przed egzaminatorem teoretycznym podczas egzaminu teoretycznego, że posiada wiedzę niezbędną do tego uprawnienia podstawowego, o które się ubiega, odpowiednio w zakresie przedmiotów, o których mowa w </a:t>
            </a:r>
            <a:r>
              <a:rPr lang="pl-PL" sz="80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1.3.1.1 albo 1.3.1.2.  w załączniku nr 9 do rozporządzenia w sprawie świadectw kwalifikacji. 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Egzamin teoretyczny jest dokumentowany na karcie egzaminu teoretycznego, której wzór określa załącznik nr 2 do niniejszych Wytycznych.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3200" dirty="0" smtClean="0"/>
          </a:p>
          <a:p>
            <a:pPr algn="l"/>
            <a:endParaRPr lang="pl-PL" sz="3000" dirty="0" smtClean="0"/>
          </a:p>
          <a:p>
            <a:pPr algn="l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pPr algn="l"/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 </a:t>
            </a:r>
            <a:r>
              <a:rPr lang="pl-PL" sz="2000" dirty="0" smtClean="0"/>
              <a:t>Warunkiem przystąpienia kandydata do egzaminu praktycznego jest ukończenie przez niego szkolenia praktycznego oraz zaliczenie egzaminu teoretycznego. </a:t>
            </a:r>
          </a:p>
          <a:p>
            <a:pPr lvl="0" algn="l">
              <a:buFont typeface="Arial" pitchFamily="34" charset="0"/>
              <a:buChar char="•"/>
            </a:pPr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2000" dirty="0" smtClean="0"/>
              <a:t> Miejsce i czas przeprowadzenia egzaminu praktycznego kandydat ustala z egzaminatorem praktycznym.</a:t>
            </a:r>
          </a:p>
          <a:p>
            <a:pPr lvl="0" algn="l">
              <a:buFont typeface="Arial" pitchFamily="34" charset="0"/>
              <a:buChar char="•"/>
            </a:pPr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2000" dirty="0" smtClean="0"/>
              <a:t> Kandydat ubiegający się o świadectwo kwalifikacji (MM) powinien wykazać przed egzaminatorem praktycznym podczas egzaminu praktycznego, że posiada wiedzę niezbędną do tego uprawnienia podstawowego, o które się ubiega, odpowiednio w zakresie przedmiotów, o których mowa w </a:t>
            </a:r>
            <a:r>
              <a:rPr lang="pl-PL" sz="2000" dirty="0" err="1" smtClean="0"/>
              <a:t>pkt</a:t>
            </a:r>
            <a:r>
              <a:rPr lang="pl-PL" sz="2000" dirty="0" smtClean="0"/>
              <a:t> 1.3.2.1. albo 1.3.2.2. w załączniku nr 9 do w sprawie świadectw kwalifikacji.</a:t>
            </a:r>
          </a:p>
          <a:p>
            <a:pPr lvl="0" algn="l">
              <a:buFont typeface="Arial" pitchFamily="34" charset="0"/>
              <a:buChar char="•"/>
            </a:pPr>
            <a:endParaRPr lang="pl-PL" sz="2000" dirty="0" smtClean="0"/>
          </a:p>
          <a:p>
            <a:pPr algn="l">
              <a:buFont typeface="Arial" pitchFamily="34" charset="0"/>
              <a:buChar char="•"/>
            </a:pPr>
            <a:r>
              <a:rPr lang="pl-PL" sz="2000" dirty="0" smtClean="0"/>
              <a:t> Minimalny czas prowadzenia egzaminów praktycznych określony jest w protokołach do poszczególnych uprawnień.</a:t>
            </a:r>
          </a:p>
          <a:p>
            <a:pPr algn="l">
              <a:buFont typeface="Arial" pitchFamily="34" charset="0"/>
              <a:buChar char="•"/>
            </a:pPr>
            <a:endParaRPr lang="pl-PL" sz="2000" dirty="0" smtClean="0"/>
          </a:p>
          <a:p>
            <a:pPr algn="l">
              <a:buFont typeface="Arial" pitchFamily="34" charset="0"/>
              <a:buChar char="•"/>
            </a:pPr>
            <a:r>
              <a:rPr lang="pl-PL" sz="2000" dirty="0" smtClean="0"/>
              <a:t> Egzamin praktyczny dokumentowany jest na protokole z egzaminu praktycznego, którego wzór określa załącznik nr 4 do niniejszych Wytycznych.</a:t>
            </a:r>
          </a:p>
          <a:p>
            <a:pPr algn="l"/>
            <a:r>
              <a:rPr lang="pl-PL" sz="2000" dirty="0" smtClean="0"/>
              <a:t> </a:t>
            </a:r>
          </a:p>
          <a:p>
            <a:pPr lvl="0" algn="l">
              <a:buFont typeface="Arial" pitchFamily="34" charset="0"/>
              <a:buChar char="•"/>
            </a:pPr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Warunkiem przystąpienia kandydata do egzaminu praktycznego jest ukończenie przez niego szkolenia praktycznego oraz zaliczenie egzaminu teoretycznego.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Egzamin teoretyczny na świadectwo kwalifikacji (MM) z uprawnieniem podstawowym jest przeprowadzany przez egzaminatora teoretycznego poza siedzibą Urzędu Lotnictwa cywilnego po ukończeniu przez kandydata szkolenia teoretycznego bez konieczności składania wniosku  do Prezesa U L C.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Kandydat powinien wykazać przed egzaminatorem teoretycznym podczas egzaminu teoretycznego, że posiada wiedzę niezbędną do tego uprawnienia podstawowego, o które się ubiega, odpowiednio w zakresie przedmiotów, o których mowa w </a:t>
            </a:r>
            <a:r>
              <a:rPr lang="pl-PL" sz="80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1.3.1.1 albo 1.3.1.2.  w załączniku nr 9 do rozporządzenia w sprawie świadectw kwalifikacji. 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Egzamin teoretyczny jest dokumentowany na karcie egzaminu teoretycznego, której wzór określa załącznik nr 2 do niniejszych Wytycznych.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3200" dirty="0" smtClean="0"/>
          </a:p>
          <a:p>
            <a:pPr algn="l"/>
            <a:endParaRPr lang="pl-PL" sz="3000" dirty="0" smtClean="0"/>
          </a:p>
          <a:p>
            <a:pPr algn="l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pPr algn="l"/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772816"/>
            <a:ext cx="9144000" cy="4680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Egzamin na typ statku powietrznego odbywa się na podstawie </a:t>
            </a:r>
            <a:r>
              <a:rPr lang="pl-PL" sz="64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66.A.45 lit. d w załączniku III (Część 66) do rozporządzenia nr 1321/2014 oraz zgodnie z </a:t>
            </a:r>
            <a:r>
              <a:rPr lang="pl-PL" sz="64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5 w Dodatku III do tego załącznika.</a:t>
            </a: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Egzamin na typ statku powietrznego jest przeprowadzany na wniosek o skierowanie na egzamin na typ statku powietrznego , którego wzór określa załącznik nr 6 do niniejszych Wytycznych, składany przez kandydata do Prezesa Urzędu Lotnictwa Cywilnego. Dopuszczalna jest również forma bezpośredniego kontaktu egzaminowanego i egzaminatora w celu określenia daty i miejsca przeprowadzenia egzaminu.</a:t>
            </a: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Przebieg egzaminu dokumentowany jest w protokole z </a:t>
            </a:r>
            <a:r>
              <a:rPr lang="pl-PL" sz="6400" i="1" dirty="0" smtClean="0">
                <a:latin typeface="Times New Roman" pitchFamily="18" charset="0"/>
                <a:cs typeface="Times New Roman" pitchFamily="18" charset="0"/>
              </a:rPr>
              <a:t>egzaminu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, którego wzór stanowi  załącznik nr 7 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do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Wytycznych.</a:t>
            </a: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Egzaminator określa w jaki sposób poszczególne wymagania </a:t>
            </a:r>
            <a:r>
              <a:rPr lang="pl-PL" sz="64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5 w Dodatku III do  załącznika III (Część-66) </a:t>
            </a:r>
          </a:p>
          <a:p>
            <a:pPr algn="l"/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rozporządzenia 1321/2014 będą realizowane </a:t>
            </a:r>
            <a:r>
              <a:rPr lang="pl-PL" sz="6400" dirty="0" err="1" smtClean="0">
                <a:latin typeface="Times New Roman" pitchFamily="18" charset="0"/>
                <a:cs typeface="Times New Roman" pitchFamily="18" charset="0"/>
              </a:rPr>
              <a:t>tzn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.  pisemnie, ustnie lub w formie oceny praktycznej. Należy stosować regułę, że co najmniej 25 pytań dla kategorii B1 i co najmniej 20 pytań dla kategorii B2 i C powinno być w formie pisemnej.</a:t>
            </a: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Czas trwania egzaminu powinien wynosić co najmniej 6 godzin.</a:t>
            </a: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Po pozytywnym zdaniu egzaminu  na typ statku powietrznego przewodniczący Lotniczej Komisji Egzaminacyjnej wydaje certyfikat egzaminu dotyczącego typu statku powietrznego , którego wzór określa 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załącznik</a:t>
            </a: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nr 8 do niniejszych Wytycznych.</a:t>
            </a:r>
          </a:p>
          <a:p>
            <a:pPr lvl="0"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772816"/>
            <a:ext cx="9144000" cy="4680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Egzamin na typ jest przeprowadzany przez organizację szkoleniową odpowiednio zatwierdzoną zgodnie z częścią 147 lub przez właściwy organ.</a:t>
            </a:r>
          </a:p>
          <a:p>
            <a:pPr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Egzamin ma formę ustną, pisemną lub oceny praktycznej, bądź stanowi kombinację tych form, oraz spełnia następujące wymagania:</a:t>
            </a:r>
          </a:p>
          <a:p>
            <a:pPr marL="1371600" indent="-1371600" algn="l">
              <a:buAutoNum type="alphaLcParenR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Pytania w ramach egzaminu ustnego mają charakter otwarty.</a:t>
            </a:r>
          </a:p>
          <a:p>
            <a:pPr marL="1371600" indent="-1371600" algn="l">
              <a:buAutoNum type="alphaLcParenR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b)Pytania w ramach egzaminu pisemnego muszą mieć charakter opisowy lub testowy.</a:t>
            </a:r>
          </a:p>
          <a:p>
            <a:pPr algn="l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c)Kompetencję danej osoby w zakresie wykonywania określonego zadania określa się w drodze oceny praktycznej.</a:t>
            </a:r>
          </a:p>
          <a:p>
            <a:pPr algn="l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d) Egzaminy muszą obejmować wybór rozdziałów </a:t>
            </a:r>
            <a:r>
              <a:rPr lang="pl-PL" sz="8000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Teoria.docx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 z programu szkolenia/egzaminu na typ, o którym mowa w </a:t>
            </a:r>
            <a:r>
              <a:rPr lang="pl-PL" sz="80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3, na wskazanym poziomie.</a:t>
            </a:r>
          </a:p>
          <a:p>
            <a:pPr algn="l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772816"/>
            <a:ext cx="9144000" cy="4680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5900" dirty="0" smtClean="0">
                <a:latin typeface="Times New Roman" pitchFamily="18" charset="0"/>
                <a:cs typeface="Times New Roman" pitchFamily="18" charset="0"/>
              </a:rPr>
              <a:t>e)  Odpowiedzi nieprawidłowe wydają się równie prawdopodobne osobie niemającej wiedzy w danej dziedzinie. Wszystkie możliwe odpowiedzi są wyraźnie związane z pytaniem oraz cechują się podobnym słownictwem, budową gramatyczną i długością</a:t>
            </a:r>
          </a:p>
          <a:p>
            <a:pPr algn="l"/>
            <a:endParaRPr lang="pl-PL" sz="59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5900" dirty="0" smtClean="0">
                <a:latin typeface="Times New Roman" pitchFamily="18" charset="0"/>
                <a:cs typeface="Times New Roman" pitchFamily="18" charset="0"/>
              </a:rPr>
              <a:t>f) W pytaniach liczbowych nieprawidłowe odpowiedzi odpowiadają błędom proceduralnym, takim jak nieodpowiednio stosowane korekty lub nieprawidłowe jednostki przeliczeniowe: nie mogą być one po prostu przypadkowymi liczbami.</a:t>
            </a:r>
          </a:p>
          <a:p>
            <a:pPr algn="l">
              <a:buFont typeface="Arial" pitchFamily="34" charset="0"/>
              <a:buChar char="•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2780928"/>
            <a:ext cx="9144000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endParaRPr lang="pl-PL" sz="4000" dirty="0" smtClean="0"/>
          </a:p>
          <a:p>
            <a:pPr algn="l"/>
            <a:r>
              <a:rPr lang="pl-PL" sz="8600" dirty="0" smtClean="0">
                <a:latin typeface="Times New Roman" pitchFamily="18" charset="0"/>
                <a:cs typeface="Times New Roman" pitchFamily="18" charset="0"/>
              </a:rPr>
              <a:t>Egzamin zapewnia osiągnięcie następujących celów:</a:t>
            </a:r>
          </a:p>
          <a:p>
            <a:pPr algn="l"/>
            <a:r>
              <a:rPr lang="pl-PL" sz="8600" dirty="0" smtClean="0">
                <a:latin typeface="Times New Roman" pitchFamily="18" charset="0"/>
                <a:cs typeface="Times New Roman" pitchFamily="18" charset="0"/>
              </a:rPr>
              <a:t>1. należyte i pewne omówienie statku powietrznego i jego systemów;</a:t>
            </a:r>
          </a:p>
          <a:p>
            <a:pPr algn="l"/>
            <a:r>
              <a:rPr lang="pl-PL" sz="8600" dirty="0" smtClean="0">
                <a:latin typeface="Times New Roman" pitchFamily="18" charset="0"/>
                <a:cs typeface="Times New Roman" pitchFamily="18" charset="0"/>
              </a:rPr>
              <a:t>2. zapewnienie bezpiecznej obsługi technicznej, inspekcji i rutynowej pracy zgodnie z podręcznikiem obsługi technicznej i innymi odnośnymi instrukcjami i zadaniami odpowiednimi dla określonego rodzaju statku powietrznego, jak na przykład wykrywanie i usuwanie usterek, naprawy, regulacje, wymiany, ustawienia i kontrole funkcjonalne, takie jak, w miarę potrzeby, praca silnika itp.;</a:t>
            </a:r>
          </a:p>
          <a:p>
            <a:pPr algn="l"/>
            <a:r>
              <a:rPr lang="pl-PL" sz="8600" dirty="0" smtClean="0">
                <a:latin typeface="Times New Roman" pitchFamily="18" charset="0"/>
                <a:cs typeface="Times New Roman" pitchFamily="18" charset="0"/>
              </a:rPr>
              <a:t>3. właściwe wykorzystanie całej technicznej literatury i dokumentacji dla statku powietrznego;</a:t>
            </a:r>
          </a:p>
          <a:p>
            <a:pPr algn="l"/>
            <a:r>
              <a:rPr lang="pl-PL" sz="8600" dirty="0" smtClean="0">
                <a:latin typeface="Times New Roman" pitchFamily="18" charset="0"/>
                <a:cs typeface="Times New Roman" pitchFamily="18" charset="0"/>
              </a:rPr>
              <a:t>4. właściwe wykorzystanie specjalistycznego/specjalnego oprzyrządowania i aparatury badawczej, usuwanie i wymiana elementów i modułów właściwych dla danego typu, włącznie z wszelkimi działaniami zadaniami w zakresie obsługi technicznej podczas lotu.</a:t>
            </a:r>
          </a:p>
          <a:p>
            <a:pPr algn="l">
              <a:buFont typeface="Arial" pitchFamily="34" charset="0"/>
              <a:buChar char="•"/>
            </a:pPr>
            <a:endParaRPr lang="pl-PL" sz="8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8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8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772816"/>
            <a:ext cx="9144000" cy="4680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pl-PL" sz="7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9600" dirty="0" smtClean="0">
                <a:latin typeface="Times New Roman" pitchFamily="18" charset="0"/>
                <a:cs typeface="Times New Roman" pitchFamily="18" charset="0"/>
              </a:rPr>
              <a:t>Do celów egzaminu zastosowanie mają następujące warunki:</a:t>
            </a:r>
          </a:p>
          <a:p>
            <a:pPr marL="1371600" indent="-1371600" algn="just"/>
            <a:r>
              <a:rPr lang="pl-PL" sz="9600" dirty="0" smtClean="0">
                <a:latin typeface="Times New Roman" pitchFamily="18" charset="0"/>
                <a:cs typeface="Times New Roman" pitchFamily="18" charset="0"/>
              </a:rPr>
              <a:t>1Maksymalna liczba kolejnych podejść wynosi trzy. Kolejne cykle trzech podejść podejściu.</a:t>
            </a:r>
          </a:p>
          <a:p>
            <a:pPr marL="1371600" indent="-1371600" algn="just"/>
            <a:endParaRPr lang="pl-PL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indent="-1371600" algn="l"/>
            <a:r>
              <a:rPr lang="pl-PL" sz="9600" dirty="0" smtClean="0">
                <a:latin typeface="Times New Roman" pitchFamily="18" charset="0"/>
                <a:cs typeface="Times New Roman" pitchFamily="18" charset="0"/>
              </a:rPr>
              <a:t>2. Egzamin zdaje się i zdobywa się wymagane doświadczenie praktyczne w ciągu trzech lat poprzedzających wniosek o zatwierdzenie uprawnienia w licencji na obsługę techniczną statku powietrznego.</a:t>
            </a:r>
          </a:p>
          <a:p>
            <a:pPr marL="1371600" indent="-1371600" algn="l"/>
            <a:endParaRPr lang="pl-PL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9600" dirty="0" smtClean="0">
                <a:latin typeface="Times New Roman" pitchFamily="18" charset="0"/>
                <a:cs typeface="Times New Roman" pitchFamily="18" charset="0"/>
              </a:rPr>
              <a:t>3. Egzamin przeprowadza się w obecności co najmniej jednego egzaminatora. Egzaminator lub egzaminatorzy nie są zaangażowani w szkolenie wnioskodawcy.</a:t>
            </a:r>
          </a:p>
          <a:p>
            <a:pPr algn="l">
              <a:buFont typeface="Arial" pitchFamily="34" charset="0"/>
              <a:buChar char="•"/>
            </a:pPr>
            <a:endParaRPr lang="pl-PL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9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6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r>
              <a:rPr lang="pl-PL" sz="2000" b="1" dirty="0" smtClean="0"/>
              <a:t>Licencja mechanika lotniczego obsługi technicznej statków powietrznych (MML)</a:t>
            </a:r>
            <a:r>
              <a:rPr lang="pl-PL" sz="2000" dirty="0" smtClean="0"/>
              <a:t> - licencja mechanika lotniczego obsługi technicznej statków powietrznych innych niż samoloty i śmigłowce oraz obsługi statków powietrznych wymienionych w załączniku II do rozporządzenia nr 216/2008;</a:t>
            </a:r>
          </a:p>
          <a:p>
            <a:pPr marL="342900" indent="-342900" algn="l"/>
            <a:endParaRPr lang="pl-PL" sz="2000" dirty="0" smtClean="0"/>
          </a:p>
          <a:p>
            <a:pPr algn="l"/>
            <a:r>
              <a:rPr lang="pl-PL" sz="2000" dirty="0" smtClean="0"/>
              <a:t>Do licencji mechanika lotniczego obsługi technicznej statków powietrznych (MML) wpisuje się uprawnienia lotnicze dotyczące:</a:t>
            </a:r>
          </a:p>
          <a:p>
            <a:pPr lvl="0" algn="l"/>
            <a:r>
              <a:rPr lang="pl-PL" sz="2000" dirty="0" smtClean="0"/>
              <a:t>1. elementów samolotów i śmigłowców nieobjętych rozporządzeniem Parlamentu Europejskiego i Rady (WE) nr 216/2008 oraz wiatrakowców o maksymalnej masie  startowej poniżej  5700 kg, odrębnie dla: </a:t>
            </a:r>
          </a:p>
          <a:p>
            <a:pPr lvl="1">
              <a:buFontTx/>
              <a:buChar char="-"/>
            </a:pPr>
            <a:r>
              <a:rPr lang="pl-PL" sz="2000" dirty="0" smtClean="0"/>
              <a:t> płatowca, zespołu napędowego i systemów elektrycznych, </a:t>
            </a:r>
          </a:p>
          <a:p>
            <a:pPr lvl="1">
              <a:buFontTx/>
              <a:buChar char="-"/>
            </a:pPr>
            <a:r>
              <a:rPr lang="pl-PL" sz="2000" dirty="0" smtClean="0"/>
              <a:t>awioniki i systemów elektrycznych; </a:t>
            </a:r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412776"/>
            <a:ext cx="9144000" cy="5040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1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2. statków powietrznych jako całości: samolotów albo śmigłowców nieobjętych rozporządzeniem nr 216/2008 oraz wiatrakowca o maksymalnej masie do startowej poniżej  5700 kg ; </a:t>
            </a:r>
          </a:p>
          <a:p>
            <a:pPr lvl="0" algn="l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3. statków powietrznych jako całości: sterowców, balonów wolnych, szybowców, motoszybowców.</a:t>
            </a:r>
          </a:p>
          <a:p>
            <a:pPr algn="l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Do licencji (MML) wpisuje się co najmniej jedno uprawnienie:</a:t>
            </a:r>
          </a:p>
          <a:p>
            <a:pPr algn="l"/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AFPP(A)R –  płatowiec, zespół napędowy i systemy elektryczne samolotu ;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AFPP(H)R –  płatowiec, zespół napędowy i systemy elektryczne śmigłowca ;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AFPP(AG) –  płatowiec, zespół napędowy i systemy elektryczne wiatrakowca;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AV(A) –  awionika i systemy elektryczne statku powietrznego jako całości ;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TM(A)R –  samolot, jako całość.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TM(H)R –  śmigłowiec, jako całość.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TM(AG)R – wiatrakowiec, jako całość.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TM(AS)R – sterowiec jako całość.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TM(FB)R – balon wolny jako całość.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TM(G)R –  szybowiec jako całość.</a:t>
            </a:r>
          </a:p>
          <a:p>
            <a:pPr lvl="0"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TM(MG)R –   motoszybowiec jako całość.</a:t>
            </a:r>
          </a:p>
          <a:p>
            <a:pPr algn="l"/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endParaRPr lang="pl-PL" sz="6200" dirty="0" smtClean="0"/>
          </a:p>
          <a:p>
            <a:pPr lvl="0" algn="l"/>
            <a:endParaRPr lang="pl-PL" sz="2000" dirty="0" smtClean="0"/>
          </a:p>
          <a:p>
            <a:r>
              <a:rPr lang="pl-PL" sz="2000" dirty="0" smtClean="0"/>
              <a:t> </a:t>
            </a:r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algn="just"/>
            <a:r>
              <a:rPr lang="pl-PL" sz="3000" dirty="0" smtClean="0"/>
              <a:t>Zgodnie z § 32 pkt. 1 oraz § 34 pkt. 2 rozporządzenia Ministra Transportu, Budownictwa i Gospodarki Morskiej z dnia 2 września 2013 r. w sprawie licencjonowania personelu lotniczego  przed wydaniem licencji lub uprawnienia następuje sprawdzanie kwalifikacji lotniczych. Sprawdzenia kwalifikacji lotniczych  dokonuje się w formie egzaminu teoretycznego lub egzaminu praktycznego.</a:t>
            </a:r>
          </a:p>
          <a:p>
            <a:pPr algn="just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800" dirty="0" smtClean="0">
                <a:latin typeface="Times New Roman" pitchFamily="18" charset="0"/>
                <a:cs typeface="Times New Roman" pitchFamily="18" charset="0"/>
              </a:rPr>
              <a:t>Egzamin teoretyczny jest przeprowadzany przez Komisję Egzaminacyjną w siedzibie Urzędu Lotnictwa Cywilnego na wniosek o egzamin teoretyczny kandydata składany do Prezesa Urzędu Lotnictwa Cywilnego, którego wzór stanowi załącznik nr 1 do niniejszych Wytycznych.  </a:t>
            </a:r>
          </a:p>
          <a:p>
            <a:pPr lvl="0" algn="l">
              <a:buFont typeface="Arial" pitchFamily="34" charset="0"/>
              <a:buChar char="•"/>
            </a:pPr>
            <a:endParaRPr lang="pl-PL" sz="3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3800" dirty="0" smtClean="0">
                <a:latin typeface="Times New Roman" pitchFamily="18" charset="0"/>
                <a:cs typeface="Times New Roman" pitchFamily="18" charset="0"/>
              </a:rPr>
              <a:t> Zakres egzaminów teoretycznych określa pkt.  6.2.1.1. w załączniku nr 3 do rozporządzenia w sprawie licencjonowania personelu lotniczego.</a:t>
            </a:r>
          </a:p>
          <a:p>
            <a:pPr lvl="0" algn="l">
              <a:buFont typeface="Arial" pitchFamily="34" charset="0"/>
              <a:buChar char="•"/>
            </a:pPr>
            <a:endParaRPr lang="pl-PL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l-PL" sz="3800" dirty="0" smtClean="0">
                <a:latin typeface="Times New Roman" pitchFamily="18" charset="0"/>
                <a:cs typeface="Times New Roman" pitchFamily="18" charset="0"/>
              </a:rPr>
              <a:t>Egzamin teoretyczny dokumentowany jest na karcie egzaminu teoretycznego, której wzór określa załącznik nr 2 do niniejszych Wytycznych   Przesłany załącznik nr 2 dotyczy świadectwa kwalifikacji MM a nie licencji MML – należy to poprawić/uwzględnić.- poprawiono załącznik</a:t>
            </a:r>
          </a:p>
          <a:p>
            <a:pPr algn="just"/>
            <a:endParaRPr lang="pl-PL" sz="3000" dirty="0" smtClean="0"/>
          </a:p>
          <a:p>
            <a:pPr algn="just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Warunkiem przystąpienia kandydata do egzaminu praktycznego jest ukończenie przez niego szkolenia praktycznego oraz zaliczenie egzaminu teoretycznego.</a:t>
            </a:r>
          </a:p>
          <a:p>
            <a:pPr lvl="0" algn="l">
              <a:buFont typeface="Arial" pitchFamily="34" charset="0"/>
              <a:buChar char="•"/>
            </a:pPr>
            <a:endParaRPr lang="pl-PL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 Miejsce i czas przeprowadzenia egzaminu praktycznego kandydat ustala z egzaminatorem praktycznym.</a:t>
            </a:r>
          </a:p>
          <a:p>
            <a:pPr lvl="0" algn="l">
              <a:buFont typeface="Arial" pitchFamily="34" charset="0"/>
              <a:buChar char="•"/>
            </a:pPr>
            <a:endParaRPr lang="pl-PL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 Zakres egzaminów praktycznych określa pkt.  6.2.1.2. w załączniku nr 3  rozporządzenia w sprawie licencjonowania personelu lotniczego.</a:t>
            </a:r>
          </a:p>
          <a:p>
            <a:pPr lvl="0" algn="l">
              <a:buFont typeface="Arial" pitchFamily="34" charset="0"/>
              <a:buChar char="•"/>
            </a:pPr>
            <a:endParaRPr lang="pl-PL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 Minimalny czas prowadzenia egzaminów praktycznych określony jest w protokołach do poszczególnych uprawnień</a:t>
            </a:r>
          </a:p>
          <a:p>
            <a:pPr algn="l">
              <a:buFont typeface="Arial" pitchFamily="34" charset="0"/>
              <a:buChar char="•"/>
            </a:pPr>
            <a:endParaRPr lang="pl-PL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Egzamin praktyczny dokumentowany jest na protokole z egzaminu praktycznego, którego wzór określa załącznik nr 3 do niniejszych Wytycznych.</a:t>
            </a:r>
          </a:p>
          <a:p>
            <a:pPr algn="l"/>
            <a:r>
              <a:rPr lang="pl-PL" sz="2800" dirty="0" smtClean="0"/>
              <a:t> </a:t>
            </a:r>
          </a:p>
          <a:p>
            <a:pPr algn="l"/>
            <a:endParaRPr lang="pl-PL" sz="3200" dirty="0" smtClean="0"/>
          </a:p>
          <a:p>
            <a:pPr algn="l"/>
            <a:endParaRPr lang="pl-PL" sz="3000" dirty="0" smtClean="0"/>
          </a:p>
          <a:p>
            <a:pPr algn="l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endParaRPr lang="pl-PL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Do świadectwa kwalifikacji (MM) wpisuje się co najmniej jedno z uprawnień :</a:t>
            </a:r>
          </a:p>
          <a:p>
            <a:pPr algn="l"/>
            <a:r>
              <a:rPr lang="pl-PL" sz="4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l-PL" sz="4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TM(A) –samolotu o maksymalnej masie startowej (MTOM) do 495 kg, jako całość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TM(H) –śmigłowiec o maksymalnej masie startowej (MTOM) do 495 kg, jako całość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TM(AG) –wiatrakowca o masie startowej (MTOM) do 560 kg, jako całość;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AFPP(A) –płatowiec, zespół napędowy i systemy elektryczne samolotu o maksymalnej masie startowej (MTOM) do 495 kg;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AFFP(H) –płatowiec, zespół napędowy i systemy elektryczne samolotu o maksymalnej masie startowej (MTOM) do 495 kg;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AFPP(AG) –płatowca, zespołu napędowego i systemów elektrycznych wiatrakowca o maksymalnej masie startowej (MTOM) do 560 kg;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AV –awioniki samolotu i śmigłowca o maksymalnej masie startowej (MTOM) do 495 kg, oraz wiatrakowca o maksymalnej masie startowej (MTOM) do 560 kg; 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TM(HG) –lotnia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TM(PG) –paralotnia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TM(PHG) –motolotnia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TM(PPGG) –</a:t>
            </a:r>
            <a:r>
              <a:rPr lang="pl-PL" sz="4500" dirty="0" err="1" smtClean="0">
                <a:latin typeface="Times New Roman" pitchFamily="18" charset="0"/>
                <a:cs typeface="Times New Roman" pitchFamily="18" charset="0"/>
              </a:rPr>
              <a:t>motoparalotnia</a:t>
            </a:r>
            <a:endParaRPr lang="pl-PL" sz="45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TM(P) –spadochron</a:t>
            </a:r>
          </a:p>
          <a:p>
            <a:pPr lvl="0"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TM(UGL) –szybowiec ultralekki</a:t>
            </a:r>
          </a:p>
          <a:p>
            <a:pPr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pl-PL" sz="45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r>
              <a:rPr lang="pl-PL" sz="2800" dirty="0" smtClean="0"/>
              <a:t> </a:t>
            </a:r>
          </a:p>
          <a:p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Zgodnie z § 26 pkt. 2 oraz § 27 pkt. 3 rozporządzenia Ministra Transportu, Budownictwa i Gospodarki Morskiej z dnia 3 czerwca 2013 r. w sprawie świadectw kwalifikacji  przed wydaniem licencji lub uprawnienia następuje sprawdzanie kwalifikacji lotniczych. Sprawdzenia kwalifikacji lotniczych  dokonuje się w formie egzaminu teoretycznego lub egzaminu praktycznego.</a:t>
            </a:r>
          </a:p>
          <a:p>
            <a:pPr algn="l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pl-PL" sz="3200" dirty="0" smtClean="0"/>
          </a:p>
          <a:p>
            <a:pPr algn="l"/>
            <a:endParaRPr lang="pl-PL" sz="3000" dirty="0" smtClean="0"/>
          </a:p>
          <a:p>
            <a:pPr algn="l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2"/>
          <p:cNvSpPr txBox="1">
            <a:spLocks/>
          </p:cNvSpPr>
          <p:nvPr/>
        </p:nvSpPr>
        <p:spPr>
          <a:xfrm>
            <a:off x="0" y="1268760"/>
            <a:ext cx="9144000" cy="5184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2000" b="1" dirty="0" smtClean="0"/>
          </a:p>
          <a:p>
            <a:pPr marL="342900" indent="-342900" algn="l"/>
            <a:endParaRPr lang="pl-PL" sz="2000" dirty="0" smtClean="0"/>
          </a:p>
          <a:p>
            <a:endParaRPr lang="pl-PL" sz="2000" dirty="0" smtClean="0"/>
          </a:p>
          <a:p>
            <a:pPr lvl="0" algn="l">
              <a:buFont typeface="Arial" pitchFamily="34" charset="0"/>
              <a:buChar char="•"/>
            </a:pPr>
            <a:r>
              <a:rPr lang="pl-PL" sz="3200" dirty="0" smtClean="0"/>
              <a:t> 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Warunkiem przystąpienia kandydata do egzaminu praktycznego jest ukończenie przez niego szkolenia praktycznego oraz zaliczenie egzaminu teoretycznego.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Egzamin teoretyczny na świadectwo kwalifikacji (MM) z uprawnieniem podstawowym jest przeprowadzany przez egzaminatora teoretycznego poza siedzibą Urzędu Lotnictwa cywilnego po ukończeniu przez kandydata szkolenia teoretycznego bez konieczności składania wniosku  do Prezesa U L C.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Kandydat powinien wykazać przed egzaminatorem teoretycznym podczas egzaminu teoretycznego, że posiada wiedzę niezbędną do tego uprawnienia podstawowego, o które się ubiega, odpowiednio w zakresie przedmiotów, o których mowa w </a:t>
            </a:r>
            <a:r>
              <a:rPr lang="pl-PL" sz="8000" dirty="0" err="1" smtClean="0">
                <a:latin typeface="Times New Roman" pitchFamily="18" charset="0"/>
                <a:cs typeface="Times New Roman" pitchFamily="18" charset="0"/>
              </a:rPr>
              <a:t>pkt</a:t>
            </a: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 1.3.1.1 albo 1.3.1.2.  w załączniku nr 9 do rozporządzenia w sprawie świadectw kwalifikacji. 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pl-PL" sz="8000" dirty="0" smtClean="0">
                <a:latin typeface="Times New Roman" pitchFamily="18" charset="0"/>
                <a:cs typeface="Times New Roman" pitchFamily="18" charset="0"/>
              </a:rPr>
              <a:t>Egzamin teoretyczny jest dokumentowany na karcie egzaminu teoretycznego, której wzór określa załącznik nr 2 do niniejszych Wytycznych.</a:t>
            </a:r>
          </a:p>
          <a:p>
            <a:pPr lvl="0" algn="l">
              <a:buFont typeface="Arial" pitchFamily="34" charset="0"/>
              <a:buChar char="•"/>
            </a:pPr>
            <a:endParaRPr lang="pl-PL" sz="8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endParaRPr lang="pl-PL" sz="3200" dirty="0" smtClean="0"/>
          </a:p>
          <a:p>
            <a:pPr algn="l"/>
            <a:endParaRPr lang="pl-PL" sz="3000" dirty="0" smtClean="0"/>
          </a:p>
          <a:p>
            <a:pPr algn="l"/>
            <a:r>
              <a:rPr lang="pl-PL" dirty="0" smtClean="0"/>
              <a:t> </a:t>
            </a:r>
          </a:p>
          <a:p>
            <a:pPr lvl="1">
              <a:buFontTx/>
              <a:buChar char="-"/>
            </a:pP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FontTx/>
              <a:buChar char="-"/>
            </a:pPr>
            <a:endParaRPr lang="pl-PL" sz="2000" dirty="0" smtClean="0"/>
          </a:p>
          <a:p>
            <a:pPr algn="l"/>
            <a:endParaRPr lang="pl-PL" sz="2000" dirty="0" smtClean="0"/>
          </a:p>
          <a:p>
            <a:endParaRPr lang="pl-PL" sz="2000" b="1" dirty="0" smtClean="0"/>
          </a:p>
          <a:p>
            <a:endParaRPr lang="pl-PL" sz="2800" dirty="0"/>
          </a:p>
        </p:txBody>
      </p:sp>
      <p:pic>
        <p:nvPicPr>
          <p:cNvPr id="7" name="Symbol zastępczy obrazu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61" r="261"/>
          <a:stretch>
            <a:fillRect/>
          </a:stretch>
        </p:blipFill>
        <p:spPr>
          <a:xfrm>
            <a:off x="8028468" y="233296"/>
            <a:ext cx="936020" cy="891448"/>
          </a:xfrm>
          <a:prstGeom prst="rect">
            <a:avLst/>
          </a:prstGeom>
        </p:spPr>
      </p:pic>
      <p:sp>
        <p:nvSpPr>
          <p:cNvPr id="10" name="Tytuł 2"/>
          <p:cNvSpPr txBox="1">
            <a:spLocks/>
          </p:cNvSpPr>
          <p:nvPr/>
        </p:nvSpPr>
        <p:spPr>
          <a:xfrm>
            <a:off x="-10017" y="116632"/>
            <a:ext cx="91440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dirty="0" smtClean="0"/>
              <a:t>Urząd Lotnictwa Cywilnego</a:t>
            </a:r>
          </a:p>
          <a:p>
            <a:r>
              <a:rPr lang="pl-PL" sz="2800" dirty="0" smtClean="0"/>
              <a:t>Departament Personelu Lotniczego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689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24178</TotalTime>
  <Words>1317</Words>
  <Application>Microsoft Office PowerPoint</Application>
  <PresentationFormat>Pokaz na ekranie (4:3)</PresentationFormat>
  <Paragraphs>355</Paragraphs>
  <Slides>17</Slides>
  <Notes>17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mpe</dc:creator>
  <cp:lastModifiedBy>Babiak Agnieszka</cp:lastModifiedBy>
  <cp:revision>2131</cp:revision>
  <cp:lastPrinted>2016-04-07T20:22:24Z</cp:lastPrinted>
  <dcterms:created xsi:type="dcterms:W3CDTF">2009-02-19T15:03:53Z</dcterms:created>
  <dcterms:modified xsi:type="dcterms:W3CDTF">2017-07-18T08:52:11Z</dcterms:modified>
</cp:coreProperties>
</file>