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3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notesSlides/notesSlide4.xml" ContentType="application/vnd.openxmlformats-officedocument.presentationml.notesSlide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09" r:id="rId2"/>
    <p:sldId id="304" r:id="rId3"/>
    <p:sldId id="307" r:id="rId4"/>
    <p:sldId id="294" r:id="rId5"/>
    <p:sldId id="297" r:id="rId6"/>
    <p:sldId id="273" r:id="rId7"/>
    <p:sldId id="296" r:id="rId8"/>
    <p:sldId id="305" r:id="rId9"/>
    <p:sldId id="269" r:id="rId10"/>
    <p:sldId id="270" r:id="rId11"/>
    <p:sldId id="257" r:id="rId12"/>
    <p:sldId id="271" r:id="rId13"/>
    <p:sldId id="276" r:id="rId14"/>
    <p:sldId id="278" r:id="rId15"/>
    <p:sldId id="290" r:id="rId16"/>
    <p:sldId id="310" r:id="rId17"/>
    <p:sldId id="282" r:id="rId18"/>
    <p:sldId id="306" r:id="rId19"/>
    <p:sldId id="299" r:id="rId20"/>
    <p:sldId id="300" r:id="rId21"/>
    <p:sldId id="301" r:id="rId22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lga Michalak" initials="OM" lastIdx="1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4660"/>
  </p:normalViewPr>
  <p:slideViewPr>
    <p:cSldViewPr>
      <p:cViewPr varScale="1">
        <p:scale>
          <a:sx n="84" d="100"/>
          <a:sy n="84" d="100"/>
        </p:scale>
        <p:origin x="139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fs\ler\LER-4\1.%20Dane%20statystyczne%20ULC\analiza%20kwartalna\Analiza_kwartalna_now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7879-4263-A072-8F99E8B63C3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7879-4263-A072-8F99E8B63C3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7879-4263-A072-8F99E8B63C32}"/>
              </c:ext>
            </c:extLst>
          </c:dPt>
          <c:dLbls>
            <c:numFmt formatCode="#,##0.00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'PAX PAX'!$P$5:$P$7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'PAX PAX'!$Q$5:$Q$7</c:f>
              <c:numCache>
                <c:formatCode>#,##0</c:formatCode>
                <c:ptCount val="3"/>
                <c:pt idx="0">
                  <c:v>10914254</c:v>
                </c:pt>
                <c:pt idx="1">
                  <c:v>2799666</c:v>
                </c:pt>
                <c:pt idx="2">
                  <c:v>130151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879-4263-A072-8F99E8B63C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675200"/>
        <c:axId val="80676736"/>
      </c:barChart>
      <c:catAx>
        <c:axId val="80675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676736"/>
        <c:crosses val="autoZero"/>
        <c:auto val="1"/>
        <c:lblAlgn val="ctr"/>
        <c:lblOffset val="100"/>
        <c:noMultiLvlLbl val="0"/>
      </c:catAx>
      <c:valAx>
        <c:axId val="80676736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crossAx val="80675200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A1AD-491B-AE22-807B13C9C0A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ACI!$B$13:$B$14</c:f>
              <c:strCache>
                <c:ptCount val="2"/>
                <c:pt idx="0">
                  <c:v>Polska</c:v>
                </c:pt>
                <c:pt idx="1">
                  <c:v>Porty ACI</c:v>
                </c:pt>
              </c:strCache>
            </c:strRef>
          </c:cat>
          <c:val>
            <c:numRef>
              <c:f>ACI!$C$13:$C$14</c:f>
              <c:numCache>
                <c:formatCode>0.00%</c:formatCode>
                <c:ptCount val="2"/>
                <c:pt idx="0">
                  <c:v>3.3079755645457585</c:v>
                </c:pt>
                <c:pt idx="1">
                  <c:v>2.44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AD-491B-AE22-807B13C9C0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784960"/>
        <c:axId val="97786496"/>
      </c:barChart>
      <c:catAx>
        <c:axId val="97784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97786496"/>
        <c:crosses val="autoZero"/>
        <c:auto val="1"/>
        <c:lblAlgn val="ctr"/>
        <c:lblOffset val="100"/>
        <c:noMultiLvlLbl val="0"/>
      </c:catAx>
      <c:valAx>
        <c:axId val="97786496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9778496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 b="1"/>
      </a:pPr>
      <a:endParaRPr lang="pl-PL"/>
    </a:p>
  </c:txPr>
  <c:externalData r:id="rId1">
    <c:autoUpdate val="1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B4EE-46EB-B148-9009DAA5521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B4EE-46EB-B148-9009DAA55210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ACI!$B$15:$B$16</c:f>
              <c:strCache>
                <c:ptCount val="2"/>
                <c:pt idx="0">
                  <c:v>Polska</c:v>
                </c:pt>
                <c:pt idx="1">
                  <c:v>Porty ACI</c:v>
                </c:pt>
              </c:strCache>
            </c:strRef>
          </c:cat>
          <c:val>
            <c:numRef>
              <c:f>ACI!$C$15:$C$16</c:f>
              <c:numCache>
                <c:formatCode>0.00%</c:formatCode>
                <c:ptCount val="2"/>
                <c:pt idx="0">
                  <c:v>3.9344949460345857</c:v>
                </c:pt>
                <c:pt idx="1">
                  <c:v>2.4380000000000002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EE-46EB-B148-9009DAA552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821056"/>
        <c:axId val="97822592"/>
      </c:barChart>
      <c:catAx>
        <c:axId val="97821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97822592"/>
        <c:crosses val="autoZero"/>
        <c:auto val="1"/>
        <c:lblAlgn val="ctr"/>
        <c:lblOffset val="100"/>
        <c:noMultiLvlLbl val="0"/>
      </c:catAx>
      <c:valAx>
        <c:axId val="97822592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978210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 b="1"/>
      </a:pPr>
      <a:endParaRPr lang="pl-PL"/>
    </a:p>
  </c:txPr>
  <c:externalData r:id="rId1">
    <c:autoUpdate val="1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A8C0-4C58-AB3E-D32F47F68BE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A8C0-4C58-AB3E-D32F47F68BE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ACI!$B$17:$B$18</c:f>
              <c:strCache>
                <c:ptCount val="2"/>
                <c:pt idx="0">
                  <c:v>Polska</c:v>
                </c:pt>
                <c:pt idx="1">
                  <c:v>Porty ACI</c:v>
                </c:pt>
              </c:strCache>
            </c:strRef>
          </c:cat>
          <c:val>
            <c:numRef>
              <c:f>ACI!$C$17:$C$18</c:f>
              <c:numCache>
                <c:formatCode>0.00%</c:formatCode>
                <c:ptCount val="2"/>
                <c:pt idx="0">
                  <c:v>2.1247075599799348</c:v>
                </c:pt>
                <c:pt idx="1">
                  <c:v>3.2879999999999998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C0-4C58-AB3E-D32F47F68B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836416"/>
        <c:axId val="97842304"/>
      </c:barChart>
      <c:catAx>
        <c:axId val="97836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97842304"/>
        <c:crosses val="autoZero"/>
        <c:auto val="1"/>
        <c:lblAlgn val="ctr"/>
        <c:lblOffset val="100"/>
        <c:noMultiLvlLbl val="0"/>
      </c:catAx>
      <c:valAx>
        <c:axId val="97842304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9783641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 b="1"/>
      </a:pPr>
      <a:endParaRPr lang="pl-PL"/>
    </a:p>
  </c:txPr>
  <c:externalData r:id="rId1">
    <c:autoUpdate val="1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136C-4F50-BBC3-D07B0121076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136C-4F50-BBC3-D07B01210760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ACI!$B$23:$B$24</c:f>
              <c:strCache>
                <c:ptCount val="2"/>
                <c:pt idx="0">
                  <c:v>Polska</c:v>
                </c:pt>
                <c:pt idx="1">
                  <c:v>Porty ACI</c:v>
                </c:pt>
              </c:strCache>
            </c:strRef>
          </c:cat>
          <c:val>
            <c:numRef>
              <c:f>ACI!$C$23:$C$24</c:f>
              <c:numCache>
                <c:formatCode>0.00%</c:formatCode>
                <c:ptCount val="2"/>
                <c:pt idx="0">
                  <c:v>5.9767974127933696</c:v>
                </c:pt>
                <c:pt idx="1">
                  <c:v>2.214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36C-4F50-BBC3-D07B012107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897088"/>
        <c:axId val="97898880"/>
      </c:barChart>
      <c:catAx>
        <c:axId val="97897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97898880"/>
        <c:crosses val="autoZero"/>
        <c:auto val="1"/>
        <c:lblAlgn val="ctr"/>
        <c:lblOffset val="100"/>
        <c:noMultiLvlLbl val="0"/>
      </c:catAx>
      <c:valAx>
        <c:axId val="97898880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978970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 b="1"/>
      </a:pPr>
      <a:endParaRPr lang="pl-PL"/>
    </a:p>
  </c:txPr>
  <c:externalData r:id="rId1">
    <c:autoUpdate val="1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PORTY!$C$258</c:f>
              <c:strCache>
                <c:ptCount val="1"/>
                <c:pt idx="0">
                  <c:v>Wartościowo</c:v>
                </c:pt>
              </c:strCache>
            </c:strRef>
          </c:tx>
          <c:spPr>
            <a:solidFill>
              <a:srgbClr val="00206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PORTY!$D$257:$R$257</c:f>
              <c:strCache>
                <c:ptCount val="15"/>
                <c:pt idx="0">
                  <c:v>WAW</c:v>
                </c:pt>
                <c:pt idx="1">
                  <c:v>KRK</c:v>
                </c:pt>
                <c:pt idx="2">
                  <c:v>KTW</c:v>
                </c:pt>
                <c:pt idx="3">
                  <c:v>GDN</c:v>
                </c:pt>
                <c:pt idx="4">
                  <c:v>WRO</c:v>
                </c:pt>
                <c:pt idx="5">
                  <c:v>POZ</c:v>
                </c:pt>
                <c:pt idx="6">
                  <c:v>WMI</c:v>
                </c:pt>
                <c:pt idx="7">
                  <c:v>RZE</c:v>
                </c:pt>
                <c:pt idx="8">
                  <c:v>SZZ</c:v>
                </c:pt>
                <c:pt idx="9">
                  <c:v>BZG</c:v>
                </c:pt>
                <c:pt idx="10">
                  <c:v>LUZ</c:v>
                </c:pt>
                <c:pt idx="11">
                  <c:v>LCJ</c:v>
                </c:pt>
                <c:pt idx="12">
                  <c:v>SZY</c:v>
                </c:pt>
                <c:pt idx="13">
                  <c:v>IEG</c:v>
                </c:pt>
                <c:pt idx="14">
                  <c:v>RDO</c:v>
                </c:pt>
              </c:strCache>
            </c:strRef>
          </c:cat>
          <c:val>
            <c:numRef>
              <c:f>PORTY!$D$258:$R$258</c:f>
              <c:numCache>
                <c:formatCode>#,##0</c:formatCode>
                <c:ptCount val="15"/>
                <c:pt idx="0">
                  <c:v>2521260</c:v>
                </c:pt>
                <c:pt idx="1">
                  <c:v>1659877</c:v>
                </c:pt>
                <c:pt idx="2">
                  <c:v>815031</c:v>
                </c:pt>
                <c:pt idx="3">
                  <c:v>935365</c:v>
                </c:pt>
                <c:pt idx="4">
                  <c:v>552501</c:v>
                </c:pt>
                <c:pt idx="5">
                  <c:v>487198</c:v>
                </c:pt>
                <c:pt idx="6">
                  <c:v>710170</c:v>
                </c:pt>
                <c:pt idx="7">
                  <c:v>150627</c:v>
                </c:pt>
                <c:pt idx="8">
                  <c:v>87143</c:v>
                </c:pt>
                <c:pt idx="9">
                  <c:v>53686</c:v>
                </c:pt>
                <c:pt idx="10">
                  <c:v>75720</c:v>
                </c:pt>
                <c:pt idx="11">
                  <c:v>29519</c:v>
                </c:pt>
                <c:pt idx="12">
                  <c:v>29865</c:v>
                </c:pt>
                <c:pt idx="13">
                  <c:v>6626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D2-4535-B66F-A1D035B074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964416"/>
        <c:axId val="97965952"/>
      </c:barChart>
      <c:scatterChart>
        <c:scatterStyle val="lineMarker"/>
        <c:varyColors val="0"/>
        <c:ser>
          <c:idx val="1"/>
          <c:order val="1"/>
          <c:tx>
            <c:strRef>
              <c:f>PORTY!$C$259</c:f>
              <c:strCache>
                <c:ptCount val="1"/>
                <c:pt idx="0">
                  <c:v>Procentowo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Lbls>
            <c:dLbl>
              <c:idx val="0"/>
              <c:layout>
                <c:manualLayout>
                  <c:x val="-4.6263998250218749E-2"/>
                  <c:y val="-0.4035569679849340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7D2-4535-B66F-A1D035B074D7}"/>
                </c:ext>
              </c:extLst>
            </c:dLbl>
            <c:dLbl>
              <c:idx val="3"/>
              <c:layout>
                <c:manualLayout>
                  <c:x val="-5.1819553805774278E-2"/>
                  <c:y val="-9.86134651600753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7D2-4535-B66F-A1D035B074D7}"/>
                </c:ext>
              </c:extLst>
            </c:dLbl>
            <c:dLbl>
              <c:idx val="5"/>
              <c:layout>
                <c:manualLayout>
                  <c:x val="-4.9041776027996503E-2"/>
                  <c:y val="5.68479284369114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7D2-4535-B66F-A1D035B074D7}"/>
                </c:ext>
              </c:extLst>
            </c:dLbl>
            <c:dLbl>
              <c:idx val="8"/>
              <c:layout>
                <c:manualLayout>
                  <c:x val="-4.9041776027996503E-2"/>
                  <c:y val="6.8806497175141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7D2-4535-B66F-A1D035B074D7}"/>
                </c:ext>
              </c:extLst>
            </c:dLbl>
            <c:dLbl>
              <c:idx val="10"/>
              <c:layout>
                <c:manualLayout>
                  <c:x val="-5.7375109361329835E-2"/>
                  <c:y val="9.27236346516007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7D2-4535-B66F-A1D035B074D7}"/>
                </c:ext>
              </c:extLst>
            </c:dLbl>
            <c:dLbl>
              <c:idx val="12"/>
              <c:layout>
                <c:manualLayout>
                  <c:x val="-6.7333333333333328E-2"/>
                  <c:y val="-0.104592749529190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D61-4CEE-B4D4-DE23AB23BB20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/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strRef>
              <c:f>PORTY!$D$257:$R$257</c:f>
              <c:strCache>
                <c:ptCount val="15"/>
                <c:pt idx="0">
                  <c:v>WAW</c:v>
                </c:pt>
                <c:pt idx="1">
                  <c:v>KRK</c:v>
                </c:pt>
                <c:pt idx="2">
                  <c:v>KTW</c:v>
                </c:pt>
                <c:pt idx="3">
                  <c:v>GDN</c:v>
                </c:pt>
                <c:pt idx="4">
                  <c:v>WRO</c:v>
                </c:pt>
                <c:pt idx="5">
                  <c:v>POZ</c:v>
                </c:pt>
                <c:pt idx="6">
                  <c:v>WMI</c:v>
                </c:pt>
                <c:pt idx="7">
                  <c:v>RZE</c:v>
                </c:pt>
                <c:pt idx="8">
                  <c:v>SZZ</c:v>
                </c:pt>
                <c:pt idx="9">
                  <c:v>BZG</c:v>
                </c:pt>
                <c:pt idx="10">
                  <c:v>LUZ</c:v>
                </c:pt>
                <c:pt idx="11">
                  <c:v>LCJ</c:v>
                </c:pt>
                <c:pt idx="12">
                  <c:v>SZY</c:v>
                </c:pt>
                <c:pt idx="13">
                  <c:v>IEG</c:v>
                </c:pt>
                <c:pt idx="14">
                  <c:v>RDO</c:v>
                </c:pt>
              </c:strCache>
            </c:strRef>
          </c:xVal>
          <c:yVal>
            <c:numRef>
              <c:f>PORTY!$D$259:$R$259</c:f>
              <c:numCache>
                <c:formatCode>0%</c:formatCode>
                <c:ptCount val="15"/>
                <c:pt idx="0">
                  <c:v>2.0253150321358082</c:v>
                </c:pt>
                <c:pt idx="1">
                  <c:v>5.0029296433490771</c:v>
                </c:pt>
                <c:pt idx="2">
                  <c:v>2.3532548752389255</c:v>
                </c:pt>
                <c:pt idx="3">
                  <c:v>3.3398616729926696</c:v>
                </c:pt>
                <c:pt idx="4">
                  <c:v>2.7767078607075191</c:v>
                </c:pt>
                <c:pt idx="5">
                  <c:v>3.5503071552974266</c:v>
                </c:pt>
                <c:pt idx="6">
                  <c:v>3.9468360621116636</c:v>
                </c:pt>
                <c:pt idx="7">
                  <c:v>5.5608594528740722</c:v>
                </c:pt>
                <c:pt idx="8">
                  <c:v>3.509726529461517</c:v>
                </c:pt>
                <c:pt idx="9">
                  <c:v>7.5348771929824565</c:v>
                </c:pt>
                <c:pt idx="10">
                  <c:v>7.3880378573519376</c:v>
                </c:pt>
                <c:pt idx="11">
                  <c:v>5.4213039485766759</c:v>
                </c:pt>
                <c:pt idx="12">
                  <c:v>8.6766414875072631</c:v>
                </c:pt>
                <c:pt idx="13">
                  <c:v>2.8884045335658239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B7D2-4535-B66F-A1D035B074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8383360"/>
        <c:axId val="98381824"/>
      </c:scatterChart>
      <c:catAx>
        <c:axId val="97964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crossAx val="97965952"/>
        <c:crosses val="autoZero"/>
        <c:auto val="1"/>
        <c:lblAlgn val="ctr"/>
        <c:lblOffset val="100"/>
        <c:noMultiLvlLbl val="0"/>
      </c:catAx>
      <c:valAx>
        <c:axId val="97965952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97964416"/>
        <c:crosses val="autoZero"/>
        <c:crossBetween val="between"/>
        <c:dispUnits>
          <c:builtInUnit val="millions"/>
          <c:dispUnitsLbl>
            <c:layout/>
          </c:dispUnitsLbl>
        </c:dispUnits>
      </c:valAx>
      <c:valAx>
        <c:axId val="98381824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98383360"/>
        <c:crosses val="max"/>
        <c:crossBetween val="midCat"/>
      </c:valAx>
      <c:valAx>
        <c:axId val="98383360"/>
        <c:scaling>
          <c:orientation val="minMax"/>
        </c:scaling>
        <c:delete val="1"/>
        <c:axPos val="b"/>
        <c:majorTickMark val="out"/>
        <c:minorTickMark val="none"/>
        <c:tickLblPos val="nextTo"/>
        <c:crossAx val="98381824"/>
        <c:crosses val="autoZero"/>
        <c:crossBetween val="midCat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PORTY!$Y$258</c:f>
              <c:strCache>
                <c:ptCount val="1"/>
                <c:pt idx="0">
                  <c:v>Wartościowo</c:v>
                </c:pt>
              </c:strCache>
            </c:strRef>
          </c:tx>
          <c:spPr>
            <a:solidFill>
              <a:srgbClr val="00206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PORTY!$Z$257:$AN$257</c:f>
              <c:strCache>
                <c:ptCount val="15"/>
                <c:pt idx="0">
                  <c:v>WAW</c:v>
                </c:pt>
                <c:pt idx="1">
                  <c:v>KRK</c:v>
                </c:pt>
                <c:pt idx="2">
                  <c:v>KTW</c:v>
                </c:pt>
                <c:pt idx="3">
                  <c:v>GDN</c:v>
                </c:pt>
                <c:pt idx="4">
                  <c:v>WRO</c:v>
                </c:pt>
                <c:pt idx="5">
                  <c:v>POZ</c:v>
                </c:pt>
                <c:pt idx="6">
                  <c:v>WMI</c:v>
                </c:pt>
                <c:pt idx="7">
                  <c:v>RZE</c:v>
                </c:pt>
                <c:pt idx="8">
                  <c:v>SZZ</c:v>
                </c:pt>
                <c:pt idx="9">
                  <c:v>BZG</c:v>
                </c:pt>
                <c:pt idx="10">
                  <c:v>LUZ</c:v>
                </c:pt>
                <c:pt idx="11">
                  <c:v>LCJ</c:v>
                </c:pt>
                <c:pt idx="12">
                  <c:v>SZY</c:v>
                </c:pt>
                <c:pt idx="13">
                  <c:v>IEG</c:v>
                </c:pt>
                <c:pt idx="14">
                  <c:v>RDO</c:v>
                </c:pt>
              </c:strCache>
            </c:strRef>
          </c:cat>
          <c:val>
            <c:numRef>
              <c:f>PORTY!$Z$258:$AN$258</c:f>
              <c:numCache>
                <c:formatCode>#,##0</c:formatCode>
                <c:ptCount val="15"/>
                <c:pt idx="0">
                  <c:v>3930607</c:v>
                </c:pt>
                <c:pt idx="1">
                  <c:v>2731504</c:v>
                </c:pt>
                <c:pt idx="2">
                  <c:v>1210984</c:v>
                </c:pt>
                <c:pt idx="3">
                  <c:v>1458814</c:v>
                </c:pt>
                <c:pt idx="4">
                  <c:v>860578</c:v>
                </c:pt>
                <c:pt idx="5">
                  <c:v>716012</c:v>
                </c:pt>
                <c:pt idx="6">
                  <c:v>1190459</c:v>
                </c:pt>
                <c:pt idx="7">
                  <c:v>224639</c:v>
                </c:pt>
                <c:pt idx="8">
                  <c:v>134302</c:v>
                </c:pt>
                <c:pt idx="9">
                  <c:v>85381</c:v>
                </c:pt>
                <c:pt idx="10">
                  <c:v>104290</c:v>
                </c:pt>
                <c:pt idx="11">
                  <c:v>52840</c:v>
                </c:pt>
                <c:pt idx="12">
                  <c:v>40345</c:v>
                </c:pt>
                <c:pt idx="13">
                  <c:v>8421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37-4254-B82A-D1C2626B6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417280"/>
        <c:axId val="98439552"/>
      </c:barChart>
      <c:scatterChart>
        <c:scatterStyle val="lineMarker"/>
        <c:varyColors val="0"/>
        <c:ser>
          <c:idx val="1"/>
          <c:order val="1"/>
          <c:tx>
            <c:strRef>
              <c:f>PORTY!$Y$259</c:f>
              <c:strCache>
                <c:ptCount val="1"/>
                <c:pt idx="0">
                  <c:v>Procentowo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Lbls>
            <c:dLbl>
              <c:idx val="0"/>
              <c:layout>
                <c:manualLayout>
                  <c:x val="-5.1548775153105859E-2"/>
                  <c:y val="-0.4035569679849341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437-4254-B82A-D1C2626B67D3}"/>
                </c:ext>
              </c:extLst>
            </c:dLbl>
            <c:dLbl>
              <c:idx val="9"/>
              <c:layout>
                <c:manualLayout>
                  <c:x val="-6.265988626421698E-2"/>
                  <c:y val="7.47857815442561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F0D-4B4E-B63C-AA4DD189FC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/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strRef>
              <c:f>PORTY!$Z$257:$AN$257</c:f>
              <c:strCache>
                <c:ptCount val="15"/>
                <c:pt idx="0">
                  <c:v>WAW</c:v>
                </c:pt>
                <c:pt idx="1">
                  <c:v>KRK</c:v>
                </c:pt>
                <c:pt idx="2">
                  <c:v>KTW</c:v>
                </c:pt>
                <c:pt idx="3">
                  <c:v>GDN</c:v>
                </c:pt>
                <c:pt idx="4">
                  <c:v>WRO</c:v>
                </c:pt>
                <c:pt idx="5">
                  <c:v>POZ</c:v>
                </c:pt>
                <c:pt idx="6">
                  <c:v>WMI</c:v>
                </c:pt>
                <c:pt idx="7">
                  <c:v>RZE</c:v>
                </c:pt>
                <c:pt idx="8">
                  <c:v>SZZ</c:v>
                </c:pt>
                <c:pt idx="9">
                  <c:v>BZG</c:v>
                </c:pt>
                <c:pt idx="10">
                  <c:v>LUZ</c:v>
                </c:pt>
                <c:pt idx="11">
                  <c:v>LCJ</c:v>
                </c:pt>
                <c:pt idx="12">
                  <c:v>SZY</c:v>
                </c:pt>
                <c:pt idx="13">
                  <c:v>IEG</c:v>
                </c:pt>
                <c:pt idx="14">
                  <c:v>RDO</c:v>
                </c:pt>
              </c:strCache>
            </c:strRef>
          </c:xVal>
          <c:yVal>
            <c:numRef>
              <c:f>PORTY!$Z$259:$AM$259</c:f>
              <c:numCache>
                <c:formatCode>0%</c:formatCode>
                <c:ptCount val="14"/>
                <c:pt idx="0">
                  <c:v>2.1247075599799348</c:v>
                </c:pt>
                <c:pt idx="1">
                  <c:v>5.9767974127933696</c:v>
                </c:pt>
                <c:pt idx="2">
                  <c:v>2.9300079360470743</c:v>
                </c:pt>
                <c:pt idx="3">
                  <c:v>3.8128959749085203</c:v>
                </c:pt>
                <c:pt idx="4">
                  <c:v>3.3645110465593611</c:v>
                </c:pt>
                <c:pt idx="5">
                  <c:v>4.6345318618725528</c:v>
                </c:pt>
                <c:pt idx="6">
                  <c:v>5.2913757161715882</c:v>
                </c:pt>
                <c:pt idx="7">
                  <c:v>5.8972750183765621</c:v>
                </c:pt>
                <c:pt idx="8">
                  <c:v>3.6548739998911444</c:v>
                </c:pt>
                <c:pt idx="9">
                  <c:v>9.3660596752961833</c:v>
                </c:pt>
                <c:pt idx="10">
                  <c:v>6.8288370874803563</c:v>
                </c:pt>
                <c:pt idx="11">
                  <c:v>7.7958099734434931</c:v>
                </c:pt>
                <c:pt idx="12">
                  <c:v>7.9216571765167885</c:v>
                </c:pt>
                <c:pt idx="13">
                  <c:v>1.7384393063583814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2437-4254-B82A-D1C2626B6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8443264"/>
        <c:axId val="98441472"/>
      </c:scatterChart>
      <c:catAx>
        <c:axId val="98417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crossAx val="98439552"/>
        <c:crosses val="autoZero"/>
        <c:auto val="1"/>
        <c:lblAlgn val="ctr"/>
        <c:lblOffset val="100"/>
        <c:noMultiLvlLbl val="0"/>
      </c:catAx>
      <c:valAx>
        <c:axId val="98439552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98417280"/>
        <c:crosses val="autoZero"/>
        <c:crossBetween val="between"/>
        <c:dispUnits>
          <c:builtInUnit val="millions"/>
          <c:dispUnitsLbl>
            <c:layout/>
          </c:dispUnitsLbl>
        </c:dispUnits>
      </c:valAx>
      <c:valAx>
        <c:axId val="98441472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98443264"/>
        <c:crosses val="max"/>
        <c:crossBetween val="midCat"/>
      </c:valAx>
      <c:valAx>
        <c:axId val="98443264"/>
        <c:scaling>
          <c:orientation val="minMax"/>
        </c:scaling>
        <c:delete val="1"/>
        <c:axPos val="b"/>
        <c:majorTickMark val="out"/>
        <c:minorTickMark val="none"/>
        <c:tickLblPos val="nextTo"/>
        <c:crossAx val="98441472"/>
        <c:crosses val="autoZero"/>
        <c:crossBetween val="midCat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73840769903762"/>
          <c:y val="7.5321581196581194E-2"/>
          <c:w val="0.86870603674540681"/>
          <c:h val="0.74793910256410256"/>
        </c:manualLayout>
      </c:layout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2287-4159-9F04-56B10EE88F3A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2287-4159-9F04-56B10EE88F3A}"/>
              </c:ext>
            </c:extLst>
          </c:dPt>
          <c:dLbls>
            <c:dLbl>
              <c:idx val="1"/>
              <c:layout>
                <c:manualLayout>
                  <c:x val="2.7777777777777779E-3"/>
                  <c:y val="2.0353098290598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287-4159-9F04-56B10EE88F3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ACI!$B$19:$B$20</c:f>
              <c:strCache>
                <c:ptCount val="2"/>
                <c:pt idx="0">
                  <c:v>Polska</c:v>
                </c:pt>
                <c:pt idx="1">
                  <c:v>Porty ACI</c:v>
                </c:pt>
              </c:strCache>
            </c:strRef>
          </c:cat>
          <c:val>
            <c:numRef>
              <c:f>ACI!$C$19:$C$20</c:f>
              <c:numCache>
                <c:formatCode>0.00%</c:formatCode>
                <c:ptCount val="2"/>
                <c:pt idx="0">
                  <c:v>3.4564567887251112</c:v>
                </c:pt>
                <c:pt idx="1">
                  <c:v>3.89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287-4159-9F04-56B10EE88F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490240"/>
        <c:axId val="98491776"/>
      </c:barChart>
      <c:catAx>
        <c:axId val="98490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98491776"/>
        <c:crosses val="autoZero"/>
        <c:auto val="1"/>
        <c:lblAlgn val="ctr"/>
        <c:lblOffset val="100"/>
        <c:noMultiLvlLbl val="0"/>
      </c:catAx>
      <c:valAx>
        <c:axId val="98491776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984902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73840769903762"/>
          <c:y val="0.10924252136752136"/>
          <c:w val="0.86870603674540681"/>
          <c:h val="0.7208023504273504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1216-4BF4-8335-B886DB1EBE9F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ACI!$B$21:$B$22</c:f>
              <c:strCache>
                <c:ptCount val="2"/>
                <c:pt idx="0">
                  <c:v>Polska</c:v>
                </c:pt>
                <c:pt idx="1">
                  <c:v>Porty ACI</c:v>
                </c:pt>
              </c:strCache>
            </c:strRef>
          </c:cat>
          <c:val>
            <c:numRef>
              <c:f>ACI!$C$21:$C$22</c:f>
              <c:numCache>
                <c:formatCode>0.00%</c:formatCode>
                <c:ptCount val="2"/>
                <c:pt idx="0">
                  <c:v>2.0928971904717653</c:v>
                </c:pt>
                <c:pt idx="1">
                  <c:v>0.86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16-4BF4-8335-B886DB1EBE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120064"/>
        <c:axId val="98121600"/>
      </c:barChart>
      <c:catAx>
        <c:axId val="98120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98121600"/>
        <c:crosses val="autoZero"/>
        <c:auto val="1"/>
        <c:lblAlgn val="ctr"/>
        <c:lblOffset val="100"/>
        <c:noMultiLvlLbl val="0"/>
      </c:catAx>
      <c:valAx>
        <c:axId val="9812160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981200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816294907167006"/>
          <c:y val="5.2345523380520467E-2"/>
          <c:w val="0.85138042933535918"/>
          <c:h val="0.7920895328423988"/>
        </c:manualLayout>
      </c:layout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24FA-402F-BB4C-F52591D1C29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24FA-402F-BB4C-F52591D1C29E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24FA-402F-BB4C-F52591D1C29E}"/>
              </c:ext>
            </c:extLst>
          </c:dPt>
          <c:dLbls>
            <c:numFmt formatCode="#,##0.00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REGULARNE!$S$8:$S$10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REGULARNE!$T$8:$T$10</c:f>
              <c:numCache>
                <c:formatCode>#,##0</c:formatCode>
                <c:ptCount val="3"/>
                <c:pt idx="0">
                  <c:v>9698338</c:v>
                </c:pt>
                <c:pt idx="1">
                  <c:v>2227552</c:v>
                </c:pt>
                <c:pt idx="2">
                  <c:v>102807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4FA-402F-BB4C-F52591D1C2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263808"/>
        <c:axId val="98265344"/>
      </c:barChart>
      <c:catAx>
        <c:axId val="98263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8265344"/>
        <c:crosses val="autoZero"/>
        <c:auto val="1"/>
        <c:lblAlgn val="ctr"/>
        <c:lblOffset val="100"/>
        <c:noMultiLvlLbl val="0"/>
      </c:catAx>
      <c:valAx>
        <c:axId val="98265344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98263808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2525-4749-8C58-C6B016A97C7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2525-4749-8C58-C6B016A97C7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2525-4749-8C58-C6B016A97C7B}"/>
              </c:ext>
            </c:extLst>
          </c:dPt>
          <c:dLbls>
            <c:numFmt formatCode="#,##0.00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REGULARNE!$S$8:$S$10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REGULARNE!$U$8:$U$10</c:f>
              <c:numCache>
                <c:formatCode>#,##0</c:formatCode>
                <c:ptCount val="3"/>
                <c:pt idx="0">
                  <c:v>15007566</c:v>
                </c:pt>
                <c:pt idx="1">
                  <c:v>3149642</c:v>
                </c:pt>
                <c:pt idx="2">
                  <c:v>7597196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525-4749-8C58-C6B016A97C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288768"/>
        <c:axId val="98290304"/>
      </c:barChart>
      <c:catAx>
        <c:axId val="98288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8290304"/>
        <c:crosses val="autoZero"/>
        <c:auto val="1"/>
        <c:lblAlgn val="ctr"/>
        <c:lblOffset val="100"/>
        <c:noMultiLvlLbl val="0"/>
      </c:catAx>
      <c:valAx>
        <c:axId val="98290304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98288768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6D8C-492C-BDDB-EB5453DD7162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6D8C-492C-BDDB-EB5453DD7162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6D8C-492C-BDDB-EB5453DD7162}"/>
              </c:ext>
            </c:extLst>
          </c:dPt>
          <c:dLbls>
            <c:numFmt formatCode="#,##0.00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'PAX PAX'!$P$5:$P$7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'PAX PAX'!$R$5:$R$7</c:f>
              <c:numCache>
                <c:formatCode>#,##0</c:formatCode>
                <c:ptCount val="3"/>
                <c:pt idx="0">
                  <c:v>16603248</c:v>
                </c:pt>
                <c:pt idx="1">
                  <c:v>3854072</c:v>
                </c:pt>
                <c:pt idx="2">
                  <c:v>8059297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D8C-492C-BDDB-EB5453DD71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716544"/>
        <c:axId val="80718080"/>
      </c:barChart>
      <c:catAx>
        <c:axId val="80716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718080"/>
        <c:crosses val="autoZero"/>
        <c:auto val="1"/>
        <c:lblAlgn val="ctr"/>
        <c:lblOffset val="100"/>
        <c:noMultiLvlLbl val="0"/>
      </c:catAx>
      <c:valAx>
        <c:axId val="80718080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80716544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5D2F-4040-AE02-3024992B40B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5D2F-4040-AE02-3024992B40B1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REGULARNE!$S$17:$S$18</c:f>
              <c:strCache>
                <c:ptCount val="2"/>
                <c:pt idx="0">
                  <c:v>2022 vs 2021</c:v>
                </c:pt>
                <c:pt idx="1">
                  <c:v>2022 vs 2020</c:v>
                </c:pt>
              </c:strCache>
            </c:strRef>
          </c:cat>
          <c:val>
            <c:numRef>
              <c:f>REGULARNE!$T$17:$T$18</c:f>
              <c:numCache>
                <c:formatCode>0.0%</c:formatCode>
                <c:ptCount val="2"/>
                <c:pt idx="0">
                  <c:v>3.353809922282398</c:v>
                </c:pt>
                <c:pt idx="1">
                  <c:v>93.335385722762069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2F-4040-AE02-3024992B40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775808"/>
        <c:axId val="98777344"/>
      </c:barChart>
      <c:catAx>
        <c:axId val="98775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98777344"/>
        <c:crosses val="autoZero"/>
        <c:auto val="1"/>
        <c:lblAlgn val="ctr"/>
        <c:lblOffset val="100"/>
        <c:noMultiLvlLbl val="0"/>
      </c:catAx>
      <c:valAx>
        <c:axId val="98777344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9877580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499E-4BB6-839E-03D63B0585B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499E-4BB6-839E-03D63B0585B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REGULARNE!$S$21:$S$22</c:f>
              <c:strCache>
                <c:ptCount val="2"/>
                <c:pt idx="0">
                  <c:v>2022 vs 2021</c:v>
                </c:pt>
                <c:pt idx="1">
                  <c:v>2022 vs 2020</c:v>
                </c:pt>
              </c:strCache>
            </c:strRef>
          </c:cat>
          <c:val>
            <c:numRef>
              <c:f>REGULARNE!$T$21:$T$22</c:f>
              <c:numCache>
                <c:formatCode>0.0%</c:formatCode>
                <c:ptCount val="2"/>
                <c:pt idx="0">
                  <c:v>3.7648481954457047</c:v>
                </c:pt>
                <c:pt idx="1">
                  <c:v>0.97540855863136877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99E-4BB6-839E-03D63B0585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816000"/>
        <c:axId val="98817536"/>
      </c:barChart>
      <c:catAx>
        <c:axId val="98816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98817536"/>
        <c:crosses val="autoZero"/>
        <c:auto val="1"/>
        <c:lblAlgn val="ctr"/>
        <c:lblOffset val="100"/>
        <c:noMultiLvlLbl val="0"/>
      </c:catAx>
      <c:valAx>
        <c:axId val="98817536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9881600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816294907167006"/>
          <c:y val="5.2345523380520467E-2"/>
          <c:w val="0.85138042933535918"/>
          <c:h val="0.7920895328423988"/>
        </c:manualLayout>
      </c:layout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D7AC-4673-A5FB-1B4033012D3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D7AC-4673-A5FB-1B4033012D3E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D7AC-4673-A5FB-1B4033012D3E}"/>
              </c:ext>
            </c:extLst>
          </c:dPt>
          <c:dLbls>
            <c:numFmt formatCode="#,##0.00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CZARTER!$S$8:$S$10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CZARTER!$T$8:$T$10</c:f>
              <c:numCache>
                <c:formatCode>#,##0</c:formatCode>
                <c:ptCount val="3"/>
                <c:pt idx="0">
                  <c:v>1215916</c:v>
                </c:pt>
                <c:pt idx="1">
                  <c:v>572114</c:v>
                </c:pt>
                <c:pt idx="2">
                  <c:v>27344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AC-4673-A5FB-1B4033012D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153408"/>
        <c:axId val="99154944"/>
      </c:barChart>
      <c:catAx>
        <c:axId val="99153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9154944"/>
        <c:crosses val="autoZero"/>
        <c:auto val="1"/>
        <c:lblAlgn val="ctr"/>
        <c:lblOffset val="100"/>
        <c:noMultiLvlLbl val="0"/>
      </c:catAx>
      <c:valAx>
        <c:axId val="99154944"/>
        <c:scaling>
          <c:orientation val="minMax"/>
        </c:scaling>
        <c:delete val="0"/>
        <c:axPos val="l"/>
        <c:numFmt formatCode="#,##0.0" sourceLinked="0"/>
        <c:majorTickMark val="out"/>
        <c:minorTickMark val="none"/>
        <c:tickLblPos val="nextTo"/>
        <c:crossAx val="99153408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91A4-45F3-B3E9-1FA79AF6113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91A4-45F3-B3E9-1FA79AF6113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91A4-45F3-B3E9-1FA79AF6113C}"/>
              </c:ext>
            </c:extLst>
          </c:dPt>
          <c:dLbls>
            <c:numFmt formatCode="#,##0.00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CZARTER!$S$8:$S$10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CZARTER!$U$8:$U$10</c:f>
              <c:numCache>
                <c:formatCode>#,##0</c:formatCode>
                <c:ptCount val="3"/>
                <c:pt idx="0">
                  <c:v>1595682</c:v>
                </c:pt>
                <c:pt idx="1">
                  <c:v>704430</c:v>
                </c:pt>
                <c:pt idx="2">
                  <c:v>462101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A4-45F3-B3E9-1FA79AF611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190656"/>
        <c:axId val="99192192"/>
      </c:barChart>
      <c:catAx>
        <c:axId val="99190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9192192"/>
        <c:crosses val="autoZero"/>
        <c:auto val="1"/>
        <c:lblAlgn val="ctr"/>
        <c:lblOffset val="100"/>
        <c:noMultiLvlLbl val="0"/>
      </c:catAx>
      <c:valAx>
        <c:axId val="99192192"/>
        <c:scaling>
          <c:orientation val="minMax"/>
        </c:scaling>
        <c:delete val="0"/>
        <c:axPos val="l"/>
        <c:numFmt formatCode="#,##0.0" sourceLinked="0"/>
        <c:majorTickMark val="out"/>
        <c:minorTickMark val="none"/>
        <c:tickLblPos val="nextTo"/>
        <c:crossAx val="99190656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9BAF-40EC-8643-ABECCD2FE99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9BAF-40EC-8643-ABECCD2FE999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CZARTER!$S$17:$S$18</c:f>
              <c:strCache>
                <c:ptCount val="2"/>
                <c:pt idx="0">
                  <c:v>2022 vs 2021</c:v>
                </c:pt>
                <c:pt idx="1">
                  <c:v>2022 vs 2020</c:v>
                </c:pt>
              </c:strCache>
            </c:strRef>
          </c:cat>
          <c:val>
            <c:numRef>
              <c:f>CZARTER!$T$17:$T$18</c:f>
              <c:numCache>
                <c:formatCode>0.0%</c:formatCode>
                <c:ptCount val="2"/>
                <c:pt idx="0">
                  <c:v>1.1253036982139921</c:v>
                </c:pt>
                <c:pt idx="1">
                  <c:v>43.467378583967232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AF-40EC-8643-ABECCD2FE9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214848"/>
        <c:axId val="99216384"/>
      </c:barChart>
      <c:catAx>
        <c:axId val="99214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99216384"/>
        <c:crosses val="autoZero"/>
        <c:auto val="1"/>
        <c:lblAlgn val="ctr"/>
        <c:lblOffset val="100"/>
        <c:noMultiLvlLbl val="0"/>
      </c:catAx>
      <c:valAx>
        <c:axId val="99216384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9921484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B258-4E59-BAD3-B8BDDC3EECC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B258-4E59-BAD3-B8BDDC3EECC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CZARTER!$S$21:$S$22</c:f>
              <c:strCache>
                <c:ptCount val="2"/>
                <c:pt idx="0">
                  <c:v>2022 vs 2021</c:v>
                </c:pt>
                <c:pt idx="1">
                  <c:v>2022 vs 2020</c:v>
                </c:pt>
              </c:strCache>
            </c:strRef>
          </c:cat>
          <c:val>
            <c:numRef>
              <c:f>CZARTER!$T$21:$T$22</c:f>
              <c:numCache>
                <c:formatCode>0.0%</c:formatCode>
                <c:ptCount val="2"/>
                <c:pt idx="0">
                  <c:v>1.2652101699246199</c:v>
                </c:pt>
                <c:pt idx="1">
                  <c:v>2.4531022438817489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258-4E59-BAD3-B8BDDC3EEC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263232"/>
        <c:axId val="99264768"/>
      </c:barChart>
      <c:catAx>
        <c:axId val="99263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99264768"/>
        <c:crosses val="autoZero"/>
        <c:auto val="1"/>
        <c:lblAlgn val="ctr"/>
        <c:lblOffset val="100"/>
        <c:noMultiLvlLbl val="0"/>
      </c:catAx>
      <c:valAx>
        <c:axId val="99264768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9926323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2F8F-48EB-9193-E61F5224197B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2F8F-48EB-9193-E61F5224197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IATA!$B$11:$B$12</c:f>
              <c:numCache>
                <c:formatCode>General</c:formatCode>
                <c:ptCount val="2"/>
                <c:pt idx="0">
                  <c:v>2022</c:v>
                </c:pt>
                <c:pt idx="1">
                  <c:v>2021</c:v>
                </c:pt>
              </c:numCache>
            </c:numRef>
          </c:cat>
          <c:val>
            <c:numRef>
              <c:f>IATA!$C$11:$C$12</c:f>
              <c:numCache>
                <c:formatCode>#,##0</c:formatCode>
                <c:ptCount val="2"/>
                <c:pt idx="0">
                  <c:v>26285.494275079993</c:v>
                </c:pt>
                <c:pt idx="1">
                  <c:v>7097.468009139986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8F-48EB-9193-E61F522419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355584"/>
        <c:axId val="130357120"/>
      </c:barChart>
      <c:catAx>
        <c:axId val="130355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0357120"/>
        <c:crosses val="autoZero"/>
        <c:auto val="1"/>
        <c:lblAlgn val="ctr"/>
        <c:lblOffset val="100"/>
        <c:noMultiLvlLbl val="0"/>
      </c:catAx>
      <c:valAx>
        <c:axId val="130357120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13035558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3D3B-4A64-8D6F-F81B60EFF3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3D3B-4A64-8D6F-F81B60EFF322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IATA!$B$15:$B$16</c:f>
              <c:numCache>
                <c:formatCode>General</c:formatCode>
                <c:ptCount val="2"/>
                <c:pt idx="0">
                  <c:v>2022</c:v>
                </c:pt>
                <c:pt idx="1">
                  <c:v>2021</c:v>
                </c:pt>
              </c:numCache>
            </c:numRef>
          </c:cat>
          <c:val>
            <c:numRef>
              <c:f>IATA!$C$15:$C$16</c:f>
              <c:numCache>
                <c:formatCode>#,##0</c:formatCode>
                <c:ptCount val="2"/>
                <c:pt idx="0">
                  <c:v>32871.664397610046</c:v>
                </c:pt>
                <c:pt idx="1">
                  <c:v>11228.30143762001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3B-4A64-8D6F-F81B60EFF3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408832"/>
        <c:axId val="130410368"/>
      </c:barChart>
      <c:catAx>
        <c:axId val="130408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0410368"/>
        <c:crosses val="autoZero"/>
        <c:auto val="1"/>
        <c:lblAlgn val="ctr"/>
        <c:lblOffset val="100"/>
        <c:noMultiLvlLbl val="0"/>
      </c:catAx>
      <c:valAx>
        <c:axId val="130410368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130408832"/>
        <c:crosses val="autoZero"/>
        <c:crossBetween val="between"/>
      </c:valAx>
    </c:plotArea>
    <c:plotVisOnly val="1"/>
    <c:dispBlanksAs val="gap"/>
    <c:showDLblsOverMax val="0"/>
  </c:chart>
  <c:spPr>
    <a:ln>
      <a:noFill/>
    </a:ln>
    <a:scene3d>
      <a:camera prst="orthographicFront"/>
      <a:lightRig rig="threePt" dir="t"/>
    </a:scene3d>
    <a:sp3d/>
  </c:spPr>
  <c:txPr>
    <a:bodyPr/>
    <a:lstStyle/>
    <a:p>
      <a:pPr>
        <a:defRPr b="1"/>
      </a:pPr>
      <a:endParaRPr lang="pl-PL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4C59-42F3-A3C1-EF87B300D53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4C59-42F3-A3C1-EF87B300D534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IATA!$B$19:$B$20</c:f>
              <c:numCache>
                <c:formatCode>General</c:formatCode>
                <c:ptCount val="2"/>
                <c:pt idx="0">
                  <c:v>2022</c:v>
                </c:pt>
                <c:pt idx="1">
                  <c:v>2021</c:v>
                </c:pt>
              </c:numCache>
            </c:numRef>
          </c:cat>
          <c:val>
            <c:numRef>
              <c:f>IATA!$C$19:$C$20</c:f>
              <c:numCache>
                <c:formatCode>0.0%</c:formatCode>
                <c:ptCount val="2"/>
                <c:pt idx="0">
                  <c:v>0.79963989523423995</c:v>
                </c:pt>
                <c:pt idx="1">
                  <c:v>0.63210522522669199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C59-42F3-A3C1-EF87B300D5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470272"/>
        <c:axId val="130471808"/>
      </c:barChart>
      <c:catAx>
        <c:axId val="130470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0471808"/>
        <c:crosses val="autoZero"/>
        <c:auto val="1"/>
        <c:lblAlgn val="ctr"/>
        <c:lblOffset val="100"/>
        <c:noMultiLvlLbl val="0"/>
      </c:catAx>
      <c:valAx>
        <c:axId val="130471808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crossAx val="13047027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4DEE-4175-9B2D-B9411FE7DFC7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4DEE-4175-9B2D-B9411FE7DFC7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4DEE-4175-9B2D-B9411FE7DFC7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IATA!$B$21:$B$23</c:f>
              <c:strCache>
                <c:ptCount val="3"/>
                <c:pt idx="0">
                  <c:v>Polska</c:v>
                </c:pt>
                <c:pt idx="1">
                  <c:v>Europa</c:v>
                </c:pt>
                <c:pt idx="2">
                  <c:v>Świat</c:v>
                </c:pt>
              </c:strCache>
            </c:strRef>
          </c:cat>
          <c:val>
            <c:numRef>
              <c:f>IATA!$C$21:$C$23</c:f>
              <c:numCache>
                <c:formatCode>0.0%</c:formatCode>
                <c:ptCount val="3"/>
                <c:pt idx="0">
                  <c:v>2.7035030297043998</c:v>
                </c:pt>
                <c:pt idx="1">
                  <c:v>2.17</c:v>
                </c:pt>
                <c:pt idx="2">
                  <c:v>0.82899999999999996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DEE-4175-9B2D-B9411FE7DF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558592"/>
        <c:axId val="130564480"/>
      </c:barChart>
      <c:catAx>
        <c:axId val="130558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130564480"/>
        <c:crosses val="autoZero"/>
        <c:auto val="1"/>
        <c:lblAlgn val="ctr"/>
        <c:lblOffset val="100"/>
        <c:noMultiLvlLbl val="0"/>
      </c:catAx>
      <c:valAx>
        <c:axId val="130564480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crossAx val="13055859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A4AF-44FC-ABCF-2A4F2471735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A4AF-44FC-ABCF-2A4F2471735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A4AF-44FC-ABCF-2A4F24717359}"/>
              </c:ext>
            </c:extLst>
          </c:dPt>
          <c:dLbls>
            <c:numFmt formatCode="#,##0.00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'PAX OW'!$P$5:$P$7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'PAX OW'!$Q$5:$Q$7</c:f>
              <c:numCache>
                <c:formatCode>#,##0</c:formatCode>
                <c:ptCount val="3"/>
                <c:pt idx="0">
                  <c:v>87312</c:v>
                </c:pt>
                <c:pt idx="1">
                  <c:v>31557</c:v>
                </c:pt>
                <c:pt idx="2">
                  <c:v>3447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4AF-44FC-ABCF-2A4F24717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773504"/>
        <c:axId val="80775040"/>
      </c:barChart>
      <c:catAx>
        <c:axId val="8077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775040"/>
        <c:crosses val="autoZero"/>
        <c:auto val="1"/>
        <c:lblAlgn val="ctr"/>
        <c:lblOffset val="100"/>
        <c:noMultiLvlLbl val="0"/>
      </c:catAx>
      <c:valAx>
        <c:axId val="80775040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80773504"/>
        <c:crosses val="autoZero"/>
        <c:crossBetween val="between"/>
        <c:dispUnits>
          <c:builtInUnit val="thousands"/>
          <c:dispUnitsLbl>
            <c:layout/>
          </c:dispUnitsLbl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A166-4D08-B797-97A34B1081C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A166-4D08-B797-97A34B1081C6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IATA!$B$24:$B$26</c:f>
              <c:strCache>
                <c:ptCount val="3"/>
                <c:pt idx="0">
                  <c:v>Polska</c:v>
                </c:pt>
                <c:pt idx="1">
                  <c:v>Europa</c:v>
                </c:pt>
                <c:pt idx="2">
                  <c:v>Świat</c:v>
                </c:pt>
              </c:strCache>
            </c:strRef>
          </c:cat>
          <c:val>
            <c:numRef>
              <c:f>IATA!$C$24:$C$26</c:f>
              <c:numCache>
                <c:formatCode>0.0%</c:formatCode>
                <c:ptCount val="3"/>
                <c:pt idx="0">
                  <c:v>1.9275723118257893</c:v>
                </c:pt>
                <c:pt idx="1">
                  <c:v>1.4</c:v>
                </c:pt>
                <c:pt idx="2">
                  <c:v>0.52300000000000002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66-4D08-B797-97A34B1081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605824"/>
        <c:axId val="130607360"/>
      </c:barChart>
      <c:catAx>
        <c:axId val="130605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130607360"/>
        <c:crosses val="autoZero"/>
        <c:auto val="1"/>
        <c:lblAlgn val="ctr"/>
        <c:lblOffset val="100"/>
        <c:noMultiLvlLbl val="0"/>
      </c:catAx>
      <c:valAx>
        <c:axId val="130607360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crossAx val="13060582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3553-445B-80E6-568F8F63846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3553-445B-80E6-568F8F63846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3553-445B-80E6-568F8F63846E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IATA!$B$27:$B$29</c:f>
              <c:strCache>
                <c:ptCount val="3"/>
                <c:pt idx="0">
                  <c:v>Polska</c:v>
                </c:pt>
                <c:pt idx="1">
                  <c:v>Europa</c:v>
                </c:pt>
                <c:pt idx="2">
                  <c:v>Świat</c:v>
                </c:pt>
              </c:strCache>
            </c:strRef>
          </c:cat>
          <c:val>
            <c:numRef>
              <c:f>IATA!$C$27:$C$29</c:f>
              <c:numCache>
                <c:formatCode>0.0%</c:formatCode>
                <c:ptCount val="3"/>
                <c:pt idx="0">
                  <c:v>0.16753467000754796</c:v>
                </c:pt>
                <c:pt idx="1">
                  <c:v>0.16500000000000004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553-445B-80E6-568F8F6384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645120"/>
        <c:axId val="144663296"/>
      </c:barChart>
      <c:catAx>
        <c:axId val="144645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144663296"/>
        <c:crosses val="autoZero"/>
        <c:auto val="1"/>
        <c:lblAlgn val="ctr"/>
        <c:lblOffset val="100"/>
        <c:noMultiLvlLbl val="0"/>
      </c:catAx>
      <c:valAx>
        <c:axId val="144663296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crossAx val="14464512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95ED-4D12-AED0-F44B724A9681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IATA!$B$9:$B$10</c:f>
              <c:numCache>
                <c:formatCode>General</c:formatCode>
                <c:ptCount val="2"/>
                <c:pt idx="0">
                  <c:v>2022</c:v>
                </c:pt>
                <c:pt idx="1">
                  <c:v>2021</c:v>
                </c:pt>
              </c:numCache>
            </c:numRef>
          </c:cat>
          <c:val>
            <c:numRef>
              <c:f>IATA!$C$9:$C$10</c:f>
              <c:numCache>
                <c:formatCode>#,##0</c:formatCode>
                <c:ptCount val="2"/>
                <c:pt idx="0">
                  <c:v>16591.353282899985</c:v>
                </c:pt>
                <c:pt idx="1">
                  <c:v>5040.5074611899872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ED-4D12-AED0-F44B724A96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5931392"/>
        <c:axId val="755949568"/>
      </c:barChart>
      <c:catAx>
        <c:axId val="755931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55949568"/>
        <c:crosses val="autoZero"/>
        <c:auto val="1"/>
        <c:lblAlgn val="ctr"/>
        <c:lblOffset val="100"/>
        <c:noMultiLvlLbl val="0"/>
      </c:catAx>
      <c:valAx>
        <c:axId val="755949568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75593139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CCC0-48C1-8A77-1AC24613919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CCC0-48C1-8A77-1AC246139192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IATA!$B$13:$B$14</c:f>
              <c:numCache>
                <c:formatCode>General</c:formatCode>
                <c:ptCount val="2"/>
                <c:pt idx="0">
                  <c:v>2022</c:v>
                </c:pt>
                <c:pt idx="1">
                  <c:v>2021</c:v>
                </c:pt>
              </c:numCache>
            </c:numRef>
          </c:cat>
          <c:val>
            <c:numRef>
              <c:f>IATA!$C$13:$C$14</c:f>
              <c:numCache>
                <c:formatCode>#,##0</c:formatCode>
                <c:ptCount val="2"/>
                <c:pt idx="0">
                  <c:v>19685.283887440015</c:v>
                </c:pt>
                <c:pt idx="1">
                  <c:v>7851.7323219900081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C0-48C1-8A77-1AC246139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377984"/>
        <c:axId val="130387968"/>
      </c:barChart>
      <c:catAx>
        <c:axId val="130377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0387968"/>
        <c:crosses val="autoZero"/>
        <c:auto val="1"/>
        <c:lblAlgn val="ctr"/>
        <c:lblOffset val="100"/>
        <c:noMultiLvlLbl val="0"/>
      </c:catAx>
      <c:valAx>
        <c:axId val="130387968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13037798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312082518571965"/>
          <c:y val="7.7345538761633206E-2"/>
          <c:w val="0.762683934738558"/>
          <c:h val="0.74813248828588264"/>
        </c:manualLayout>
      </c:layout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3689-42AA-BD83-2B87AE010F0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3689-42AA-BD83-2B87AE010F0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IATA!$B$17:$B$18</c:f>
              <c:numCache>
                <c:formatCode>General</c:formatCode>
                <c:ptCount val="2"/>
                <c:pt idx="0">
                  <c:v>2022</c:v>
                </c:pt>
                <c:pt idx="1">
                  <c:v>2021</c:v>
                </c:pt>
              </c:numCache>
            </c:numRef>
          </c:cat>
          <c:val>
            <c:numRef>
              <c:f>IATA!$C$17:$C$18</c:f>
              <c:numCache>
                <c:formatCode>0.0%</c:formatCode>
                <c:ptCount val="2"/>
                <c:pt idx="0">
                  <c:v>0.84283027757023732</c:v>
                </c:pt>
                <c:pt idx="1">
                  <c:v>0.64196119461093382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689-42AA-BD83-2B87AE010F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435328"/>
        <c:axId val="130445312"/>
      </c:barChart>
      <c:catAx>
        <c:axId val="130435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0445312"/>
        <c:crosses val="autoZero"/>
        <c:auto val="1"/>
        <c:lblAlgn val="ctr"/>
        <c:lblOffset val="100"/>
        <c:noMultiLvlLbl val="0"/>
      </c:catAx>
      <c:valAx>
        <c:axId val="130445312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crossAx val="13043532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6354978354978357E-2"/>
          <c:y val="3.1823671497584541E-2"/>
          <c:w val="0.69707774170274184"/>
          <c:h val="0.96050724637681162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PRZEWOZN!$E$9:$E$16</c:f>
              <c:strCache>
                <c:ptCount val="8"/>
                <c:pt idx="0">
                  <c:v>Ryanair</c:v>
                </c:pt>
                <c:pt idx="1">
                  <c:v>Polskie Linie Lotnicze LOT</c:v>
                </c:pt>
                <c:pt idx="2">
                  <c:v>Wizz Air</c:v>
                </c:pt>
                <c:pt idx="3">
                  <c:v>Enter Air</c:v>
                </c:pt>
                <c:pt idx="4">
                  <c:v>Lufthansa</c:v>
                </c:pt>
                <c:pt idx="5">
                  <c:v>Smartwings (d. Travel Service)</c:v>
                </c:pt>
                <c:pt idx="6">
                  <c:v>KLM Royal Dutch Airlines</c:v>
                </c:pt>
                <c:pt idx="7">
                  <c:v>Pozostali</c:v>
                </c:pt>
              </c:strCache>
            </c:strRef>
          </c:cat>
          <c:val>
            <c:numRef>
              <c:f>PRZEWOZN!$F$9:$F$16</c:f>
              <c:numCache>
                <c:formatCode>0.0%</c:formatCode>
                <c:ptCount val="8"/>
                <c:pt idx="0">
                  <c:v>0.35226914637425161</c:v>
                </c:pt>
                <c:pt idx="1">
                  <c:v>0.22197277303814289</c:v>
                </c:pt>
                <c:pt idx="2">
                  <c:v>0.18035597613189902</c:v>
                </c:pt>
                <c:pt idx="3">
                  <c:v>4.7020679327321978E-2</c:v>
                </c:pt>
                <c:pt idx="4">
                  <c:v>4.0187980086787839E-2</c:v>
                </c:pt>
                <c:pt idx="5">
                  <c:v>2.0944395939878752E-2</c:v>
                </c:pt>
                <c:pt idx="6">
                  <c:v>1.8971227798319942E-2</c:v>
                </c:pt>
                <c:pt idx="7">
                  <c:v>0.11827782130339803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0B-4461-9BA2-822D7CEC6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1877398989899"/>
          <c:y val="0.19963405797101449"/>
          <c:w val="0.28122601010101012"/>
          <c:h val="0.60840096618357487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502861111111111"/>
          <c:y val="4.6627645502645504E-2"/>
          <c:w val="0.59659638888888888"/>
          <c:h val="0.8481620370370370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PRZEWOZN!$F$34</c:f>
              <c:strCache>
                <c:ptCount val="1"/>
                <c:pt idx="0">
                  <c:v>Sieciowi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solidFill>
                <a:schemeClr val="accent3">
                  <a:lumMod val="40000"/>
                  <a:lumOff val="60000"/>
                </a:schemeClr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PRZEWOZN!$E$35:$E$37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PRZEWOZN!$F$35:$F$37</c:f>
              <c:numCache>
                <c:formatCode>0.0%</c:formatCode>
                <c:ptCount val="3"/>
                <c:pt idx="0">
                  <c:v>0.33713758898258944</c:v>
                </c:pt>
                <c:pt idx="1">
                  <c:v>0.45457998708898018</c:v>
                </c:pt>
                <c:pt idx="2">
                  <c:v>0.40966153747653178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5C-4157-9024-C71F9B5F34D9}"/>
            </c:ext>
          </c:extLst>
        </c:ser>
        <c:ser>
          <c:idx val="1"/>
          <c:order val="1"/>
          <c:tx>
            <c:strRef>
              <c:f>PRZEWOZN!$G$34</c:f>
              <c:strCache>
                <c:ptCount val="1"/>
                <c:pt idx="0">
                  <c:v>Niskokosztowi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solidFill>
                <a:schemeClr val="accent3">
                  <a:lumMod val="40000"/>
                  <a:lumOff val="60000"/>
                </a:schemeClr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PRZEWOZN!$E$35:$E$37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PRZEWOZN!$G$35:$G$37</c:f>
              <c:numCache>
                <c:formatCode>0.0%</c:formatCode>
                <c:ptCount val="3"/>
                <c:pt idx="0">
                  <c:v>0.56582772238299395</c:v>
                </c:pt>
                <c:pt idx="1">
                  <c:v>0.3540561774663265</c:v>
                </c:pt>
                <c:pt idx="2">
                  <c:v>0.54700887682883503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5C-4157-9024-C71F9B5F34D9}"/>
            </c:ext>
          </c:extLst>
        </c:ser>
        <c:ser>
          <c:idx val="2"/>
          <c:order val="2"/>
          <c:tx>
            <c:strRef>
              <c:f>PRZEWOZN!$H$34</c:f>
              <c:strCache>
                <c:ptCount val="1"/>
                <c:pt idx="0">
                  <c:v>Czarterowi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PRZEWOZN!$E$35:$E$37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PRZEWOZN!$H$35:$H$37</c:f>
              <c:numCache>
                <c:formatCode>0.0%</c:formatCode>
                <c:ptCount val="3"/>
                <c:pt idx="0">
                  <c:v>9.7034688634416597E-2</c:v>
                </c:pt>
                <c:pt idx="1">
                  <c:v>0.19136383544469329</c:v>
                </c:pt>
                <c:pt idx="2">
                  <c:v>4.3329585694633167E-2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5C-4157-9024-C71F9B5F34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98757248"/>
        <c:axId val="100073856"/>
      </c:barChart>
      <c:catAx>
        <c:axId val="98757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073856"/>
        <c:crosses val="autoZero"/>
        <c:auto val="1"/>
        <c:lblAlgn val="ctr"/>
        <c:lblOffset val="100"/>
        <c:noMultiLvlLbl val="0"/>
      </c:catAx>
      <c:valAx>
        <c:axId val="10007385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98757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809722222222217"/>
          <c:y val="0.38188492063492063"/>
          <c:w val="0.27190277777777777"/>
          <c:h val="0.2278303571428571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DF66-4350-8A2D-F170F2EE668F}"/>
              </c:ext>
            </c:extLst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F66-4350-8A2D-F170F2EE668F}"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F66-4350-8A2D-F170F2EE668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'LCC vs NET'!$D$16:$D$17</c:f>
              <c:strCache>
                <c:ptCount val="2"/>
                <c:pt idx="0">
                  <c:v>Sieciowi</c:v>
                </c:pt>
                <c:pt idx="1">
                  <c:v>Niskokosztowi</c:v>
                </c:pt>
              </c:strCache>
            </c:strRef>
          </c:cat>
          <c:val>
            <c:numRef>
              <c:f>'LCC vs NET'!$E$16:$E$17</c:f>
              <c:numCache>
                <c:formatCode>0%</c:formatCode>
                <c:ptCount val="2"/>
                <c:pt idx="0">
                  <c:v>2.1949943606790931</c:v>
                </c:pt>
                <c:pt idx="1">
                  <c:v>5.8847040580173218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66-4350-8A2D-F170F2EE66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837824"/>
        <c:axId val="99839360"/>
      </c:barChart>
      <c:catAx>
        <c:axId val="99837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crossAx val="99839360"/>
        <c:crosses val="autoZero"/>
        <c:auto val="1"/>
        <c:lblAlgn val="ctr"/>
        <c:lblOffset val="100"/>
        <c:noMultiLvlLbl val="0"/>
      </c:catAx>
      <c:valAx>
        <c:axId val="9983936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9983782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8088-46EA-8CE2-B9B5DBF5477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8088-46EA-8CE2-B9B5DBF5477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'LCC vs NET'!$J$13:$J$14</c:f>
              <c:strCache>
                <c:ptCount val="2"/>
                <c:pt idx="0">
                  <c:v>Sieciowi</c:v>
                </c:pt>
                <c:pt idx="1">
                  <c:v>Niskokosztowi</c:v>
                </c:pt>
              </c:strCache>
            </c:strRef>
          </c:cat>
          <c:val>
            <c:numRef>
              <c:f>'LCC vs NET'!$K$13:$K$14</c:f>
              <c:numCache>
                <c:formatCode>0.00%</c:formatCode>
                <c:ptCount val="2"/>
                <c:pt idx="0">
                  <c:v>0.13869555149076929</c:v>
                </c:pt>
                <c:pt idx="1">
                  <c:v>0.25240053490317593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088-46EA-8CE2-B9B5DBF547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873920"/>
        <c:axId val="99875456"/>
      </c:barChart>
      <c:catAx>
        <c:axId val="99873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crossAx val="99875456"/>
        <c:crosses val="autoZero"/>
        <c:auto val="1"/>
        <c:lblAlgn val="ctr"/>
        <c:lblOffset val="100"/>
        <c:noMultiLvlLbl val="0"/>
      </c:catAx>
      <c:valAx>
        <c:axId val="99875456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9987392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BBAC-4971-819E-7F7F12A3F8F3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BBAC-4971-819E-7F7F12A3F8F3}"/>
              </c:ext>
            </c:extLst>
          </c:dPt>
          <c:dLbls>
            <c:numFmt formatCode="#,##0.00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'PAX OW'!$P$5:$P$7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'PAX OW'!$R$5:$R$7</c:f>
              <c:numCache>
                <c:formatCode>#,##0</c:formatCode>
                <c:ptCount val="3"/>
                <c:pt idx="0">
                  <c:v>144718</c:v>
                </c:pt>
                <c:pt idx="1">
                  <c:v>47305</c:v>
                </c:pt>
                <c:pt idx="2">
                  <c:v>78479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AC-4971-819E-7F7F12A3F8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801792"/>
        <c:axId val="80803328"/>
      </c:barChart>
      <c:catAx>
        <c:axId val="80801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803328"/>
        <c:crosses val="autoZero"/>
        <c:auto val="1"/>
        <c:lblAlgn val="ctr"/>
        <c:lblOffset val="100"/>
        <c:noMultiLvlLbl val="0"/>
      </c:catAx>
      <c:valAx>
        <c:axId val="80803328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80801792"/>
        <c:crosses val="autoZero"/>
        <c:crossBetween val="between"/>
        <c:dispUnits>
          <c:builtInUnit val="thousands"/>
          <c:dispUnitsLbl>
            <c:layout/>
          </c:dispUnitsLbl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8A30-4B88-AA42-7FCA8B44B7A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8A30-4B88-AA42-7FCA8B44B7A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8A30-4B88-AA42-7FCA8B44B7A5}"/>
              </c:ext>
            </c:extLst>
          </c:dPt>
          <c:dLbls>
            <c:numFmt formatCode="#,##0.00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CARGO!$P$5:$P$7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CARGO!$Q$5:$Q$7</c:f>
              <c:numCache>
                <c:formatCode>#,##0</c:formatCode>
                <c:ptCount val="3"/>
                <c:pt idx="0">
                  <c:v>49059.358680000005</c:v>
                </c:pt>
                <c:pt idx="1">
                  <c:v>31116.186919999993</c:v>
                </c:pt>
                <c:pt idx="2">
                  <c:v>19880.253100000002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30-4B88-AA42-7FCA8B44B7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112704"/>
        <c:axId val="83114240"/>
      </c:barChart>
      <c:catAx>
        <c:axId val="83112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114240"/>
        <c:crosses val="autoZero"/>
        <c:auto val="1"/>
        <c:lblAlgn val="ctr"/>
        <c:lblOffset val="100"/>
        <c:noMultiLvlLbl val="0"/>
      </c:catAx>
      <c:valAx>
        <c:axId val="83114240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83112704"/>
        <c:crosses val="autoZero"/>
        <c:crossBetween val="between"/>
        <c:dispUnits>
          <c:builtInUnit val="thousands"/>
          <c:dispUnitsLbl>
            <c:layout/>
          </c:dispUnitsLbl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EDAF-4F30-AB7C-97B63F60715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EDAF-4F30-AB7C-97B63F60715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EDAF-4F30-AB7C-97B63F60715C}"/>
              </c:ext>
            </c:extLst>
          </c:dPt>
          <c:dLbls>
            <c:numFmt formatCode="#,##0.00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CARGO!$P$5:$P$7</c:f>
              <c:numCache>
                <c:formatCode>General</c:formatCod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numCache>
            </c:numRef>
          </c:cat>
          <c:val>
            <c:numRef>
              <c:f>CARGO!$R$5:$R$7</c:f>
              <c:numCache>
                <c:formatCode>#,##0</c:formatCode>
                <c:ptCount val="3"/>
                <c:pt idx="0">
                  <c:v>88862.484680000009</c:v>
                </c:pt>
                <c:pt idx="1">
                  <c:v>58408.526569999995</c:v>
                </c:pt>
                <c:pt idx="2">
                  <c:v>48243.72565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DAF-4F30-AB7C-97B63F6071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158144"/>
        <c:axId val="83159680"/>
      </c:barChart>
      <c:catAx>
        <c:axId val="83158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159680"/>
        <c:crosses val="autoZero"/>
        <c:auto val="1"/>
        <c:lblAlgn val="ctr"/>
        <c:lblOffset val="100"/>
        <c:noMultiLvlLbl val="0"/>
      </c:catAx>
      <c:valAx>
        <c:axId val="83159680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83158144"/>
        <c:crosses val="autoZero"/>
        <c:crossBetween val="between"/>
        <c:dispUnits>
          <c:builtInUnit val="thousands"/>
          <c:dispUnitsLbl>
            <c:layout/>
          </c:dispUnitsLbl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'PAX PAX'!$A$46</c:f>
              <c:strCache>
                <c:ptCount val="1"/>
                <c:pt idx="0">
                  <c:v>2022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'PAX PAX'!$B$45:$M$45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'PAX PAX'!$B$46:$M$46</c:f>
              <c:numCache>
                <c:formatCode>#,##0</c:formatCode>
                <c:ptCount val="12"/>
                <c:pt idx="0">
                  <c:v>1684820</c:v>
                </c:pt>
                <c:pt idx="1">
                  <c:v>1768484</c:v>
                </c:pt>
                <c:pt idx="2">
                  <c:v>2235690</c:v>
                </c:pt>
                <c:pt idx="3">
                  <c:v>2871907</c:v>
                </c:pt>
                <c:pt idx="4">
                  <c:v>3623467</c:v>
                </c:pt>
                <c:pt idx="5">
                  <c:v>4418880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F4-43B7-862A-92A3F635A5AC}"/>
            </c:ext>
          </c:extLst>
        </c:ser>
        <c:ser>
          <c:idx val="1"/>
          <c:order val="1"/>
          <c:tx>
            <c:strRef>
              <c:f>'PAX PAX'!$A$47</c:f>
              <c:strCache>
                <c:ptCount val="1"/>
                <c:pt idx="0">
                  <c:v>2021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'PAX PAX'!$B$45:$M$45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'PAX PAX'!$B$47:$M$47</c:f>
              <c:numCache>
                <c:formatCode>#,##0</c:formatCode>
                <c:ptCount val="12"/>
                <c:pt idx="0">
                  <c:v>389750</c:v>
                </c:pt>
                <c:pt idx="1">
                  <c:v>279300</c:v>
                </c:pt>
                <c:pt idx="2">
                  <c:v>385356</c:v>
                </c:pt>
                <c:pt idx="3">
                  <c:v>453622</c:v>
                </c:pt>
                <c:pt idx="4">
                  <c:v>741023</c:v>
                </c:pt>
                <c:pt idx="5">
                  <c:v>1605021</c:v>
                </c:pt>
                <c:pt idx="6">
                  <c:v>2859494</c:v>
                </c:pt>
                <c:pt idx="7">
                  <c:v>3303035</c:v>
                </c:pt>
                <c:pt idx="8">
                  <c:v>2901595</c:v>
                </c:pt>
                <c:pt idx="9">
                  <c:v>2539372</c:v>
                </c:pt>
                <c:pt idx="10">
                  <c:v>2125767</c:v>
                </c:pt>
                <c:pt idx="11">
                  <c:v>2064862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F4-43B7-862A-92A3F635A5AC}"/>
            </c:ext>
          </c:extLst>
        </c:ser>
        <c:ser>
          <c:idx val="2"/>
          <c:order val="2"/>
          <c:tx>
            <c:strRef>
              <c:f>'PAX PAX'!$A$48</c:f>
              <c:strCache>
                <c:ptCount val="1"/>
                <c:pt idx="0">
                  <c:v>2020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'PAX PAX'!$B$45:$M$45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'PAX PAX'!$B$48:$M$48</c:f>
              <c:numCache>
                <c:formatCode>#,##0</c:formatCode>
                <c:ptCount val="12"/>
                <c:pt idx="0">
                  <c:v>3401668</c:v>
                </c:pt>
                <c:pt idx="1">
                  <c:v>3262405</c:v>
                </c:pt>
                <c:pt idx="2">
                  <c:v>1265073</c:v>
                </c:pt>
                <c:pt idx="3">
                  <c:v>14020</c:v>
                </c:pt>
                <c:pt idx="4">
                  <c:v>7896</c:v>
                </c:pt>
                <c:pt idx="5">
                  <c:v>108235</c:v>
                </c:pt>
                <c:pt idx="6">
                  <c:v>1281839</c:v>
                </c:pt>
                <c:pt idx="7">
                  <c:v>1935053</c:v>
                </c:pt>
                <c:pt idx="8">
                  <c:v>1479420</c:v>
                </c:pt>
                <c:pt idx="9">
                  <c:v>886075</c:v>
                </c:pt>
                <c:pt idx="10">
                  <c:v>388674</c:v>
                </c:pt>
                <c:pt idx="11">
                  <c:v>517763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AF4-43B7-862A-92A3F635A5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3088128"/>
        <c:axId val="83089664"/>
      </c:lineChart>
      <c:catAx>
        <c:axId val="8308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089664"/>
        <c:crosses val="autoZero"/>
        <c:auto val="1"/>
        <c:lblAlgn val="ctr"/>
        <c:lblOffset val="100"/>
        <c:noMultiLvlLbl val="0"/>
      </c:catAx>
      <c:valAx>
        <c:axId val="8308966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crossAx val="83088128"/>
        <c:crosses val="autoZero"/>
        <c:crossBetween val="between"/>
        <c:dispUnits>
          <c:builtInUnit val="thousands"/>
          <c:dispUnitsLbl>
            <c:layout/>
          </c:dispUnitsLbl>
        </c:dispUnits>
      </c:valAx>
    </c:plotArea>
    <c:legend>
      <c:legendPos val="b"/>
      <c:layout/>
      <c:overlay val="0"/>
      <c:txPr>
        <a:bodyPr/>
        <a:lstStyle/>
        <a:p>
          <a:pPr>
            <a:defRPr b="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815721040189123"/>
          <c:y val="5.0925925925925923E-2"/>
          <c:w val="0.69154934988179673"/>
          <c:h val="0.8796233850129199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/>
                  </a:pPr>
                  <a:endParaRPr lang="pl-PL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5ED8-4523-94F7-3A96D44889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'PAX PAX'!$Q$12:$Q$13</c:f>
              <c:strCache>
                <c:ptCount val="2"/>
                <c:pt idx="0">
                  <c:v>Narastająco</c:v>
                </c:pt>
                <c:pt idx="1">
                  <c:v>II-kwartał</c:v>
                </c:pt>
              </c:strCache>
            </c:strRef>
          </c:cat>
          <c:val>
            <c:numRef>
              <c:f>'PAX PAX'!$R$12:$R$13</c:f>
              <c:numCache>
                <c:formatCode>0.0%</c:formatCode>
                <c:ptCount val="2"/>
                <c:pt idx="0">
                  <c:v>3.3079755645457585</c:v>
                </c:pt>
                <c:pt idx="1">
                  <c:v>2.8984128821080799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52-4A60-9C38-9175E1741F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153024"/>
        <c:axId val="97154560"/>
      </c:barChart>
      <c:catAx>
        <c:axId val="971530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low"/>
        <c:txPr>
          <a:bodyPr/>
          <a:lstStyle/>
          <a:p>
            <a:pPr>
              <a:defRPr sz="1200"/>
            </a:pPr>
            <a:endParaRPr lang="pl-PL"/>
          </a:p>
        </c:txPr>
        <c:crossAx val="97154560"/>
        <c:crosses val="autoZero"/>
        <c:auto val="1"/>
        <c:lblAlgn val="ctr"/>
        <c:lblOffset val="100"/>
        <c:noMultiLvlLbl val="0"/>
      </c:catAx>
      <c:valAx>
        <c:axId val="97154560"/>
        <c:scaling>
          <c:orientation val="minMax"/>
        </c:scaling>
        <c:delete val="0"/>
        <c:axPos val="b"/>
        <c:numFmt formatCode="0.0%" sourceLinked="1"/>
        <c:majorTickMark val="none"/>
        <c:minorTickMark val="none"/>
        <c:tickLblPos val="none"/>
        <c:crossAx val="9715302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100" b="1"/>
      </a:pPr>
      <a:endParaRPr lang="pl-PL"/>
    </a:p>
  </c:txPr>
  <c:externalData r:id="rId1">
    <c:autoUpdate val="1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8891637115839242"/>
          <c:y val="9.0245478036175705E-2"/>
          <c:w val="0.68105998817966906"/>
          <c:h val="0.8605297157622738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'PAX PAX'!$Q$16:$Q$17</c:f>
              <c:strCache>
                <c:ptCount val="2"/>
                <c:pt idx="0">
                  <c:v>Narastająco</c:v>
                </c:pt>
                <c:pt idx="1">
                  <c:v>II-kwartał</c:v>
                </c:pt>
              </c:strCache>
            </c:strRef>
          </c:cat>
          <c:val>
            <c:numRef>
              <c:f>'PAX PAX'!$R$16:$R$17</c:f>
              <c:numCache>
                <c:formatCode>0.0%</c:formatCode>
                <c:ptCount val="2"/>
                <c:pt idx="0">
                  <c:v>1.0601360143446756</c:v>
                </c:pt>
                <c:pt idx="1">
                  <c:v>82.858395248595855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3A-4ADD-BF1D-1ECE2168EA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179520"/>
        <c:axId val="97181056"/>
      </c:barChart>
      <c:catAx>
        <c:axId val="9717952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low"/>
        <c:txPr>
          <a:bodyPr/>
          <a:lstStyle/>
          <a:p>
            <a:pPr>
              <a:defRPr sz="1200"/>
            </a:pPr>
            <a:endParaRPr lang="pl-PL"/>
          </a:p>
        </c:txPr>
        <c:crossAx val="97181056"/>
        <c:crosses val="autoZero"/>
        <c:auto val="1"/>
        <c:lblAlgn val="ctr"/>
        <c:lblOffset val="100"/>
        <c:noMultiLvlLbl val="0"/>
      </c:catAx>
      <c:valAx>
        <c:axId val="97181056"/>
        <c:scaling>
          <c:orientation val="minMax"/>
        </c:scaling>
        <c:delete val="0"/>
        <c:axPos val="b"/>
        <c:numFmt formatCode="0.0%" sourceLinked="1"/>
        <c:majorTickMark val="none"/>
        <c:minorTickMark val="none"/>
        <c:tickLblPos val="none"/>
        <c:crossAx val="9717952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pl-PL"/>
    </a:p>
  </c:txPr>
  <c:externalData r:id="rId1">
    <c:autoUpdate val="1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90" y="0"/>
            <a:ext cx="2946400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7F27A040-244E-4E80-B5F2-771C81AFAD88}" type="datetimeFigureOut">
              <a:rPr lang="en-GB" smtClean="0"/>
              <a:pPr/>
              <a:t>05/12/2022</a:t>
            </a:fld>
            <a:endParaRPr lang="en-GB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en-GB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2" y="4714877"/>
            <a:ext cx="5438775" cy="4467225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90" y="9428165"/>
            <a:ext cx="2946400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93EB7594-684B-4D63-B84B-FFB732E9954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736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B7594-684B-4D63-B84B-FFB732E99546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768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B7594-684B-4D63-B84B-FFB732E99546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5528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B7594-684B-4D63-B84B-FFB732E99546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5520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B7594-684B-4D63-B84B-FFB732E99546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2265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A803-CE1E-4AE8-8514-44C72A10A53A}" type="datetime1">
              <a:rPr lang="pl-PL" smtClean="0"/>
              <a:pPr/>
              <a:t>05.12.2022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0FD0-9C89-460B-9C18-C0DAC51ECA27}" type="datetime1">
              <a:rPr lang="pl-PL" smtClean="0"/>
              <a:pPr/>
              <a:t>05.12.2022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0382-9C4C-4253-94C4-3C0E8F97EE99}" type="datetime1">
              <a:rPr lang="pl-PL" smtClean="0"/>
              <a:pPr/>
              <a:t>05.12.2022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60BC-CD99-4B79-A0A8-3FF705C7B94D}" type="datetime1">
              <a:rPr lang="pl-PL" smtClean="0"/>
              <a:pPr/>
              <a:t>05.12.2022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4505D-E718-49B7-9EF0-73721273975C}" type="datetime1">
              <a:rPr lang="pl-PL" smtClean="0"/>
              <a:pPr/>
              <a:t>05.12.2022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8E41-E38C-4B59-88E4-0777569F068B}" type="datetime1">
              <a:rPr lang="pl-PL" smtClean="0"/>
              <a:pPr/>
              <a:t>05.12.2022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33AF-B4B4-4FDC-B0EE-D687DD6293AA}" type="datetime1">
              <a:rPr lang="pl-PL" smtClean="0"/>
              <a:pPr/>
              <a:t>05.12.2022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DFAA-784E-46F7-999A-7CFAAD3C528F}" type="datetime1">
              <a:rPr lang="pl-PL" smtClean="0"/>
              <a:pPr/>
              <a:t>05.12.2022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C0E0C-1D05-459D-B374-9482325BAD6B}" type="datetime1">
              <a:rPr lang="pl-PL" smtClean="0"/>
              <a:pPr/>
              <a:t>05.12.2022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4603A-D45D-474F-9B66-FBD22C2AD923}" type="datetime1">
              <a:rPr lang="pl-PL" smtClean="0"/>
              <a:pPr/>
              <a:t>05.12.2022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EB25-FFB1-4507-9D42-A4F0A78852BE}" type="datetime1">
              <a:rPr lang="pl-PL" smtClean="0"/>
              <a:pPr/>
              <a:t>05.12.2022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B6A9E-1744-4EBA-A04D-863082EFF324}" type="datetime1">
              <a:rPr lang="pl-PL" smtClean="0"/>
              <a:pPr/>
              <a:t>05.12.2022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1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1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5.xml"/><Relationship Id="rId5" Type="http://schemas.openxmlformats.org/officeDocument/2006/relationships/chart" Target="../charts/chart24.xml"/><Relationship Id="rId4" Type="http://schemas.openxmlformats.org/officeDocument/2006/relationships/chart" Target="../charts/chart2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1.xml"/><Relationship Id="rId3" Type="http://schemas.openxmlformats.org/officeDocument/2006/relationships/chart" Target="../charts/chart26.xml"/><Relationship Id="rId7" Type="http://schemas.openxmlformats.org/officeDocument/2006/relationships/chart" Target="../charts/chart3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9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4.xml"/><Relationship Id="rId4" Type="http://schemas.openxmlformats.org/officeDocument/2006/relationships/chart" Target="../charts/chart3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8.xml"/><Relationship Id="rId4" Type="http://schemas.openxmlformats.org/officeDocument/2006/relationships/chart" Target="../charts/chart3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>
          <a:xfrm>
            <a:off x="0" y="2330877"/>
            <a:ext cx="9144000" cy="95410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pl-PL" sz="2800" b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ANALIZA PRZEWOZÓW W POLSKICH PORTACH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2800" b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LOTNICZYCH W PIERWSZEJ POŁOWIE ROKU 2022</a:t>
            </a:r>
          </a:p>
        </p:txBody>
      </p:sp>
      <p:pic>
        <p:nvPicPr>
          <p:cNvPr id="8" name="Picture 4" descr="logo bes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3851920" y="5877272"/>
            <a:ext cx="5316876" cy="7386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pl-PL" sz="1600" b="1" dirty="0">
                <a:solidFill>
                  <a:srgbClr val="1F497D">
                    <a:lumMod val="50000"/>
                  </a:srgbClr>
                </a:solidFill>
              </a:rPr>
              <a:t>Opracowanie: Departament Rynku Transportu Lotniczego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pl-PL" sz="1600" b="1" dirty="0">
                <a:solidFill>
                  <a:srgbClr val="1F497D">
                    <a:lumMod val="50000"/>
                  </a:srgbClr>
                </a:solidFill>
              </a:rPr>
              <a:t>Warszawa, grudzień 2022 r.</a:t>
            </a:r>
          </a:p>
        </p:txBody>
      </p:sp>
    </p:spTree>
    <p:extLst>
      <p:ext uri="{BB962C8B-B14F-4D97-AF65-F5344CB8AC3E}">
        <p14:creationId xmlns:p14="http://schemas.microsoft.com/office/powerpoint/2010/main" val="3976997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ole tekstowe 27"/>
          <p:cNvSpPr txBox="1"/>
          <p:nvPr/>
        </p:nvSpPr>
        <p:spPr>
          <a:xfrm>
            <a:off x="1533350" y="6669360"/>
            <a:ext cx="6077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/>
              <a:t>* Dynamika portów regionalnych poniżej 5 mln pasażerów rocznie – nie obejmuje portu Kraków-Balice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1835696" y="116632"/>
            <a:ext cx="71470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WYNIKI PORTÓW – PORÓWNANIE ACI EUROPE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44008" y="4797152"/>
            <a:ext cx="2448000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Dynamika WAW</a:t>
            </a:r>
            <a:endParaRPr lang="en-GB" sz="1400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0" y="4797152"/>
            <a:ext cx="2447866" cy="309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Dynamika całego rynku</a:t>
            </a:r>
            <a:endParaRPr lang="en-GB" sz="1400" b="1" dirty="0"/>
          </a:p>
        </p:txBody>
      </p:sp>
      <p:cxnSp>
        <p:nvCxnSpPr>
          <p:cNvPr id="21" name="Łącznik prostoliniowy 20"/>
          <p:cNvCxnSpPr/>
          <p:nvPr/>
        </p:nvCxnSpPr>
        <p:spPr>
          <a:xfrm>
            <a:off x="2304000" y="5461621"/>
            <a:ext cx="0" cy="1332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ole tekstowe 16"/>
          <p:cNvSpPr txBox="1"/>
          <p:nvPr/>
        </p:nvSpPr>
        <p:spPr>
          <a:xfrm>
            <a:off x="2160048" y="4725144"/>
            <a:ext cx="28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Dynamika portów</a:t>
            </a:r>
            <a:br>
              <a:rPr lang="pl-PL" sz="1400" b="1" dirty="0"/>
            </a:br>
            <a:r>
              <a:rPr lang="pl-PL" sz="1400" b="1" dirty="0"/>
              <a:t>regionalnych* </a:t>
            </a:r>
            <a:endParaRPr lang="en-GB" sz="1400" b="1" dirty="0"/>
          </a:p>
        </p:txBody>
      </p:sp>
      <p:cxnSp>
        <p:nvCxnSpPr>
          <p:cNvPr id="20" name="Łącznik prostoliniowy 19"/>
          <p:cNvCxnSpPr/>
          <p:nvPr/>
        </p:nvCxnSpPr>
        <p:spPr>
          <a:xfrm>
            <a:off x="4572000" y="5425765"/>
            <a:ext cx="0" cy="1332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ymbol zastępczy numeru slajdu 17"/>
          <p:cNvSpPr>
            <a:spLocks noGrp="1"/>
          </p:cNvSpPr>
          <p:nvPr>
            <p:ph type="sldNum" sz="quarter" idx="12"/>
          </p:nvPr>
        </p:nvSpPr>
        <p:spPr>
          <a:xfrm>
            <a:off x="6997328" y="6521366"/>
            <a:ext cx="2133600" cy="365125"/>
          </a:xfrm>
        </p:spPr>
        <p:txBody>
          <a:bodyPr/>
          <a:lstStyle/>
          <a:p>
            <a:fld id="{0931897F-8F23-433E-A660-EFF8D3EDA506}" type="slidenum">
              <a:rPr lang="pl-PL" smtClean="0"/>
              <a:pPr/>
              <a:t>10</a:t>
            </a:fld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929620"/>
            <a:ext cx="9144000" cy="3570208"/>
          </a:xfrm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Dynamika ruchu w polskich portach lotniczych w pierwszej połowie 2022 roku była wyższa od wyników portów ACI Europe o 86,8 p. p. Porty regionalne poniżej 5 mln pasażerów rocznie łącznie miały wynik lepszy od porównywalnych portów ACI Europe o 149,7 p. p., a lotnisko </a:t>
            </a:r>
            <a:br>
              <a:rPr lang="pl-PL" sz="1200" dirty="0"/>
            </a:br>
            <a:r>
              <a:rPr lang="pl-PL" sz="1200" dirty="0"/>
              <a:t>Kraków-Balice miało wynik o 376,3 p. p. lepszy niż lotniska z przedziału wielkości ruchu pomiędzy 5 a 10 mln pasażerów rocznie w klasyfikacji ACI. Względem 2021 roku największe wzrosty liczbowe wśród portów regionalnych uzyskały port lotniczy Kraków-Balice (+2,7 mln pasażerów </a:t>
            </a:r>
            <a:br>
              <a:rPr lang="pl-PL" sz="1200" dirty="0"/>
            </a:br>
            <a:r>
              <a:rPr lang="pl-PL" sz="1200" dirty="0"/>
              <a:t>w półroczu i +1,7 mln pasażerów w drugim kwartale), Gdańsk im. L. Wałęsy (+1,5 mln i +935,4 tys.) oraz Katowice-Pyrzowice (+1,2 mln </a:t>
            </a:r>
            <a:br>
              <a:rPr lang="pl-PL" sz="1200" dirty="0"/>
            </a:br>
            <a:r>
              <a:rPr lang="pl-PL" sz="1200" dirty="0"/>
              <a:t>i +815 tys.). Względem roku 2019 w półroczu wzrost uzyskał tylko port lotniczy Zielona Góra-Babimost (+2,6 tys. pasażerów), natomiast w drugim kwartale wzrosty odnotowały port lotniczy Warszawa-Modlin (+25,8 tys. pasażerów) i Zielona Góra-Babimost (+2,6 tys. pasażerów).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W portach regionalnych w pierwszej połowie i w samym drugim kwartale 2022 roku najwięcej pasażerów obsłużyli przewoźnicy Ryanair i Wizz Air. Łącznie obydwaj przewoźnicy niskokosztowi mieli w pierwszym półroczu 2022 udział w rynku (w portach regionalnych) w wysokości 72%, </a:t>
            </a:r>
            <a:br>
              <a:rPr lang="pl-PL" sz="1200" dirty="0"/>
            </a:br>
            <a:r>
              <a:rPr lang="pl-PL" sz="1200" dirty="0"/>
              <a:t>a więc większy o 17,7 p. p. w stosunku do pierwszej połowy 2021 roku i o 8,2% względem pierwszej połowy roku 2019. Przewoźnicy ci łącznie obsłużyli 7,8 mln pasażerów w pierwszej połowie 2022 roku i prawie 5 mln pasażerów w samym drugim kwartale, co oznaczało wzrost o 615,4% względem pierwszego półrocza 2021 roku, o 493,7% względem drugiego kwartału 2021 roku i spadek o 10,9% względem pierwszego półrocza roku 2019, ale wzrost o 1% względem drugiego kwartału 2019 roku.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Wśród przewoźników sieciowych w portach regionalnych najwięcej pasażerów obsłużył w pierwszej połowie 2022 oraz w drugim kwartale PLL LOT. Przewoźnik obsłużył 678,8 tys. pasażerów w półroczu (wzrost o 155,8% względem roku 2021 i spadek o 31,6% względem roku 2019) </a:t>
            </a:r>
            <a:br>
              <a:rPr lang="pl-PL" sz="1200" dirty="0"/>
            </a:br>
            <a:r>
              <a:rPr lang="pl-PL" sz="1200" dirty="0"/>
              <a:t>i 462,3 tys. pasażerów w drugim kwartale (wzrost o 149,6% w stosunku do 2021 roku, ale spadek o 15,7% w stosunku do 2019 roku). Wśród pozostałych linii sieciowych najwięcej pasażerów w pierwszej połowie roku 2022 przewiozły Lufthansa i KLM (podobnie w drugim kwartale 2022 roku).</a:t>
            </a:r>
          </a:p>
        </p:txBody>
      </p:sp>
      <p:pic>
        <p:nvPicPr>
          <p:cNvPr id="25" name="Picture 4" descr="logo bes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43" y="53327"/>
            <a:ext cx="1011297" cy="92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Prostokąt 25"/>
          <p:cNvSpPr/>
          <p:nvPr/>
        </p:nvSpPr>
        <p:spPr>
          <a:xfrm>
            <a:off x="1827103" y="620688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7" name="pole tekstowe 26"/>
          <p:cNvSpPr txBox="1"/>
          <p:nvPr/>
        </p:nvSpPr>
        <p:spPr>
          <a:xfrm>
            <a:off x="0" y="6669586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 i ACI Europe</a:t>
            </a:r>
          </a:p>
        </p:txBody>
      </p:sp>
      <p:cxnSp>
        <p:nvCxnSpPr>
          <p:cNvPr id="29" name="Łącznik prostoliniowy 28"/>
          <p:cNvCxnSpPr/>
          <p:nvPr/>
        </p:nvCxnSpPr>
        <p:spPr>
          <a:xfrm>
            <a:off x="6876256" y="5425765"/>
            <a:ext cx="0" cy="1332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ole tekstowe 29"/>
          <p:cNvSpPr txBox="1"/>
          <p:nvPr/>
        </p:nvSpPr>
        <p:spPr>
          <a:xfrm>
            <a:off x="6804520" y="4797152"/>
            <a:ext cx="2448000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Dynamika KRK</a:t>
            </a:r>
            <a:endParaRPr lang="en-GB" sz="1400" b="1" dirty="0"/>
          </a:p>
        </p:txBody>
      </p:sp>
      <p:graphicFrame>
        <p:nvGraphicFramePr>
          <p:cNvPr id="31" name="Wykres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1426473"/>
              </p:ext>
            </p:extLst>
          </p:nvPr>
        </p:nvGraphicFramePr>
        <p:xfrm>
          <a:off x="0" y="5229200"/>
          <a:ext cx="2412000" cy="132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2" name="Wykres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3632848"/>
              </p:ext>
            </p:extLst>
          </p:nvPr>
        </p:nvGraphicFramePr>
        <p:xfrm>
          <a:off x="2268000" y="5229200"/>
          <a:ext cx="2412000" cy="132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3" name="Wykres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5500414"/>
              </p:ext>
            </p:extLst>
          </p:nvPr>
        </p:nvGraphicFramePr>
        <p:xfrm>
          <a:off x="4572000" y="5229200"/>
          <a:ext cx="2412000" cy="132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Wykres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7570369"/>
              </p:ext>
            </p:extLst>
          </p:nvPr>
        </p:nvGraphicFramePr>
        <p:xfrm>
          <a:off x="6840000" y="5229200"/>
          <a:ext cx="2412000" cy="132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9545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824" y="866323"/>
            <a:ext cx="9144000" cy="3177793"/>
          </a:xfrm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50" dirty="0"/>
              <a:t>Porty obsługujące poniżej 1 mln pasażerów rocznie odnotowały w pierwszej połowie 2022 roku wzrost liczby pasażerów o 561% (+650 tys. pasażerów) w porównaniu z analogicznym okresem roku 2021 i spadek o 34% (-402 tys. pasażerów) w porównaniu z analogicznym okresem roku 2019. W drugim kwartale odnotowały one wzrost o 538% (433 tys. pasażerów) względem drugiego kwartału roku 2021, ale obsłużyły o 20% mniej pasażerów </a:t>
            </a:r>
            <a:br>
              <a:rPr lang="pl-PL" sz="1150" dirty="0"/>
            </a:br>
            <a:r>
              <a:rPr lang="pl-PL" sz="1150" dirty="0"/>
              <a:t>(-130 tys.) w stosunku do analogicznego okresu 2019 roku. Najwięcej pasażerów w tych portach w pierwszej połowie roku 2022 obsłużyli przewoźnicy Ryanair, PLL LOT i Wizz Air, podobnie jak w samym drugim kwartale.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50" dirty="0"/>
              <a:t>Lotnisko Chopina w Warszawie odnotowało w pierwszym półroczu 2022 roku wzrost ruchu pasażerskiego w wysokości 213% w stosunku do analogicznego okresu 2021 roku i spadek o 33% względem pierwszej połowy roku 2019, natomiast w drugim kwartale odnotowało wzrost o 203% względem drugiego kwartału roku 2021 i spadek o 23% względem drugiego kwartału 2019 roku. Należy wskazać, że ogólna dynamika ruchu na tym lotnisku była niższa o 116,3 p. p. od dynamiki ruchu portów ACI Europe obsługujących podobną liczbę pasażerów (wykres na str. 9 – proszę zwrócić uwagę na różnicę w skali pomiędzy wykresami). Ruch regularny odnotował na tym lotnisku wzrost w wysokości 225% w półroczu i o 213% w drugim kwartale względem analogicznych okresów 2021 roku (odpowiednio -34% i -24% względem analogicznych okresów 2019 roku), natomiast ruch czarterowy odnotował wzrost o 106% w półroczu i o 110% w drugim kwartale względem 2021 roku (-3% i +0,4% względem roku 2019). Przewoźnicy sieciowi odnotowali wzrost w wysokości 212% w półroczu, a w drugim kwartale o 210% w porównaniu do analogicznych okresów roku 2021 (-36% </a:t>
            </a:r>
            <a:br>
              <a:rPr lang="pl-PL" sz="1150" dirty="0"/>
            </a:br>
            <a:r>
              <a:rPr lang="pl-PL" sz="1150" dirty="0"/>
              <a:t>i -25% względem analogicznych okresów roku 2019). Dla przewoźników niskokosztowych dynamiki te wynosiły odpowiednio 409% i 393% względem roku 2021 oraz -26% i -20% względem roku 2019, a dla przewoźników czarterowych odpowiednio 83% oraz 68% względem roku 2021 oraz -21% i -17% względem roku 2019. Łącznie na lotnisku obsłużono prawie 5,8 mln pasażerów w pierwszej połowie 2022 roku i 3,8 mln pasażerów w drugim kwartale 2022 roku. Najwięcej pasażerów na warszawskim lotnisku w pierwszej połowie roku przewiózł PLL LOT, a następnie Wizz Air i Enter Air.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2325879" y="247501"/>
            <a:ext cx="55003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WYNIKI PORTÓW – INDYWIDUALNE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0" y="4221088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Zmiana przewozów pasażerskich – II kwartał*</a:t>
            </a:r>
            <a:endParaRPr lang="en-GB" sz="1400" b="1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11</a:t>
            </a:fld>
            <a:endParaRPr lang="pl-PL" dirty="0"/>
          </a:p>
        </p:txBody>
      </p:sp>
      <p:pic>
        <p:nvPicPr>
          <p:cNvPr id="19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7957"/>
            <a:ext cx="847916" cy="777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Prostokąt 20"/>
          <p:cNvSpPr/>
          <p:nvPr/>
        </p:nvSpPr>
        <p:spPr>
          <a:xfrm>
            <a:off x="1835695" y="742394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4572000" y="4221088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Zmiana przewozów pasażerskich – narastająco*</a:t>
            </a:r>
            <a:endParaRPr lang="en-GB" sz="1400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/>
              <a:t>* Prosimy zwrócić uwagę na różnicę w skali osi pionowej pomiędzy wykresami</a:t>
            </a:r>
          </a:p>
        </p:txBody>
      </p:sp>
      <p:graphicFrame>
        <p:nvGraphicFramePr>
          <p:cNvPr id="16" name="Wykres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445946"/>
              </p:ext>
            </p:extLst>
          </p:nvPr>
        </p:nvGraphicFramePr>
        <p:xfrm>
          <a:off x="0" y="4509120"/>
          <a:ext cx="4572000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Wykres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3014348"/>
              </p:ext>
            </p:extLst>
          </p:nvPr>
        </p:nvGraphicFramePr>
        <p:xfrm>
          <a:off x="4572000" y="4509120"/>
          <a:ext cx="4572000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78653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3400931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000" dirty="0"/>
              <a:t>W pierwszej połowie 2022 roku przewozy międzynarodowe w Polsce zanotowały niższą dynamikę ruchu w porównaniu do przewozów międzynarodowych zrealizowanych przez porty ACI (o 43,4 p. p.) względem analogicznego okresu roku 2021. Wzrost liczby pasażerów w tym okresie wyniósł 345,6% (-25,1% względem analogicznego okresu roku 2019), zaś w drugim kwartale 2021 roku odnotowano wzrost o 297,3 względem drugiego kwartału 2021 roku (spadek o 15,9% w porównaniu do drugiego kwartału 2019 roku). Liczba operacji w pierwszym półroczu wzrosła o 219,2% względem 2021 roku i spadła o 24,6% względem 2019 roku, a w drugim kwartale 2021 roku wzrosła o 180,1% względem 2021 roku i spadła o 17,8% względem 2019 roku. W międzynarodowym ruchu regularnym odnotowano wzrost liczby pasażerów o 401,6% w pierwszym półroczu (prawie 11 mln pasażerów) względem analogicznego okresu 2021 roku i spadek o 26,5% (-4,9 mln pasażerów) względem pierwszej połowy 2019 roku. Dla drugiego kwartału było to odpowiednio +350,8% (+6,9 mln pasażerów) i -16,5% (-1,7 mln pasażerów). Przewozy czarterowe odnotowały dynamiki odpowiednio: +127,4% (+892 tys. pasażerów) </a:t>
            </a:r>
            <a:br>
              <a:rPr lang="pl-PL" sz="1000" dirty="0"/>
            </a:br>
            <a:r>
              <a:rPr lang="pl-PL" sz="1000" dirty="0"/>
              <a:t>i -10,4% (-185 tys. pasażerów) dla półrocza oraz +113,5% (+646 tys. pasażerów) i -11% (-151 tys. pasażerów) dla drugiego kwartału. Najwięcej pasażerów w ruchu międzynarodowym w pierwszej połowie roku 2022 przewiózł Ryanair, a następnie Wizz Air i PLL LOT, podobnie jak w drugim kwartale. Średnia wielkość samolotów </a:t>
            </a:r>
            <a:br>
              <a:rPr lang="pl-PL" sz="1000" dirty="0"/>
            </a:br>
            <a:r>
              <a:rPr lang="pl-PL" sz="1000" dirty="0"/>
              <a:t>w półroczu wzrosła o 9 miejsc względem roku 2021 i o 12 miejsc względem roku 2019 (odpowiednio 6 i 11 w drugim kwartale). Oferowanie w półroczu wzrosło o 238% względem analogicznego okresu roku 2021 i spadło o 19% względem roku 2019, a w drugim kwartale wzrosło o 191% względem 2021 roku i spadło o 12% względem 2019 roku. Wskaźnik LF wyniósł 80% w półroczu (w stosunku do analogicznego okresu roku: 2021 – +16,8 p. p., 2019 – -5,9 p. p.) i 84% w drugim kwartale (zmiana o odpowiednio +20,2 p. p. i -4 p. p.).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000" dirty="0"/>
              <a:t>Dynamika przewozów krajowych w polskich portach lotniczych w pierwszej połowie 2022 roku kształtowała się na poziomie o 123,3 p. p. wyższym niż w portach ACI Europe. Zmiana liczby pasażerów w tym okresie wyniosła +209,3% względem pierwszego półrocza 2021 roku i -30,1% względem analogicznego okresu 2019 roku. W drugim kwartale odnotowano wzrost o 220,6% w odniesieniu do drugiego kwartału roku 2021 i spadek o 12,7% względem roku 2019. Liczba operacji wzrosła o 151,9% względem pierwszej połowy roku 2021 i spadła o 15,4% względem roku 2019. W drugim kwartale liczba operacji wzrosła o 159,2% względem drugiego kwartału roku 2021 i spadła o 5,1% względem roku 2019. Średnia wielkość samolotów wzrosła o 5 miejsc w półroczu względem roku 2021 i o 3 miejsca względem roku 2019, podczas gdy w drugim kwartale pozostała na tym samym poziomie względem analogicznego okresu roku 2021 i wzrosła o 1 miejsce do roku 2019. Dla oferowania wyniki te wyniosły odpowiednio 155% </a:t>
            </a:r>
            <a:br>
              <a:rPr lang="pl-PL" sz="1000" dirty="0"/>
            </a:br>
            <a:r>
              <a:rPr lang="pl-PL" sz="1000" dirty="0"/>
              <a:t>i -18% w półroczu oraz 164% i -4% w drugim kwartale. Wskaźnik LF: 67% w półroczu (+12,7 p. p. i -8,9 p. p.), 74% w drugim kwartale (+13,8 p. p. i -4,9 p. p.). Najwięcej pasażerów w ruchu krajowym przewiózł PLL LOT, drugim pod względem liczby przewiezionych pasażerów w ruchu krajowym był Ryanair.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1836000" y="-27384"/>
            <a:ext cx="7200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PRZEWOZY KRAJOWE I MIĘDZYNARODOWE – PORÓWNANIE ACI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0" y="4437112"/>
            <a:ext cx="4572000" cy="309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Przewozy międzynarodowe*</a:t>
            </a:r>
            <a:endParaRPr lang="en-GB" sz="1400" b="1" dirty="0"/>
          </a:p>
        </p:txBody>
      </p:sp>
      <p:cxnSp>
        <p:nvCxnSpPr>
          <p:cNvPr id="16" name="Łącznik prostoliniowy 15"/>
          <p:cNvCxnSpPr/>
          <p:nvPr/>
        </p:nvCxnSpPr>
        <p:spPr>
          <a:xfrm>
            <a:off x="4572000" y="4824000"/>
            <a:ext cx="0" cy="176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ole tekstowe 25"/>
          <p:cNvSpPr txBox="1"/>
          <p:nvPr/>
        </p:nvSpPr>
        <p:spPr>
          <a:xfrm>
            <a:off x="4572000" y="4437112"/>
            <a:ext cx="4572000" cy="309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Przewozy krajowe*</a:t>
            </a:r>
            <a:endParaRPr lang="en-GB" sz="1400" b="1" dirty="0"/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12</a:t>
            </a:fld>
            <a:endParaRPr lang="pl-PL" dirty="0"/>
          </a:p>
        </p:txBody>
      </p:sp>
      <p:pic>
        <p:nvPicPr>
          <p:cNvPr id="17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4624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Prostokąt 19"/>
          <p:cNvSpPr/>
          <p:nvPr/>
        </p:nvSpPr>
        <p:spPr>
          <a:xfrm>
            <a:off x="1835696" y="908720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 i ACI</a:t>
            </a:r>
          </a:p>
        </p:txBody>
      </p:sp>
      <p:sp>
        <p:nvSpPr>
          <p:cNvPr id="22" name="pole tekstowe 21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/>
              <a:t>* Prosimy zwrócić uwagę na różnicę w skali osi pionowej pomiędzy wykresami</a:t>
            </a:r>
          </a:p>
        </p:txBody>
      </p:sp>
      <p:graphicFrame>
        <p:nvGraphicFramePr>
          <p:cNvPr id="19" name="Wykres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2003362"/>
              </p:ext>
            </p:extLst>
          </p:nvPr>
        </p:nvGraphicFramePr>
        <p:xfrm>
          <a:off x="0" y="4653136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Wykres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746618"/>
              </p:ext>
            </p:extLst>
          </p:nvPr>
        </p:nvGraphicFramePr>
        <p:xfrm>
          <a:off x="4572000" y="4581128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31738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2369880"/>
          </a:xfrm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100" dirty="0"/>
              <a:t>Polski rynek przewozów regularnych obsłużył w pierwszej połowie 2022 roku o 11,9 mln pasażerów więcej, niż w analogicznym okresie 2021 roku (+376,5%). Względem pierwszego półrocza roku 2019 było to o 5,5 mln pasażerów mniej (-26,8%). W drugim kwartale obsłużono o 7,5 mln pasażerów więcej niż </a:t>
            </a:r>
            <a:br>
              <a:rPr lang="pl-PL" sz="1100" dirty="0"/>
            </a:br>
            <a:r>
              <a:rPr lang="pl-PL" sz="1100" dirty="0"/>
              <a:t>w drugim kwartale 2021 roku (+335,4%), ale o 1,9 mln pasażerów mniej niż w tym samym okresie roku 2019 (-16,2%). Najwięcej pasażerów w pierwszej połowie roku 2022 obsłużono na trasach do/z Wielkiej Brytanii (w szczególności obsługiwanych przez Ryanair i Wizz Air), Włoch (Ryanair i Wizz Air) oraz Niemiec (Lufthansa, Ryanair, PLL LOT i Wizz Air). W drugim kwartale 2022 roku najwięcej pasażerów ponownie latało do/z Wielkiej Brytanii, Włoch i Niemiec.</a:t>
            </a:r>
          </a:p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100" dirty="0"/>
              <a:t>Najwięcej pasażerów w ruchu regularnym obsłużyło Lotnisko Chopina w Warszawie (5,4 mln pasażerów w półroczu i 3,5 mln w kwartale). Kolejnymi portami w pierwszej połowie 2022 roku i w drugim kwartale pod względem liczby obsłużonych pasażerów były: Port Lotniczy Kraków-Balice (3,2 mln pasażerów </a:t>
            </a:r>
            <a:br>
              <a:rPr lang="pl-PL" sz="1100" dirty="0"/>
            </a:br>
            <a:r>
              <a:rPr lang="pl-PL" sz="1100" dirty="0"/>
              <a:t>w półroczu i 2 mln w kwartale) oraz Gdańsk im. L. Wałęsy (1,7 mln pasażerów w półroczu i 1,1 mln w kwartale).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00" dirty="0"/>
              <a:t>Najwięcej pasażerów w ruchu regularnym w pierwszej połowie 2022 roku przewieźli: Ryanair (5,8 mln), PLL LOT (3,4 mln) oraz Wizz Air (3 mln). W drugim kwartale 2022 roku najwięcej pasażerów miał również Ryanair (3,7 mln), a następnie PLL LOT (2,3 mln) i Wizz Air (1,9 mln). Analizując rynek międzynarodowych przewozów regularnych należy zaznaczyć, że przewoźnicy niskokosztowi w pierwszym półroczu 2022 roku posiadali 67% udziałów w tego rodzaju przewozach, a sieciowi 31% (3% należy do przewoźników czarterowych). W drugim kwartale 2022 roku udział przewoźników niskokosztowych wynosił 66%, sieciowych 31%, natomiast czarterowych – 3%.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3207572" y="403200"/>
            <a:ext cx="3736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PRZEWOZY REGULARNE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0" y="3861048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Liczba pasażerów (mln) – II kwartał*</a:t>
            </a:r>
            <a:endParaRPr lang="en-GB" sz="1400" b="1" dirty="0"/>
          </a:p>
        </p:txBody>
      </p:sp>
      <p:cxnSp>
        <p:nvCxnSpPr>
          <p:cNvPr id="16" name="Łącznik prostoliniowy 15"/>
          <p:cNvCxnSpPr/>
          <p:nvPr/>
        </p:nvCxnSpPr>
        <p:spPr>
          <a:xfrm>
            <a:off x="4572000" y="4005064"/>
            <a:ext cx="0" cy="266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pole tekstowe 40"/>
          <p:cNvSpPr txBox="1"/>
          <p:nvPr/>
        </p:nvSpPr>
        <p:spPr>
          <a:xfrm>
            <a:off x="4572000" y="3861048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Dynamika ruchu – II kwartał*</a:t>
            </a:r>
            <a:endParaRPr lang="en-GB" sz="1400" b="1" dirty="0"/>
          </a:p>
        </p:txBody>
      </p:sp>
      <p:sp>
        <p:nvSpPr>
          <p:cNvPr id="20" name="Symbol zastępczy numeru slajdu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13</a:t>
            </a:fld>
            <a:endParaRPr lang="pl-PL" dirty="0"/>
          </a:p>
        </p:txBody>
      </p:sp>
      <p:pic>
        <p:nvPicPr>
          <p:cNvPr id="22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Prostokąt 24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6" name="pole tekstowe 25"/>
          <p:cNvSpPr txBox="1"/>
          <p:nvPr/>
        </p:nvSpPr>
        <p:spPr>
          <a:xfrm>
            <a:off x="0" y="6639163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0" y="6612515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/>
              <a:t>* Prosimy zwrócić uwagę na różnicę w skali osi pionowej pomiędzy wykresami</a:t>
            </a:r>
          </a:p>
        </p:txBody>
      </p:sp>
      <p:sp>
        <p:nvSpPr>
          <p:cNvPr id="23" name="pole tekstowe 22"/>
          <p:cNvSpPr txBox="1"/>
          <p:nvPr/>
        </p:nvSpPr>
        <p:spPr>
          <a:xfrm>
            <a:off x="0" y="5301208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Liczba pasażerów (mln) – narastająco*</a:t>
            </a:r>
            <a:endParaRPr lang="en-GB" sz="1400" b="1" dirty="0"/>
          </a:p>
        </p:txBody>
      </p:sp>
      <p:sp>
        <p:nvSpPr>
          <p:cNvPr id="24" name="pole tekstowe 23"/>
          <p:cNvSpPr txBox="1"/>
          <p:nvPr/>
        </p:nvSpPr>
        <p:spPr>
          <a:xfrm>
            <a:off x="4572000" y="5301208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Dynamika ruchu – narastająco*</a:t>
            </a:r>
            <a:endParaRPr lang="en-GB" sz="1400" b="1" dirty="0"/>
          </a:p>
        </p:txBody>
      </p:sp>
      <p:cxnSp>
        <p:nvCxnSpPr>
          <p:cNvPr id="28" name="Łącznik prostoliniowy 27"/>
          <p:cNvCxnSpPr/>
          <p:nvPr/>
        </p:nvCxnSpPr>
        <p:spPr>
          <a:xfrm rot="5400000">
            <a:off x="4572000" y="936000"/>
            <a:ext cx="0" cy="8820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Wykres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6583094"/>
              </p:ext>
            </p:extLst>
          </p:nvPr>
        </p:nvGraphicFramePr>
        <p:xfrm>
          <a:off x="0" y="4057200"/>
          <a:ext cx="4572000" cy="13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0" name="Wykres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7971033"/>
              </p:ext>
            </p:extLst>
          </p:nvPr>
        </p:nvGraphicFramePr>
        <p:xfrm>
          <a:off x="0" y="5482800"/>
          <a:ext cx="4572000" cy="13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1" name="Wykres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1098319"/>
              </p:ext>
            </p:extLst>
          </p:nvPr>
        </p:nvGraphicFramePr>
        <p:xfrm>
          <a:off x="4572000" y="4057200"/>
          <a:ext cx="4572000" cy="13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Wykres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2900941"/>
              </p:ext>
            </p:extLst>
          </p:nvPr>
        </p:nvGraphicFramePr>
        <p:xfrm>
          <a:off x="4572000" y="5482800"/>
          <a:ext cx="4572000" cy="13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848435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336119"/>
            <a:ext cx="9144000" cy="2277547"/>
          </a:xfrm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W pierwszej połowie 2022 roku polski rynek przewozów czarterowych obsłużył o 891 tys. pasażerów więcej niż w analogicznym okresie 2021 roku, co przełożyło się na 126,5% wzrost, natomiast w porównaniu do pierwszej połowy 2019 roku przewieziono o 188 tys. pasażerów mniej </a:t>
            </a:r>
            <a:br>
              <a:rPr lang="pl-PL" sz="1200" dirty="0"/>
            </a:br>
            <a:r>
              <a:rPr lang="pl-PL" sz="1200" dirty="0"/>
              <a:t>(-10,5%). W drugim kwartale wzrost względem analogicznego okresu 2021 roku wyniósł 112,5% (+644 tys. pasażerów), ale względem drugiego kwartału roku 2019 odnotowano spadek o 11,2% (-154 tys. pasażerów). Najwięcej pasażerów w półroczu przewieziono na kierunkach: Turcja, Grecja oraz Egipt. Podobnie w drugim kwartale 2022 roku.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Wśród portów lotniczych najwięcej pasażerów w ruchu czarterowym w pierwszej połowie 2022 roku obsłużyło lotnisko Katowice w Pyrzowicach (657 tys.), natomiast kolejnymi pod względem liczby przewiezionych pasażerów portami lotniczymi były: lotnisko Chopina w Warszawie </a:t>
            </a:r>
            <a:br>
              <a:rPr lang="pl-PL" sz="1200" dirty="0"/>
            </a:br>
            <a:r>
              <a:rPr lang="pl-PL" sz="1200" dirty="0"/>
              <a:t>(407 tys.), a następnie Poznań-Ławica (205 tys.). W drugim kwartale najwięcej pasażerów w operacjach czarterowych obsłużyły ponownie Port Lotniczy Katowice-Pyrzowice (512 tys. pasażerów), a następnie Lotnisko Chopina w Warszawie (267 tys.) i Port Lotniczy Poznań-Ławica (164 tys.).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Wśród przewoźników najwięcej pasażerów w ruchu czarterowym w pierwszym półroczu 2022 roku odnotował Enter Air (460 tys.), a następnie Smartwings (308 tys.) i Buzz (269 tys.). W drugim kwartale były to Enter Air (332 tys. pasażerów), Buzz (269 tys.) i Smartwings (211 tys.).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3084429" y="403200"/>
            <a:ext cx="39831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PRZEWOZY CZARTEROWE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0" y="3861048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Liczba pasażerów (mln) – II kwartał*</a:t>
            </a:r>
            <a:endParaRPr lang="en-GB" sz="1400" b="1" dirty="0"/>
          </a:p>
        </p:txBody>
      </p:sp>
      <p:sp>
        <p:nvSpPr>
          <p:cNvPr id="41" name="pole tekstowe 40"/>
          <p:cNvSpPr txBox="1"/>
          <p:nvPr/>
        </p:nvSpPr>
        <p:spPr>
          <a:xfrm>
            <a:off x="4572000" y="39672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Dynamika ruchu – II kwartał*</a:t>
            </a:r>
            <a:endParaRPr lang="en-GB" sz="1400" b="1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14</a:t>
            </a:fld>
            <a:endParaRPr lang="pl-PL" dirty="0"/>
          </a:p>
        </p:txBody>
      </p:sp>
      <p:pic>
        <p:nvPicPr>
          <p:cNvPr id="19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Prostokąt 20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23" name="pole tekstowe 22"/>
          <p:cNvSpPr txBox="1"/>
          <p:nvPr/>
        </p:nvSpPr>
        <p:spPr>
          <a:xfrm>
            <a:off x="0" y="6669360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/>
              <a:t>* Prosimy zwrócić uwagę na różnicę w skali osi pionowej pomiędzy wykresami</a:t>
            </a:r>
          </a:p>
        </p:txBody>
      </p:sp>
      <p:cxnSp>
        <p:nvCxnSpPr>
          <p:cNvPr id="24" name="Łącznik prostoliniowy 23"/>
          <p:cNvCxnSpPr/>
          <p:nvPr/>
        </p:nvCxnSpPr>
        <p:spPr>
          <a:xfrm>
            <a:off x="4572000" y="4005064"/>
            <a:ext cx="0" cy="266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ole tekstowe 24"/>
          <p:cNvSpPr txBox="1"/>
          <p:nvPr/>
        </p:nvSpPr>
        <p:spPr>
          <a:xfrm>
            <a:off x="0" y="5301208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Liczba pasażerów (mln) – narastająco*</a:t>
            </a:r>
            <a:endParaRPr lang="en-GB" sz="1400" b="1" dirty="0"/>
          </a:p>
        </p:txBody>
      </p:sp>
      <p:sp>
        <p:nvSpPr>
          <p:cNvPr id="26" name="pole tekstowe 25"/>
          <p:cNvSpPr txBox="1"/>
          <p:nvPr/>
        </p:nvSpPr>
        <p:spPr>
          <a:xfrm>
            <a:off x="4572000" y="5301208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Dynamika ruchu – narastająco*</a:t>
            </a:r>
            <a:endParaRPr lang="en-GB" sz="1400" b="1" dirty="0"/>
          </a:p>
        </p:txBody>
      </p:sp>
      <p:cxnSp>
        <p:nvCxnSpPr>
          <p:cNvPr id="27" name="Łącznik prostoliniowy 26"/>
          <p:cNvCxnSpPr/>
          <p:nvPr/>
        </p:nvCxnSpPr>
        <p:spPr>
          <a:xfrm rot="5400000">
            <a:off x="4572000" y="936000"/>
            <a:ext cx="0" cy="8820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Wykres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7738355"/>
              </p:ext>
            </p:extLst>
          </p:nvPr>
        </p:nvGraphicFramePr>
        <p:xfrm>
          <a:off x="0" y="4057200"/>
          <a:ext cx="4572000" cy="13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9" name="Wykres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125178"/>
              </p:ext>
            </p:extLst>
          </p:nvPr>
        </p:nvGraphicFramePr>
        <p:xfrm>
          <a:off x="0" y="5482800"/>
          <a:ext cx="4572000" cy="13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1" name="Wykres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3835988"/>
              </p:ext>
            </p:extLst>
          </p:nvPr>
        </p:nvGraphicFramePr>
        <p:xfrm>
          <a:off x="4572000" y="4057200"/>
          <a:ext cx="4572000" cy="13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Wykres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1646030"/>
              </p:ext>
            </p:extLst>
          </p:nvPr>
        </p:nvGraphicFramePr>
        <p:xfrm>
          <a:off x="4572000" y="5482800"/>
          <a:ext cx="4572000" cy="13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803907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rostokąt 30"/>
          <p:cNvSpPr/>
          <p:nvPr/>
        </p:nvSpPr>
        <p:spPr>
          <a:xfrm>
            <a:off x="1807090" y="112560"/>
            <a:ext cx="7200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RPKM, ASKM, LF </a:t>
            </a:r>
          </a:p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PORÓWNANIE Z DANYMI IATA</a:t>
            </a:r>
          </a:p>
        </p:txBody>
      </p:sp>
      <p:sp>
        <p:nvSpPr>
          <p:cNvPr id="35" name="Symbol zastępczy zawartości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199103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50" dirty="0"/>
              <a:t>W pierwszej połowie 2021 roku polski rynek odnotował dynamikę RPKM na niższym poziomie niż spadek liczby pasażerów w porównaniu </a:t>
            </a:r>
            <a:br>
              <a:rPr lang="pl-PL" sz="1150" dirty="0"/>
            </a:br>
            <a:r>
              <a:rPr lang="pl-PL" sz="1150" dirty="0"/>
              <a:t>z analogicznym okresem roku 2021 i wyższym poziomie w porównaniu z pierwszą połową roku 2019. Średnia długość odcinka lotu spadła o 72 km </a:t>
            </a:r>
            <a:br>
              <a:rPr lang="pl-PL" sz="1150" dirty="0"/>
            </a:br>
            <a:r>
              <a:rPr lang="pl-PL" sz="1150" dirty="0"/>
              <a:t>w porównaniu do pierwszej połowy 2021 i wzrosła o 71 km względem roku 2019. Dynamika RPKM w porównaniu do pierwszego półrocza roku 2021 była wyższa niż procentowe wyniki Europy i świata (o odpowiednio 53,4 i 187,5 p. p.) i wyniosła 270,4%. Względem roku 2019 dynamika ta wyniosła </a:t>
            </a:r>
            <a:br>
              <a:rPr lang="pl-PL" sz="1150" dirty="0"/>
            </a:br>
            <a:r>
              <a:rPr lang="pl-PL" sz="1150" dirty="0"/>
              <a:t>-22%. Oferowanie mierzone wskaźnikiem ASKM względem roku 2021 było wyższe niż procentowe wyniki Europy i świata (o odpowiednio 52,8 </a:t>
            </a:r>
            <a:br>
              <a:rPr lang="pl-PL" sz="1150" dirty="0"/>
            </a:br>
            <a:r>
              <a:rPr lang="pl-PL" sz="1150" dirty="0"/>
              <a:t>i 140 p. p.) i wyniosło 192,8% podczas gdy względem pierwszej połowy roku 2019 spadło o 16,2%. Współczynnik wypełnienia miejsc LF wzrósł </a:t>
            </a:r>
            <a:br>
              <a:rPr lang="pl-PL" sz="1150" dirty="0"/>
            </a:br>
            <a:r>
              <a:rPr lang="pl-PL" sz="1150" dirty="0"/>
              <a:t>w stosunku do pierwszego półrocza roku 2021 o 16,8 p. p., a w stosunku do analogicznego okresu 2019 roku spadł o 5,9 p. p. Przewoźnicy odnotowali wzrost współczynnika LF w stosunku do pierwszej połowy 2019 roku o 0,3 p. p. większy na rynku polskim, niż na rynku europejskim i o 4,8 p. p. większy niż na rynku światowym. Średnia liczba osób przypadająca na rejs wzrosła o 34 osoby w porównaniu z pierwszą połową roku 2021 i spadła o 2 osoby </a:t>
            </a:r>
            <a:br>
              <a:rPr lang="pl-PL" sz="1150" dirty="0"/>
            </a:br>
            <a:r>
              <a:rPr lang="pl-PL" sz="1150" dirty="0"/>
              <a:t>w stosunku do analogicznego okresu 2019 roku. Wyniosła 117 pasażerów. </a:t>
            </a:r>
          </a:p>
        </p:txBody>
      </p:sp>
      <p:sp>
        <p:nvSpPr>
          <p:cNvPr id="21" name="Symbol zastępczy numeru slajdu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15</a:t>
            </a:fld>
            <a:endParaRPr lang="pl-PL" dirty="0"/>
          </a:p>
        </p:txBody>
      </p:sp>
      <p:pic>
        <p:nvPicPr>
          <p:cNvPr id="22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44624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Prostokąt 24"/>
          <p:cNvSpPr/>
          <p:nvPr/>
        </p:nvSpPr>
        <p:spPr>
          <a:xfrm>
            <a:off x="1835696" y="980728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32" name="pole tekstowe 31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 i IATA</a:t>
            </a:r>
          </a:p>
        </p:txBody>
      </p:sp>
      <p:sp>
        <p:nvSpPr>
          <p:cNvPr id="33" name="pole tekstowe 32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/>
              <a:t>* Prosimy zwrócić uwagę na różnicę w skali osi pionowej pomiędzy wykresami</a:t>
            </a:r>
          </a:p>
        </p:txBody>
      </p:sp>
      <p:sp>
        <p:nvSpPr>
          <p:cNvPr id="52" name="pole tekstowe 51"/>
          <p:cNvSpPr txBox="1"/>
          <p:nvPr/>
        </p:nvSpPr>
        <p:spPr>
          <a:xfrm>
            <a:off x="0" y="4716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RPKM – narastająco*</a:t>
            </a:r>
            <a:endParaRPr lang="en-GB" sz="1400" b="1" dirty="0"/>
          </a:p>
        </p:txBody>
      </p:sp>
      <p:sp>
        <p:nvSpPr>
          <p:cNvPr id="53" name="pole tekstowe 52"/>
          <p:cNvSpPr txBox="1"/>
          <p:nvPr/>
        </p:nvSpPr>
        <p:spPr>
          <a:xfrm>
            <a:off x="3059832" y="4716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ASKM – narastająco*</a:t>
            </a:r>
            <a:endParaRPr lang="en-GB" sz="1400" b="1" dirty="0"/>
          </a:p>
        </p:txBody>
      </p:sp>
      <p:sp>
        <p:nvSpPr>
          <p:cNvPr id="54" name="pole tekstowe 53"/>
          <p:cNvSpPr txBox="1"/>
          <p:nvPr/>
        </p:nvSpPr>
        <p:spPr>
          <a:xfrm>
            <a:off x="6120000" y="4716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LF – narastająco*</a:t>
            </a:r>
            <a:endParaRPr lang="en-GB" sz="1400" b="1" dirty="0"/>
          </a:p>
        </p:txBody>
      </p:sp>
      <p:sp>
        <p:nvSpPr>
          <p:cNvPr id="58" name="pole tekstowe 57"/>
          <p:cNvSpPr txBox="1"/>
          <p:nvPr/>
        </p:nvSpPr>
        <p:spPr>
          <a:xfrm>
            <a:off x="0" y="2808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RPKM (mln) – narastająco*</a:t>
            </a:r>
            <a:endParaRPr lang="en-GB" sz="1400" b="1" dirty="0"/>
          </a:p>
        </p:txBody>
      </p:sp>
      <p:sp>
        <p:nvSpPr>
          <p:cNvPr id="59" name="pole tekstowe 58"/>
          <p:cNvSpPr txBox="1"/>
          <p:nvPr/>
        </p:nvSpPr>
        <p:spPr>
          <a:xfrm>
            <a:off x="3059832" y="2808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ASKM (mln) – narastająco*</a:t>
            </a:r>
            <a:endParaRPr lang="en-GB" sz="1400" b="1" dirty="0"/>
          </a:p>
        </p:txBody>
      </p:sp>
      <p:sp>
        <p:nvSpPr>
          <p:cNvPr id="60" name="pole tekstowe 59"/>
          <p:cNvSpPr txBox="1"/>
          <p:nvPr/>
        </p:nvSpPr>
        <p:spPr>
          <a:xfrm>
            <a:off x="6120000" y="2808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LF – narastająco*</a:t>
            </a:r>
            <a:endParaRPr lang="en-GB" sz="1400" b="1" dirty="0"/>
          </a:p>
        </p:txBody>
      </p:sp>
      <p:graphicFrame>
        <p:nvGraphicFramePr>
          <p:cNvPr id="64" name="Wykres 6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5057733"/>
              </p:ext>
            </p:extLst>
          </p:nvPr>
        </p:nvGraphicFramePr>
        <p:xfrm>
          <a:off x="20326" y="3115777"/>
          <a:ext cx="3046393" cy="1468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5" name="Wykres 6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4845145"/>
              </p:ext>
            </p:extLst>
          </p:nvPr>
        </p:nvGraphicFramePr>
        <p:xfrm>
          <a:off x="3058966" y="3115547"/>
          <a:ext cx="3046393" cy="1468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6" name="Wykres 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1022009"/>
              </p:ext>
            </p:extLst>
          </p:nvPr>
        </p:nvGraphicFramePr>
        <p:xfrm>
          <a:off x="6094617" y="3111584"/>
          <a:ext cx="3046393" cy="1468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7" name="Wykres 6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7562824"/>
              </p:ext>
            </p:extLst>
          </p:nvPr>
        </p:nvGraphicFramePr>
        <p:xfrm>
          <a:off x="-22805" y="5040671"/>
          <a:ext cx="3081771" cy="1468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8" name="Wykres 6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233210"/>
              </p:ext>
            </p:extLst>
          </p:nvPr>
        </p:nvGraphicFramePr>
        <p:xfrm>
          <a:off x="3066719" y="5008394"/>
          <a:ext cx="3081771" cy="1468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69" name="Wykres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6753561"/>
              </p:ext>
            </p:extLst>
          </p:nvPr>
        </p:nvGraphicFramePr>
        <p:xfrm>
          <a:off x="6118798" y="5023777"/>
          <a:ext cx="3081771" cy="1468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427515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16</a:t>
            </a:fld>
            <a:endParaRPr lang="pl-PL" dirty="0"/>
          </a:p>
        </p:txBody>
      </p:sp>
      <p:sp>
        <p:nvSpPr>
          <p:cNvPr id="9" name="Prostokąt 8"/>
          <p:cNvSpPr/>
          <p:nvPr/>
        </p:nvSpPr>
        <p:spPr>
          <a:xfrm>
            <a:off x="1836000" y="188640"/>
            <a:ext cx="7200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RPKM, ASKM, LF KWARTALNIE</a:t>
            </a: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0" y="1276173"/>
            <a:ext cx="9144000" cy="21528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1200" dirty="0"/>
              <a:t>W drugim kwartale 2022 roku dynamika wzrostu przewozów pasażerskich, w stosunku do analogicznego okresu roku 2021, mierzona wskaźnikiem RPKM była na wyższym poziomie niż dynamika wzrostu oferowania mierzona wskaźnikiem ASKM – różnica pomiędzy nimi wyniosła 78,4 p. p. Współczynnik RPKM wzrósł w tym okresie o 229,2% względem drugiego kwartału roku 2019, a ASKM – o 150,7%. Względem drugiego kwartału roku 2019 RPKM spadł o 13,9, a ASKM o 9,8%.</a:t>
            </a:r>
          </a:p>
          <a:p>
            <a:pPr marL="0" indent="0" algn="just">
              <a:buNone/>
            </a:pPr>
            <a:r>
              <a:rPr lang="pl-PL" sz="1200" dirty="0"/>
              <a:t>Współczynnik LF wzrósł o 20,1 p. p. w stosunku do analogicznego okresu roku 2021, ale spadł o 4% względem drugiego kwartału 2019 roku. LF wyniósł w drugim kwartale 2022 roku 84%.</a:t>
            </a:r>
          </a:p>
          <a:p>
            <a:pPr marL="0" indent="0" algn="just">
              <a:buNone/>
            </a:pPr>
            <a:r>
              <a:rPr lang="pl-PL" sz="1200" dirty="0"/>
              <a:t>Średnia długość odcinka lotu spadła o ok. 143 kilometrów względem drugiego kwartału 2021 roku i wzrosła o 38 km względem drugiego kwartału 2019 roku. Średnia liczba osób przypadających na rejs wzrosła o 36 miejsc względem analogicznego okresu roku 2021 i o 1 miejsce względem drugiego kwartału roku 2019. Wartość ta wyniosła 126 pasażerów na rejs.</a:t>
            </a:r>
          </a:p>
        </p:txBody>
      </p:sp>
      <p:sp>
        <p:nvSpPr>
          <p:cNvPr id="17" name="Symbol zastępczy numeru slajdu 20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931897F-8F23-433E-A660-EFF8D3EDA506}" type="slidenum">
              <a:rPr lang="pl-PL" smtClean="0"/>
              <a:pPr/>
              <a:t>16</a:t>
            </a:fld>
            <a:endParaRPr lang="pl-PL" dirty="0"/>
          </a:p>
        </p:txBody>
      </p:sp>
      <p:pic>
        <p:nvPicPr>
          <p:cNvPr id="18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Prostokąt 18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0" name="pole tekstowe 19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/>
              <a:t>* Prosimy zwrócić uwagę na różnicę w skali osi pionowej pomiędzy wykresami</a:t>
            </a:r>
          </a:p>
        </p:txBody>
      </p:sp>
      <p:sp>
        <p:nvSpPr>
          <p:cNvPr id="25" name="pole tekstowe 24"/>
          <p:cNvSpPr txBox="1"/>
          <p:nvPr/>
        </p:nvSpPr>
        <p:spPr>
          <a:xfrm>
            <a:off x="0" y="4068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RPKM (mln) – II kwartał*</a:t>
            </a:r>
            <a:endParaRPr lang="en-GB" sz="1400" b="1" dirty="0"/>
          </a:p>
        </p:txBody>
      </p:sp>
      <p:sp>
        <p:nvSpPr>
          <p:cNvPr id="26" name="pole tekstowe 25"/>
          <p:cNvSpPr txBox="1"/>
          <p:nvPr/>
        </p:nvSpPr>
        <p:spPr>
          <a:xfrm>
            <a:off x="6120000" y="4068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LF – II kwartał*</a:t>
            </a:r>
            <a:endParaRPr lang="en-GB" sz="1400" b="1" dirty="0"/>
          </a:p>
        </p:txBody>
      </p:sp>
      <p:sp>
        <p:nvSpPr>
          <p:cNvPr id="27" name="pole tekstowe 26"/>
          <p:cNvSpPr txBox="1"/>
          <p:nvPr/>
        </p:nvSpPr>
        <p:spPr>
          <a:xfrm>
            <a:off x="3060000" y="4068000"/>
            <a:ext cx="306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ASKM (mln) – II kwartał*</a:t>
            </a:r>
            <a:endParaRPr lang="en-GB" sz="1400" b="1" dirty="0"/>
          </a:p>
        </p:txBody>
      </p:sp>
      <p:graphicFrame>
        <p:nvGraphicFramePr>
          <p:cNvPr id="16" name="Wykres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6910280"/>
              </p:ext>
            </p:extLst>
          </p:nvPr>
        </p:nvGraphicFramePr>
        <p:xfrm>
          <a:off x="13607" y="4402425"/>
          <a:ext cx="3046393" cy="1817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8" name="Wykres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2719769"/>
              </p:ext>
            </p:extLst>
          </p:nvPr>
        </p:nvGraphicFramePr>
        <p:xfrm>
          <a:off x="3048803" y="4402425"/>
          <a:ext cx="3046393" cy="1823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Wykres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6500839"/>
              </p:ext>
            </p:extLst>
          </p:nvPr>
        </p:nvGraphicFramePr>
        <p:xfrm>
          <a:off x="6120000" y="4377246"/>
          <a:ext cx="3046393" cy="1823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90217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zawartości 2"/>
          <p:cNvSpPr>
            <a:spLocks noGrp="1"/>
          </p:cNvSpPr>
          <p:nvPr>
            <p:ph idx="1"/>
          </p:nvPr>
        </p:nvSpPr>
        <p:spPr>
          <a:xfrm>
            <a:off x="5916" y="1316985"/>
            <a:ext cx="9144000" cy="1977464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l-PL" sz="1200" dirty="0"/>
              <a:t>W pierwszej połowie 2022 roku w Polsce doszło do znacznej zmiany struktury udziałów w rynku ze względu na realizowany model biznesowy przewoźnika lotniczego, w stosunku do analogicznego okresu roku 2021, na skutek znacznej zmiany poziomów ruchu w okresie epidemii </a:t>
            </a:r>
            <a:br>
              <a:rPr lang="pl-PL" sz="1200" dirty="0"/>
            </a:br>
            <a:r>
              <a:rPr lang="pl-PL" sz="1200" dirty="0"/>
              <a:t>COVID-19. W pierwszym półroczu 2022 roku względem roku 2021 przewoźnicy sieciowi odnotowali wzrost w liczbie przewożonych pasażerów </a:t>
            </a:r>
            <a:br>
              <a:rPr lang="pl-PL" sz="1200" dirty="0"/>
            </a:br>
            <a:r>
              <a:rPr lang="pl-PL" sz="1200" dirty="0"/>
              <a:t>o 219,5%, przewoźnicy niskokosztowi o 588,5%, a przewoźnicy czarterowi odnotowali wzrost o 118,4%. W związku z tym wzrósł udział w rynku przewoźników niskokosztowych (o 21,2 p. p.), natomiast spadł udział przewoźników sieciowych (o 11,7 p. p.) i przewoźników czarterowych </a:t>
            </a:r>
            <a:br>
              <a:rPr lang="pl-PL" sz="1200" dirty="0"/>
            </a:br>
            <a:r>
              <a:rPr lang="pl-PL" sz="1200" dirty="0"/>
              <a:t>(o 9,4 p. p.). Względem pierwszej połowy roku 2019 przewoźnicy sieciowi odnotowali spadek o 37,2%, przewoźnicy niskokosztowi o 17,5%, </a:t>
            </a:r>
            <a:br>
              <a:rPr lang="pl-PL" sz="1200" dirty="0"/>
            </a:br>
            <a:r>
              <a:rPr lang="pl-PL" sz="1200" dirty="0"/>
              <a:t>a przewoźnicy czarterowi – o 19,2%.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Największy, tj. 35,2% udział w rynku miał Ryanair. Drugim przewoźnikiem pod względem udziału w rynku był PLL LOT, a trzecim Wizz Air. Największe wzrosty w całym półroczu względem pierwszej połowy roku 2021 odnotowali przewoźnicy: Ryanair (+5,1 mln pasażerów), Wizz Air (+2,5 mln pasażerów) i PLL LOT (+2,5 mln pasażerów). 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2147345" y="403200"/>
            <a:ext cx="58573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PRZEWOŹNICY – MODELE BIZNESOWE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0" y="3409255"/>
            <a:ext cx="55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Udział w rynku wg. wielkości przewozów </a:t>
            </a:r>
            <a:endParaRPr lang="en-GB" sz="1400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5544000" y="3403072"/>
            <a:ext cx="3600000" cy="313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Udział w rynku wg. modelu biznesowego </a:t>
            </a:r>
            <a:endParaRPr lang="en-GB" sz="1400" b="1" dirty="0"/>
          </a:p>
        </p:txBody>
      </p:sp>
      <p:sp>
        <p:nvSpPr>
          <p:cNvPr id="19" name="Symbol zastępczy numeru slajdu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17</a:t>
            </a:fld>
            <a:endParaRPr lang="pl-PL" dirty="0"/>
          </a:p>
        </p:txBody>
      </p:sp>
      <p:pic>
        <p:nvPicPr>
          <p:cNvPr id="14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Prostokąt 20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9451097"/>
              </p:ext>
            </p:extLst>
          </p:nvPr>
        </p:nvGraphicFramePr>
        <p:xfrm>
          <a:off x="0" y="3420000"/>
          <a:ext cx="5544000" cy="33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Wykres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9492425"/>
              </p:ext>
            </p:extLst>
          </p:nvPr>
        </p:nvGraphicFramePr>
        <p:xfrm>
          <a:off x="5544000" y="3718800"/>
          <a:ext cx="3600000" cy="30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24919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ymbol zastępczy zawartości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3462486"/>
          </a:xfrm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50" dirty="0"/>
              <a:t>Najwięcej pasażerów wśród przewoźników niskokosztowych w pierwszej połowie 2022 roku przewiózł Ryanair (5,8 mln pasażerów, o 5,1 mln więcej niż w analogicznym okresie 2021 roku i o 17 tys. pasażerów więcej niż w pierwszej połowie roku 2019). W dalszej kolejności znajdował się Wizz Air </a:t>
            </a:r>
            <a:br>
              <a:rPr lang="pl-PL" sz="1150" dirty="0"/>
            </a:br>
            <a:r>
              <a:rPr lang="pl-PL" sz="1150" dirty="0"/>
              <a:t>(3 mln pasażerów, o 2,5 mln więcej niż w analogicznym okresie 2021 roku i o 1,2 mln mniej pasażerów niż w pierwszej połowie roku 2019), a następnie easyJet (199 tys. pasażerów, +187 tys. do roku 2021 i –335 tys. do roku 2019). W drugim kwartale najwięcej pasażerów również obsłużył Ryanair </a:t>
            </a:r>
            <a:br>
              <a:rPr lang="pl-PL" sz="1150" dirty="0"/>
            </a:br>
            <a:r>
              <a:rPr lang="pl-PL" sz="1150" dirty="0"/>
              <a:t>(3,7 mln), a następnie Wizz Air (1,9 mln) i Norwegian (119 tys.).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50" dirty="0"/>
              <a:t>W przypadku przewoźników sieciowych zarówno w pierwszym półroczu roku 2022, jak i w drugim kwartale tego roku najwięcej pasażerów przewiózł PLL LOT. Przewoźnik w całym półroczu obsłużył 3,7 mln pasażerów, a więc o 2,5 mln pasażerów więcej niż w pierwszej połowie 2021 roku i o 1,9 mln pasażerów mniej niż w analogicznym okresie 2019 roku. W drugim kwartale przewoźnik obsłużył 2,4 mln pasażerów. Kolejnymi przewoźnikami sieciowymi pod względem liczby pasażerów przewiezionych w pierwszym półroczu byli: Lufthansa i KLM.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50" dirty="0"/>
              <a:t>Wskaźnik S/F przewoźników niskokosztowych wzrósł o 26,4 p. p. w pierwszej połowie 2022 roku w stosunku do analogicznego okresu 2021 roku </a:t>
            </a:r>
            <a:br>
              <a:rPr lang="pl-PL" sz="1150" dirty="0"/>
            </a:br>
            <a:r>
              <a:rPr lang="pl-PL" sz="1150" dirty="0"/>
              <a:t>i spadł o 11,1 p. p. w stosunku do pierwszego półrocza roku 2019. W drugim kwartale S/F wzrósł o 30,5 p. p. i spadł o 7,7 p. p. odpowiednio </a:t>
            </a:r>
            <a:br>
              <a:rPr lang="pl-PL" sz="1150" dirty="0"/>
            </a:br>
            <a:r>
              <a:rPr lang="pl-PL" sz="1150" dirty="0"/>
              <a:t>w stosunku do analogicznych okresów lat 2021 i 2019. Współczynnik LF miał następujące dynamiki w stosunku do danych odpowiednio półrocza </a:t>
            </a:r>
            <a:br>
              <a:rPr lang="pl-PL" sz="1150" dirty="0"/>
            </a:br>
            <a:r>
              <a:rPr lang="pl-PL" sz="1150" dirty="0"/>
              <a:t>i drugiego kwartału 2021 roku: +25,2 p. p. i +30,1 p. p., podczas gdy dla roku 2019: -10,2 p. p. i -6,4 p. p.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50" dirty="0"/>
              <a:t>Dla przewoźników sieciowych S/F wzrósł o 13 p. p. w pierwszej połowie 2022 roku w stosunku do analogicznego okresu 2021 roku i spadł o 3,8 p. p. </a:t>
            </a:r>
            <a:br>
              <a:rPr lang="pl-PL" sz="1150" dirty="0"/>
            </a:br>
            <a:r>
              <a:rPr lang="pl-PL" sz="1150" dirty="0"/>
              <a:t>w stosunku do pierwszego półrocza roku 2019. W drugim kwartale S/F wzrósł o 15,9 p. p. i spadł o 2,2 p. p. odpowiednio w stosunku do drugich kwartałów lat 2021 i 2019. Współczynnik LF miał następujące dynamiki w stosunku do danych odpowiednio półrocza i drugiego kwartału 2021 roku: +13,9 p. p. i +16,3 p. p., podczas gdy dla roku 2019: -3,2 p. p. i -3,2 p. p.</a:t>
            </a:r>
          </a:p>
        </p:txBody>
      </p:sp>
      <p:sp>
        <p:nvSpPr>
          <p:cNvPr id="30" name="pole tekstowe 29"/>
          <p:cNvSpPr txBox="1"/>
          <p:nvPr/>
        </p:nvSpPr>
        <p:spPr>
          <a:xfrm>
            <a:off x="0" y="4320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 Porównanie dynamiki ruchu*</a:t>
            </a:r>
            <a:endParaRPr lang="en-GB" sz="1400" b="1" dirty="0"/>
          </a:p>
        </p:txBody>
      </p:sp>
      <p:sp>
        <p:nvSpPr>
          <p:cNvPr id="31" name="pole tekstowe 30"/>
          <p:cNvSpPr txBox="1"/>
          <p:nvPr/>
        </p:nvSpPr>
        <p:spPr>
          <a:xfrm>
            <a:off x="4572000" y="4320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Porównanie zmian punktów procentowych LF*</a:t>
            </a:r>
            <a:endParaRPr lang="en-GB" sz="1400" b="1" dirty="0"/>
          </a:p>
        </p:txBody>
      </p:sp>
      <p:sp>
        <p:nvSpPr>
          <p:cNvPr id="32" name="Prostokąt 31"/>
          <p:cNvSpPr/>
          <p:nvPr/>
        </p:nvSpPr>
        <p:spPr>
          <a:xfrm>
            <a:off x="1836000" y="403200"/>
            <a:ext cx="7200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PORÓWNANIE PRZEWOZÓW LCC I SIECIOWYCH</a:t>
            </a:r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18</a:t>
            </a:fld>
            <a:endParaRPr lang="pl-PL" dirty="0"/>
          </a:p>
        </p:txBody>
      </p:sp>
      <p:pic>
        <p:nvPicPr>
          <p:cNvPr id="14" name="Picture 4" descr="logo bes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Prostokąt 14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0" y="6624000"/>
            <a:ext cx="2771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4520619" y="6597352"/>
            <a:ext cx="46233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100" i="1" dirty="0"/>
              <a:t>* Prosimy zwrócić uwagę na różnicę w skali osi pionowej pomiędzy wykresami</a:t>
            </a:r>
          </a:p>
        </p:txBody>
      </p:sp>
      <p:graphicFrame>
        <p:nvGraphicFramePr>
          <p:cNvPr id="13" name="Wykres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5258814"/>
              </p:ext>
            </p:extLst>
          </p:nvPr>
        </p:nvGraphicFramePr>
        <p:xfrm>
          <a:off x="0" y="4572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Wykres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063690"/>
              </p:ext>
            </p:extLst>
          </p:nvPr>
        </p:nvGraphicFramePr>
        <p:xfrm>
          <a:off x="4572000" y="4572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36822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19</a:t>
            </a:fld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0" y="1267200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/>
              <a:t>Slajd 6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Liczba pasażerów (mln)</a:t>
            </a:r>
            <a:r>
              <a:rPr lang="pl-PL" sz="1200" b="1" dirty="0"/>
              <a:t> – </a:t>
            </a:r>
            <a:r>
              <a:rPr lang="pl-PL" sz="1200" b="1" i="1" dirty="0"/>
              <a:t>kwartał</a:t>
            </a:r>
            <a:r>
              <a:rPr lang="pl-PL" sz="1200" dirty="0"/>
              <a:t> – wykres przedstawia łączną liczbę przewiezionych pasażerów w danym kwartale wraz z uwzględnieniem analogicznych okresów z poprzednich 2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Liczba pasażerów (mln)</a:t>
            </a:r>
            <a:r>
              <a:rPr lang="pl-PL" sz="1200" b="1" dirty="0"/>
              <a:t> – </a:t>
            </a:r>
            <a:r>
              <a:rPr lang="pl-PL" sz="1200" b="1" i="1" dirty="0"/>
              <a:t>narastająco</a:t>
            </a:r>
            <a:r>
              <a:rPr lang="pl-PL" sz="1200" dirty="0"/>
              <a:t> – wykres przedstawia łączną liczbę przewiezionych pasażerów w minionych kwartałach wraz </a:t>
            </a:r>
            <a:br>
              <a:rPr lang="pl-PL" sz="1200" dirty="0"/>
            </a:br>
            <a:r>
              <a:rPr lang="pl-PL" sz="1200" dirty="0"/>
              <a:t>z uwzględnieniem analogicznych okresów z poprzednich 2 lat.</a:t>
            </a:r>
          </a:p>
          <a:p>
            <a:pPr algn="just"/>
            <a:r>
              <a:rPr lang="pl-PL" sz="1200" b="1" dirty="0"/>
              <a:t>Slajd 7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Liczba operacji (tys.) – kwartał</a:t>
            </a:r>
            <a:r>
              <a:rPr lang="pl-PL" sz="1200" dirty="0"/>
              <a:t> – wykres przedstawia łączną liczbę wykonanych operacji w danym kwartale wraz z uwzględnieniem analogicznych okresów z 2 poprzednich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Liczba operacji (tys.) – narastająco</a:t>
            </a:r>
            <a:r>
              <a:rPr lang="pl-PL" sz="1200" dirty="0"/>
              <a:t> – wykres przedstawia łączną liczbę wykonanych operacji w minionych kwartałach z uwzględnieniem analogicznych okresów z poprzednich 2 lat.</a:t>
            </a:r>
          </a:p>
          <a:p>
            <a:pPr algn="just"/>
            <a:r>
              <a:rPr lang="pl-PL" sz="1200" b="1" dirty="0"/>
              <a:t>Slajd 8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Ilość cargo (tys. ton) – kwartał</a:t>
            </a:r>
            <a:r>
              <a:rPr lang="pl-PL" sz="1200" dirty="0"/>
              <a:t> – wykres przedstawia ilość przewiezionego cargo w danym kwartale z uwzględnieniem analogicznych okresów z poprzednich 2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Ilość cargo (tys. ton) – narastająco</a:t>
            </a:r>
            <a:r>
              <a:rPr lang="pl-PL" sz="1200" dirty="0"/>
              <a:t> – wykres przedstawia ilość przewiezionego cargo w minionych kwartałach z uwzględnieniem analogicznych okresów z poprzednich 2 lat.</a:t>
            </a:r>
            <a:endParaRPr lang="pl-PL" sz="1200" b="1" dirty="0"/>
          </a:p>
          <a:p>
            <a:pPr algn="just"/>
            <a:r>
              <a:rPr lang="pl-PL" sz="1200" b="1" dirty="0"/>
              <a:t>Slajd 9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Miesięczne przewozy pasażerskie</a:t>
            </a:r>
            <a:r>
              <a:rPr lang="pl-PL" sz="1200" b="1" dirty="0"/>
              <a:t> </a:t>
            </a:r>
            <a:r>
              <a:rPr lang="pl-PL" sz="1200" dirty="0"/>
              <a:t>– wykres porównuje miesięczne rozłożenie ruchu pasażerskiego w poszczególnych latach w polskich portach lotniczych.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Dynamika ruchu</a:t>
            </a:r>
            <a:r>
              <a:rPr lang="pl-PL" sz="1200" dirty="0"/>
              <a:t> – wykres przedstawia zmiany zachodzące w danym kwartale oraz w minionych kwartałach w porównaniu z rokiem poprzednim, a także w porównaniu do wyników dwa lata wstecz.</a:t>
            </a:r>
          </a:p>
          <a:p>
            <a:pPr algn="just"/>
            <a:r>
              <a:rPr lang="pl-PL" sz="1200" b="1" dirty="0"/>
              <a:t>Slajd 10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Dynamika całego rynku</a:t>
            </a:r>
            <a:r>
              <a:rPr lang="pl-PL" sz="1200" dirty="0"/>
              <a:t> – wykres porównuje łączną dynamikę ruchu w minionych kwartałach roku bieżącego i poprzedniego we wszystkich polskich portach lotniczych z europejskimi portami zrzeszonymi w ACI 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Dynamika portów regionalnych</a:t>
            </a:r>
            <a:r>
              <a:rPr lang="pl-PL" sz="1200" dirty="0"/>
              <a:t> – wykres porównuje łączną dynamikę ruchu w minionych kwartałach roku bieżącego i poprzedniego </a:t>
            </a:r>
            <a:br>
              <a:rPr lang="pl-PL" sz="1200" dirty="0"/>
            </a:br>
            <a:r>
              <a:rPr lang="pl-PL" sz="1200" dirty="0"/>
              <a:t>w portach regionalnych Polski i portów regionalnych zrzeszonych w ACI (obsługujących rocznie poniżej 5 mln pasażerów).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Dynamika WAW </a:t>
            </a:r>
            <a:r>
              <a:rPr lang="pl-PL" sz="1200" dirty="0"/>
              <a:t>– wykres porównuje dynamikę ruchu w Warszawie z porównywalnymi portami zrzeszonymi w ACI (porty o ruchu </a:t>
            </a:r>
            <a:br>
              <a:rPr lang="pl-PL" sz="1200" dirty="0"/>
            </a:br>
            <a:r>
              <a:rPr lang="pl-PL" sz="1200" dirty="0"/>
              <a:t>w przedziale 10-25 mln pasażerów rocznie) w minionych kwartałach roku bieżącego i poprzedniego.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Dynamika KRK - </a:t>
            </a:r>
            <a:r>
              <a:rPr lang="pl-PL" sz="1200" dirty="0"/>
              <a:t>wykres porównuje dynamikę ruchu w porcie Kraków-Balice z porównywalnymi portami zrzeszonymi w ACI (porty o ruchu </a:t>
            </a:r>
            <a:br>
              <a:rPr lang="pl-PL" sz="1200" dirty="0"/>
            </a:br>
            <a:r>
              <a:rPr lang="pl-PL" sz="1200" dirty="0"/>
              <a:t>w przedziale 5-10 mln pasażerów rocznie) w minionych kwartałach roku bieżącego i poprzedniego.</a:t>
            </a:r>
            <a:endParaRPr lang="pl-PL" sz="1200" b="1" i="1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836000" y="404664"/>
            <a:ext cx="64800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threePt" dir="t"/>
            </a:scene3d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OPISY WYKRESÓW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rostokąt 8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836000" y="404664"/>
            <a:ext cx="64800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Front"/>
              <a:lightRig rig="threePt" dir="t"/>
            </a:scene3d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SPIS TREŚCI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0" y="1267200"/>
            <a:ext cx="9144000" cy="518603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3	Słowniczek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4-5 	Podsumowanie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6	Przewozy pasażerskie łącznie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7	Operacje pasażerskie łącznie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8	Przewozy cargo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9	Sezonowe zmiany przewozów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10	Wyniki portów – porównanie ACI Europe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11	Wyniki portów – indywidualne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12	Przewozy krajowe i międzynarodowe – porównanie ACI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13	Przewozy regularne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14	Przewozy czarterowe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15	RPKM, ASKM, LF – porównanie z danymi IATA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16	RPKM, ASKM, LF kwartalnie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17	Przewoźnicy – modele biznesowe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18	Porównanie przewozów LCC i sieciowych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Slajd 19-21	Opisy wykresów</a:t>
            </a:r>
          </a:p>
        </p:txBody>
      </p:sp>
      <p:pic>
        <p:nvPicPr>
          <p:cNvPr id="9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rostokąt 9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8400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20</a:t>
            </a:fld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0" y="1267200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/>
              <a:t>Slajd 11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Zmiana przewozów pasażerskich</a:t>
            </a:r>
            <a:r>
              <a:rPr lang="pl-PL" sz="1200" dirty="0"/>
              <a:t> </a:t>
            </a:r>
            <a:r>
              <a:rPr lang="pl-PL" sz="1200" b="1" i="1" dirty="0"/>
              <a:t>– kwartał</a:t>
            </a:r>
            <a:r>
              <a:rPr lang="pl-PL" sz="1200" i="1" dirty="0"/>
              <a:t> </a:t>
            </a:r>
            <a:r>
              <a:rPr lang="pl-PL" sz="1200" dirty="0"/>
              <a:t>– wykres przedstawia liczbową różnicę w przewozach pasażerskich oraz ich dynamikę w polskich portach lotniczych w ruchu krajowym i międzynarodowym w danym kwartale roku bieżącego i poprzedniego.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Zmiana przewozów pasażerskich – narastająco</a:t>
            </a:r>
            <a:r>
              <a:rPr lang="pl-PL" sz="1200" dirty="0"/>
              <a:t> – wykres przedstawia liczbową różnicę w przewozach pasażerskich oraz ich dynamikę </a:t>
            </a:r>
            <a:br>
              <a:rPr lang="pl-PL" sz="1200" dirty="0"/>
            </a:br>
            <a:r>
              <a:rPr lang="pl-PL" sz="1200" dirty="0"/>
              <a:t>w polskich portach lotniczych w ruchu krajowym i międzynarodowym w minionych kwartałach roku bieżącego i poprzedniego.</a:t>
            </a:r>
          </a:p>
          <a:p>
            <a:pPr algn="just"/>
            <a:r>
              <a:rPr lang="pl-PL" sz="1200" b="1" dirty="0"/>
              <a:t>Slajd 12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Przewozy międzynarodowe</a:t>
            </a:r>
            <a:r>
              <a:rPr lang="pl-PL" sz="1200" dirty="0"/>
              <a:t> – wykres porównuje dynamikę przewozów międzynarodowych zrealizowanych w Polsce i portach zrzeszonych </a:t>
            </a:r>
            <a:br>
              <a:rPr lang="pl-PL" sz="1200" dirty="0"/>
            </a:br>
            <a:r>
              <a:rPr lang="pl-PL" sz="1200" dirty="0"/>
              <a:t>w ACI w minionych kwartałach roku bieżącego i poprzedniego.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Przewozy krajowe </a:t>
            </a:r>
            <a:r>
              <a:rPr lang="pl-PL" sz="1200" dirty="0"/>
              <a:t>– wykres porównuje dynamikę przewozów krajowych zrealizowanych w Polsce i portach zrzeszonych w ACI w minionych kwartałach roku bieżącego i poprzedniego.</a:t>
            </a:r>
          </a:p>
          <a:p>
            <a:pPr algn="just"/>
            <a:r>
              <a:rPr lang="pl-PL" sz="1200" b="1" dirty="0"/>
              <a:t>Slajd 13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Liczba pasażerów (mln) – kwartał</a:t>
            </a:r>
            <a:r>
              <a:rPr lang="pl-PL" sz="1200" dirty="0"/>
              <a:t> – wykres przedstawia liczbę przewiezionych pasażerów w ruchu regularnym w danym kwartale </a:t>
            </a:r>
            <a:br>
              <a:rPr lang="pl-PL" sz="1200" dirty="0"/>
            </a:br>
            <a:r>
              <a:rPr lang="pl-PL" sz="1200" dirty="0"/>
              <a:t>z uwzględnieniem tego samego okresu poprzednich 2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Liczba pasażerów (mln) – narastająco</a:t>
            </a:r>
            <a:r>
              <a:rPr lang="pl-PL" sz="1200" dirty="0"/>
              <a:t> – wykres przedstawia liczbę przewiezionych pasażerów w ruchu regularnym w minionych kwartałach danego roku z uwzględnieniem analogicznych okresów z poprzednich 2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Dynamika ruchu – kwartał</a:t>
            </a:r>
            <a:r>
              <a:rPr lang="pl-PL" sz="1200" dirty="0"/>
              <a:t> – wykres przedstawia zmiany zachodzące w danym kwartale w ruchu regularnym w porównaniu do analogicznego okresu roku poprzedniego, a także sprzed 2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Dynamika ruchu – narastająco</a:t>
            </a:r>
            <a:r>
              <a:rPr lang="pl-PL" sz="1200" dirty="0"/>
              <a:t> – wykres przedstawia zmiany zachodzące w minionych kwartałach danego roku w ruchu regularnym </a:t>
            </a:r>
            <a:br>
              <a:rPr lang="pl-PL" sz="1200" dirty="0"/>
            </a:br>
            <a:r>
              <a:rPr lang="pl-PL" sz="1200" dirty="0"/>
              <a:t>w porównaniu do analogicznego okresu z poprzedniego roku, a także sprzed 2 lat.</a:t>
            </a:r>
          </a:p>
          <a:p>
            <a:pPr algn="just"/>
            <a:r>
              <a:rPr lang="pl-PL" sz="1200" b="1" dirty="0"/>
              <a:t>Slajd 14</a:t>
            </a:r>
            <a:endParaRPr lang="pl-PL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Liczba pasażerów (mln) – kwartał</a:t>
            </a:r>
            <a:r>
              <a:rPr lang="pl-PL" sz="1200" dirty="0"/>
              <a:t> – wykres przedstawia liczbę przewiezionych pasażerów w ruchu czarterowym w danym kwartale </a:t>
            </a:r>
            <a:br>
              <a:rPr lang="pl-PL" sz="1200" dirty="0"/>
            </a:br>
            <a:r>
              <a:rPr lang="pl-PL" sz="1200" dirty="0"/>
              <a:t>z uwzględnieniem analogicznych okresów poprzednich 2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Liczba pasażerów (mln) – narastająco</a:t>
            </a:r>
            <a:r>
              <a:rPr lang="pl-PL" sz="1200" dirty="0"/>
              <a:t> – wykres przedstawia liczbę przewiezionych pasażerów w ruchu czarterowym w minionych kwartałach danego roku z uwzględnieniem analogicznych okresów z poprzednich 2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Dynamika ruchu – kwartał</a:t>
            </a:r>
            <a:r>
              <a:rPr lang="pl-PL" sz="1200" dirty="0"/>
              <a:t> – wykres przedstawia zmiany zachodzące w danym kwartale w ruchu czarterowym w porównaniu z analogicznym okresem roku poprzedniego, a także sprzed 2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Dynamika ruchu – narastająco</a:t>
            </a:r>
            <a:r>
              <a:rPr lang="pl-PL" sz="1200" dirty="0"/>
              <a:t> – wykres przedstawia zmiany zachodzące w minionych kwartałach danego roku w ruchu czarterowym </a:t>
            </a:r>
            <a:br>
              <a:rPr lang="pl-PL" sz="1200" dirty="0"/>
            </a:br>
            <a:r>
              <a:rPr lang="pl-PL" sz="1200" dirty="0"/>
              <a:t>w porównaniu do analogicznego okresu z poprzedniego roku, a także sprzed 2 lat.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1836000" y="404664"/>
            <a:ext cx="64800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threePt" dir="t"/>
            </a:scene3d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OPISY WYKRESÓW – CD.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rostokąt 9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21</a:t>
            </a:fld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0" y="1267200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/>
              <a:t>Slajd 15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RPKM – narastająco</a:t>
            </a:r>
            <a:r>
              <a:rPr lang="pl-PL" sz="1200" dirty="0"/>
              <a:t> – wykres przedstawia wartości RPKM w minionych kwartałach z uwzględnieniem analogicznych okresów z poprzednich </a:t>
            </a:r>
            <a:br>
              <a:rPr lang="pl-PL" sz="1200" dirty="0"/>
            </a:br>
            <a:r>
              <a:rPr lang="pl-PL" sz="1200" dirty="0"/>
              <a:t>2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ASKM – narastająco</a:t>
            </a:r>
            <a:r>
              <a:rPr lang="pl-PL" sz="1200" dirty="0"/>
              <a:t> – wykres przedstawia wartości ASKM w minionych kwartałach z uwzględnieniem analogicznych okresów z poprzednich </a:t>
            </a:r>
            <a:br>
              <a:rPr lang="pl-PL" sz="1200" dirty="0"/>
            </a:br>
            <a:r>
              <a:rPr lang="pl-PL" sz="1200" dirty="0"/>
              <a:t>2 lat.</a:t>
            </a:r>
            <a:endParaRPr lang="pl-PL" sz="1200" b="1" i="1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LF</a:t>
            </a:r>
            <a:r>
              <a:rPr lang="pl-PL" sz="1200" dirty="0"/>
              <a:t> – wykres przedstawia wartości LF w minionych kwartałach z uwzględnieniem analogicznych okresów z poprzednich 2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RPKM – narastająco</a:t>
            </a:r>
            <a:r>
              <a:rPr lang="pl-PL" sz="1200" dirty="0"/>
              <a:t> – wykres przedstawia porównanie dynamiki wskaźnika RPKM w Polsce, Europie i na Świecie według danych ULC i IATA </a:t>
            </a:r>
            <a:br>
              <a:rPr lang="pl-PL" sz="1200" dirty="0"/>
            </a:br>
            <a:r>
              <a:rPr lang="pl-PL" sz="1200" dirty="0"/>
              <a:t>w minionych kwartałach danego roku w porównaniu z analogicznym okresem roku 2019.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ASKM – narastająco</a:t>
            </a:r>
            <a:r>
              <a:rPr lang="pl-PL" sz="1200" dirty="0"/>
              <a:t> – wykres przedstawia porównanie dynamiki wskaźnika ASKM w Polsce, Europie i na Świecie według danych ULC i IATA </a:t>
            </a:r>
            <a:br>
              <a:rPr lang="pl-PL" sz="1200" dirty="0"/>
            </a:br>
            <a:r>
              <a:rPr lang="pl-PL" sz="1200" dirty="0"/>
              <a:t>w minionych kwartałach danego roku w porównaniu z analogicznym okresem roku 2019.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LF – narastająco </a:t>
            </a:r>
            <a:r>
              <a:rPr lang="pl-PL" sz="1200" dirty="0"/>
              <a:t>– wykres przedstawia porównanie zmian punktów procentowych wskaźnika LF w Polsce, Europie i na Świecie według danych ULC i IATA w minionych kwartałach danego roku w porównaniu z analogicznym okresem roku 2019.</a:t>
            </a:r>
          </a:p>
          <a:p>
            <a:pPr algn="just"/>
            <a:r>
              <a:rPr lang="pl-PL" sz="1200" b="1" dirty="0"/>
              <a:t>Slajd 16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RPKM – kwartał</a:t>
            </a:r>
            <a:r>
              <a:rPr lang="pl-PL" sz="1200" i="1" dirty="0"/>
              <a:t> </a:t>
            </a:r>
            <a:r>
              <a:rPr lang="pl-PL" sz="1200" dirty="0"/>
              <a:t>– wykres przedstawia wartości RPKM w danym kwartale z uwzględnieniem analogicznych okresów z poprzednich 2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ASKM – kwartał </a:t>
            </a:r>
            <a:r>
              <a:rPr lang="pl-PL" sz="1200" dirty="0"/>
              <a:t>– wykres przedstawia wartości ASKM w danym kwartale z uwzględnieniem analogicznych okresów z poprzednich 2 lat.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LF – kwartał </a:t>
            </a:r>
            <a:r>
              <a:rPr lang="pl-PL" sz="1200" dirty="0"/>
              <a:t>– wykres przedstawia wartości LF w danym kwartale z uwzględnieniem analogicznych okresów z poprzednich 2 lat.</a:t>
            </a:r>
          </a:p>
          <a:p>
            <a:pPr algn="just"/>
            <a:r>
              <a:rPr lang="pl-PL" sz="1200" b="1" dirty="0"/>
              <a:t>Slajd 117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Udział w rynku wg wielkości przewozów</a:t>
            </a:r>
            <a:r>
              <a:rPr lang="pl-PL" sz="1200" dirty="0"/>
              <a:t> – wykres przedstawia udział w rynku przewoźników realizujących największe przewozy w Polsce </a:t>
            </a:r>
            <a:br>
              <a:rPr lang="pl-PL" sz="1200" dirty="0"/>
            </a:br>
            <a:r>
              <a:rPr lang="pl-PL" sz="1200" dirty="0"/>
              <a:t>w minionych kwartałach danego roku.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Udział w rynku wg modelu biznesowego</a:t>
            </a:r>
            <a:r>
              <a:rPr lang="pl-PL" sz="1200" dirty="0"/>
              <a:t> – wykres przedstawia udział przewozów w podziale na modele biznesowe, tj. na przewoźników sieciowych, niskokosztowych i czarterowych w minionych kwartałach z uwzględnieniem analogicznych okresów z poprzednich 2 lat.</a:t>
            </a:r>
          </a:p>
          <a:p>
            <a:pPr algn="just"/>
            <a:r>
              <a:rPr lang="pl-PL" sz="1200" b="1" dirty="0"/>
              <a:t>Slajd 18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Porównanie dynamiki ruchu </a:t>
            </a:r>
            <a:r>
              <a:rPr lang="pl-PL" sz="1200" dirty="0"/>
              <a:t>– wykres przedstawia porównanie dynamiki ruchu przewoźników LCC i sieciowych w minionych kwartałach roku bieżącego i poprzedniego wg danych ULC.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b="1" i="1" dirty="0"/>
              <a:t>Porównanie zmian punktów procentowych LF</a:t>
            </a:r>
            <a:r>
              <a:rPr lang="pl-PL" sz="1200" dirty="0"/>
              <a:t> – wykres przedstawia porównanie zmian punktów procentowych LF przewoźników LCC </a:t>
            </a:r>
            <a:br>
              <a:rPr lang="pl-PL" sz="1200" dirty="0"/>
            </a:br>
            <a:r>
              <a:rPr lang="pl-PL" sz="1200" dirty="0"/>
              <a:t>i sieciowych w minionych kwartałach roku bieżącego i poprzedniego na podstawie danych ULC.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1836000" y="404664"/>
            <a:ext cx="64800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threePt" dir="t"/>
            </a:scene3d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OPISY WYKRESÓW – CD.</a:t>
            </a:r>
          </a:p>
        </p:txBody>
      </p:sp>
      <p:pic>
        <p:nvPicPr>
          <p:cNvPr id="9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rostokąt 9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836000" y="403200"/>
            <a:ext cx="648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SŁOWNICZEK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0" y="12672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2800" indent="-172800">
              <a:buFont typeface="Arial" panose="020B0604020202020204" pitchFamily="34" charset="0"/>
              <a:buChar char="•"/>
            </a:pPr>
            <a:r>
              <a:rPr lang="pl-PL" sz="1200" b="1" dirty="0"/>
              <a:t>LF (Load Factor) </a:t>
            </a:r>
            <a:r>
              <a:rPr lang="pl-PL" sz="1200" dirty="0"/>
              <a:t>– współczynnik wykorzystania miejsc w samolocie, liczony jako iloraz RPKM i ASKM</a:t>
            </a:r>
          </a:p>
          <a:p>
            <a:pPr marL="172800" indent="-172800">
              <a:buFont typeface="Arial" panose="020B0604020202020204" pitchFamily="34" charset="0"/>
              <a:buChar char="•"/>
            </a:pPr>
            <a:r>
              <a:rPr lang="pl-PL" sz="1200" b="1" dirty="0"/>
              <a:t>SF (Seat Factor) </a:t>
            </a:r>
            <a:r>
              <a:rPr lang="pl-PL" sz="1200" dirty="0"/>
              <a:t>– współczynnik wypełnienia miejsc, liczony jako iloraz liczby pasażerów i miejsc pasażerskich oferowanych na rynku</a:t>
            </a:r>
          </a:p>
          <a:p>
            <a:pPr marL="172800" indent="-172800">
              <a:buFont typeface="Arial" panose="020B0604020202020204" pitchFamily="34" charset="0"/>
              <a:buChar char="•"/>
            </a:pPr>
            <a:r>
              <a:rPr lang="pl-PL" sz="1200" b="1" dirty="0"/>
              <a:t>RPKM (Revenue Passenger Kilometers) </a:t>
            </a:r>
            <a:r>
              <a:rPr lang="pl-PL" sz="1200" dirty="0"/>
              <a:t>– praca przewozowa</a:t>
            </a:r>
          </a:p>
          <a:p>
            <a:pPr marL="172800" indent="-172800">
              <a:buFont typeface="Arial" panose="020B0604020202020204" pitchFamily="34" charset="0"/>
              <a:buChar char="•"/>
            </a:pPr>
            <a:r>
              <a:rPr lang="pl-PL" sz="1200" b="1" dirty="0"/>
              <a:t>ASKM (Available Seat Kilometers) </a:t>
            </a:r>
            <a:r>
              <a:rPr lang="pl-PL" sz="1200" dirty="0"/>
              <a:t>– oferowanie</a:t>
            </a:r>
          </a:p>
        </p:txBody>
      </p:sp>
      <p:pic>
        <p:nvPicPr>
          <p:cNvPr id="7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rostokąt 7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827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267200"/>
            <a:ext cx="9144000" cy="5832366"/>
          </a:xfrm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b="1" dirty="0"/>
              <a:t>W pierwszych miesiącach letniego sezonu rozkładowego w 2022 roku ruch lotniczy bardzo wyraźnie „odbił” się w stosunku do dwóch poprzednich lat naznaczonych kolejnymi falami zachorowań na COVID-19. Chociaż zachorowań nadal było dużo (zimowa fala dopiero wygasała) i pomimo zbrojnego ataku Rosji na Ukrainę, lotnictwo cywilne zaczęło </a:t>
            </a:r>
            <a:r>
              <a:rPr lang="pl-PL" sz="1200" b="1" dirty="0" smtClean="0"/>
              <a:t>osiągać </a:t>
            </a:r>
            <a:r>
              <a:rPr lang="pl-PL" sz="1200" b="1" dirty="0"/>
              <a:t>dobre wyniki. W drugim kwartale 2022 roku w polskich portach lotniczych obsłużono ponad 10,9 mln pasażerów, a więc prawie 4-krotnie więcej niż w tym samym okresie roku 2021. Chociaż zabrakło ok. 2 mln pasażerów do osiągnięcia wyniku z roku 2019, to taka ilość pasażerów świadczy o szybkiej odbudowie rynku lotniczego w Polsce.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W pierwszej połowie roku 2022 w polskich portach lotniczych obsłużono ponad 16,6 mln pasażerów. W porównaniu z pierwszym półroczem roku 2019 oznaczało to spadek w wysokości 25,5%, ale w porównaniu z pierwszą połową roku 2021 oznaczało to wzrost o 330,8%. Liczba operacji </a:t>
            </a:r>
            <a:br>
              <a:rPr lang="pl-PL" sz="1200" dirty="0"/>
            </a:br>
            <a:r>
              <a:rPr lang="pl-PL" sz="1200" dirty="0"/>
              <a:t>w tym okresie spadła o 23,3% względem roku 2019, ale wzrosła o 205,9% względem roku 2021. Średnia liczba pasażerów przypadających na rejs spadła o 2 pasażerów względem pierwszej połowy 2019 roku, ale wzrosła o 34 pasażerów względem analogicznego okresu 2021 roku. Współczynnik wypełnienia miejsc w samolocie (S/F) spadł o 6,4 p. p. w porównaniu z pierwszym półroczem roku 2019, ale wzrósł o 18,3 p. p. </a:t>
            </a:r>
            <a:br>
              <a:rPr lang="pl-PL" sz="1200" dirty="0"/>
            </a:br>
            <a:r>
              <a:rPr lang="pl-PL" sz="1200" dirty="0"/>
              <a:t>w porównaniu do roku 2021. Współczynnik LF spadł o 5,9 p. p. w porównaniu do roku 2019, a wzrósł o 16,8 p. p. w porównaniu do roku 2021.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Przewozy towarowe realizowane na pokładach statków powietrznych odnotowały wzrosty, zarówno w stosunku do roku 2019, jak i 2021, tj.: </a:t>
            </a:r>
            <a:br>
              <a:rPr lang="pl-PL" sz="1200" dirty="0"/>
            </a:br>
            <a:r>
              <a:rPr lang="pl-PL" sz="1200" dirty="0"/>
              <a:t>o 55,2% względem pierwszej połowy roku 2019 i o 52,1% względem analogicznego okresu roku 2021.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Wyniki przewozów pasażerskich zrealizowanych z polskich portów lotniczych w pierwszej połowie roku 2022 względem analogicznego okresu roku 2021 były wyższe niż te zrealizowane przez europejskie porty zrzeszone w ACI Europe o 86,8 p. p. Analizując sytuację w poszczególnych grupach portów, lotnisko Chopina w Warszawie odnotowało wynik niższy o 116,3 p. p. od wyniku uzyskanego przez porty europejskie obsługujące podobną liczbę pasażerów. Porty regionalne (z uwzględnieniem lotniska Warszawa-Modlin) odnotowały wynik wyższy o 149,7 p. p. </a:t>
            </a:r>
            <a:br>
              <a:rPr lang="pl-PL" sz="1200" dirty="0"/>
            </a:br>
            <a:r>
              <a:rPr lang="pl-PL" sz="1200" dirty="0"/>
              <a:t>w porównaniu do innych portów ACI Europe obsługujących mniej niż 5 mln pasażerów rocznie, natomiast lotnisko w Krakowie odnotowało wynik o 376,3 p. p. wyższy niż porównywalne porty ACI obsługujące od 5 do 10 mln pasażerów rocznie.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Ruch międzynarodowy w Polsce zanotował w pierwszej połowie 2022 roku wzrost w wysokości 345,7% w stosunku do analogicznego okresu 2021 roku, co było wynikiem o 43,4 p. p. niższym w porównaniu do przewozów międzynarodowych zrealizowanych przez porty ACI Europe. Wyniki przewozów krajowych zanotowały wzrost o 209,3%, co było wynikiem o 123,3 p. p. lepszym niż wynik portów ACI.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Najwięcej pasażerów w pierwszej połowie 2022 roku obsłużyły lotniska: Chopina w Warszawie, Kraków-Balice oraz Gdańsk im. L. Wałęsy. Względem pierwszej połowy 2019 wzrost liczby pasażerów odnotował jako jedyny Port Lotniczy Zielona Góra-Babimost (o 2,6 tys., czyli 24,5% pasażerów więcej). Wszystkie porty zaś odnotowały duże wzrosty w porównaniu do roku 2021. Największe wzrosty procentowe w tym okresie uzyskały porty lotnicze Bydgoszcz (+936,6%), Olsztyn-Mazury (+792,2%) i Łódź (+779,6%), co pokazuje że małe porty szybko odbudowują ruch utracony w wyniku epidemii.</a:t>
            </a:r>
          </a:p>
        </p:txBody>
      </p:sp>
      <p:sp>
        <p:nvSpPr>
          <p:cNvPr id="6" name="Prostokąt 5"/>
          <p:cNvSpPr/>
          <p:nvPr/>
        </p:nvSpPr>
        <p:spPr>
          <a:xfrm>
            <a:off x="3658977" y="403200"/>
            <a:ext cx="2834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</a:t>
            </a:r>
          </a:p>
        </p:txBody>
      </p:sp>
      <p:pic>
        <p:nvPicPr>
          <p:cNvPr id="8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rostokąt 8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0" name="Symbol zastępczy numeru slajdu 1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931897F-8F23-433E-A660-EFF8D3EDA506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212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77" y="1268760"/>
            <a:ext cx="9144000" cy="4865947"/>
          </a:xfrm>
        </p:spPr>
        <p:txBody>
          <a:bodyPr wrap="square">
            <a:sp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pl-PL" sz="1200" dirty="0"/>
              <a:t>W ramach przewozów regularnych w pierwszym półroczu 2022 roku najwięcej pasażerów podróżowało na trasach z/do Wielkiej Brytanii, </a:t>
            </a:r>
            <a:br>
              <a:rPr lang="pl-PL" sz="1200" dirty="0"/>
            </a:br>
            <a:r>
              <a:rPr lang="pl-PL" sz="1200" dirty="0"/>
              <a:t>a następnie Włoch i Niemiec. Trasy do Włoch zyskały większą popularność niż w pierwszej połowie roku 2019 (+100,1 tys. pasażerów). Podobnie więcej pasażerów niż w roku 2019 obsłużono na trasach do Turcji (+87,6 tys. pasażerów), na Cypr (+59,5 tys.) i do Gruzji (+31,3 tys.). Na pozostałych trasach nadal odnotowano jeszcze spadki względem roku 2019. Znakomita część tras zyskała jednak pasażerów względem roku 2021, przy czym największe wzrosty odnotowano w przypadku Wielkiej Brytanii, Włoch i Niemiec.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1200" dirty="0"/>
              <a:t>W przypadku kierunków czarterowych w pierwszej połowie 2022 roku najwięcej pasażerów poleciało do/z Turcji, Grecji i Egiptu. Względem roku 2019 więcej pasażerów poleciało na trasach do/z Egiptu (+65,9 tys. pasażerów), Dominikany (+34,5 tys.) i Meksyku (+21,7 tys.). Względem roku 2021 największe wzrosty odnotowały Turcja, Grecja i Egipt.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1200" dirty="0"/>
              <a:t>W pierwszej połowie 2022 roku polski rynek odnotował dynamikę RPKM na niższym poziomie niż liczby pasażerów. Średnia długość odcinka lotu wzrosła o 71 km względem analogicznego okresu roku 2019, ale spadła o 72 km w porównaniu do pierwszej połowy 2021 roku. Dynamika RPKM w porównaniu do pierwszego półrocza roku 2021 była wyższa niż procentowe wyniki Europy i świata (o odpowiednio 53,4 i 187,5 p. p.) i wyniosła 270,4%. Oferowanie mierzone wskaźnikiem ASKM było wyższe o 52,8 p. p. niż to notowane dla Europy i o 140,5 p. p. od wartości światowej </a:t>
            </a:r>
            <a:br>
              <a:rPr lang="pl-PL" sz="1200" dirty="0"/>
            </a:br>
            <a:r>
              <a:rPr lang="pl-PL" sz="1200" dirty="0"/>
              <a:t>i wyniosło 192,8%. Współczynnik wypełnienia miejsc LF wzrósł w stosunku do pierwszego półrocza roku 2021 o 16,8 p. p. Przewoźnicy odnotowali wzrost współczynnika LF o 0,3 p. p. większy na rynku polskim, niż na rynku europejskim i o 4,8 p. p. większy niż na rynku światowym.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pl-PL" sz="1200" dirty="0"/>
              <a:t>Przewoźnicy sieciowi w pierwszej połowie 2022 roku odnotowali spadki w liczbie przewiezionych pasażerów o 37,2% w stosunku do analogicznego okresu 2019 roku, ale wzrost o 219,5% w stosunku do roku 2021. Przewoźnicy niskokosztowi odnotowali spadki o 17,5% względem roku 2019, ale wzrosty o 588,5% względem roku 2021, a przewoźnicy czarterowi odnotowali spadki o 19,2% w stosunku do pierwszego półrocza roku 2019, ale wzrost o 118,4% w stosunku do pierwszej połowy roku 2021. W związku z tym, udział przewoźników sieciowych w rynku względem pierwszego półrocza roku 2019 spadł o 6,3 p. p., udział przewoźników niskokosztowych wzrósł o 5,5 p. p., natomiast udział w rynku przewoźników czarterowych wzrósł o 0,8 p. p. Względem pierwszej połowy 2021 roku udziały te zmieniły się </a:t>
            </a:r>
            <a:br>
              <a:rPr lang="pl-PL" sz="1200" dirty="0"/>
            </a:br>
            <a:r>
              <a:rPr lang="pl-PL" sz="1200" dirty="0"/>
              <a:t>o odpowiednio o: -11,7 p. p., 21,2 p. p. i -9,4 p. p. Najwięcej pasażerów w pierwszej połowie 2022 roku wśród przewoźników LCC przewiózł Ryanair, a następnie Wizz Air i easyJet. W przypadku przewoźników sieciowych najwięcej pasażerów obsłużył PLL LOT, a następnie Lufthansa </a:t>
            </a:r>
            <a:br>
              <a:rPr lang="pl-PL" sz="1200" dirty="0"/>
            </a:br>
            <a:r>
              <a:rPr lang="pl-PL" sz="1200" dirty="0"/>
              <a:t>i KLM. Wśród przewoźników czarterowych najwięcej pasażerów obsłużyli Enter Air, Smartwings i Buzz.</a:t>
            </a:r>
          </a:p>
        </p:txBody>
      </p:sp>
      <p:sp>
        <p:nvSpPr>
          <p:cNvPr id="6" name="Prostokąt 5"/>
          <p:cNvSpPr/>
          <p:nvPr/>
        </p:nvSpPr>
        <p:spPr>
          <a:xfrm>
            <a:off x="3658977" y="403200"/>
            <a:ext cx="2834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</a:t>
            </a:r>
          </a:p>
        </p:txBody>
      </p:sp>
      <p:pic>
        <p:nvPicPr>
          <p:cNvPr id="8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rostokąt 8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0" name="Symbol zastępczy numeru slajdu 1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931897F-8F23-433E-A660-EFF8D3EDA506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0004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938912"/>
            <a:ext cx="9144000" cy="2831544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Polskie porty lotnicze obsłużyły w pierwszej połowie 2022 roku ponad 16,6 mln pasażerów co oznaczało wzrost liczby obsłużonych pasażerów </a:t>
            </a:r>
            <a:br>
              <a:rPr lang="pl-PL" sz="1200" dirty="0"/>
            </a:br>
            <a:r>
              <a:rPr lang="pl-PL" sz="1200" dirty="0"/>
              <a:t>w wysokości 330,8% w porównaniu do pierwszego półrocza roku 2021, ale spadek o 25,5% w porównaniu do pierwszej połowy 2019 roku. </a:t>
            </a:r>
            <a:br>
              <a:rPr lang="pl-PL" sz="1200" dirty="0"/>
            </a:br>
            <a:r>
              <a:rPr lang="pl-PL" sz="1200" dirty="0"/>
              <a:t>W samym drugim kwartale 2022 roku obsłużono 10,9 mln pasażerów, co dało wzrost o 289,8% względem drugiego kwartału 2021 roku, ale oznaczało spadek o 15,6% wobec drugiego kwartału roku 2019.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W pierwszej połowie roku 2022 odnotowany został spadek średniej długości odcinka lotu o 72 km w stosunku do analogicznego okresu roku 2021, ale wzrost o 71 km w stosunku do pierwszej połowy roku 2019, natomiast w drugim kwartale 2021 roku średnia długość odcinka lotu spadła o 143 km względem analogicznego okresu roku 2021, ale wzrosła o 38 km w stosunku do drugiego kwartału 2019 roku.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W pierwszej połowie 2022 roku odnotowano 228% wzrost oferowania w stosunku do analogicznego okresu 2021 roku i 19% spadek w stosunku do pierwszego półrocza 2019 roku. Natomiast oferowanie w samym drugim kwartale wzrosło o 188% względem oferowania w drugim kwartale 2021 roku, ale spadło o 11% względem drugiego kwartału 2019 r. Współczynnik wypełnienia miejsc (SF) wzrósł o 18,3 p. p. w porównaniu do pierwszej połowy 2021 roku, ale spadł o 6,4 p. p. w stosunku do analogicznego okresu 2019 roku i wyniósł 77% (odpowiednio +21,4 i -4,2 p. p. dla SF w wysokości 82% dla samego drugiego kwartału). Współczynnik LF wyniósł 80% w pierwszej połowie 2022 roku, czyli wzrósł o 16,8 p. p. </a:t>
            </a:r>
            <a:br>
              <a:rPr lang="pl-PL" sz="1200" dirty="0"/>
            </a:br>
            <a:r>
              <a:rPr lang="pl-PL" sz="1200" dirty="0"/>
              <a:t>i spadł o 5,9 p. p. odpowiednio dla analogicznych okresów 2021 i 2019 r. W drugim kwartale 2022 r. współczynnik LF wyniósł 84% (+20,1 i -4 p. p. względem drugiego kwartału odpowiednio 2021 i 2019 roku).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2480994" y="188640"/>
            <a:ext cx="5190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PRZEWOZY PASAŻERSKIE ŁĄCZNIE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0" y="4428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Liczba pasażerów (mln) – II kwartał*</a:t>
            </a:r>
            <a:endParaRPr lang="en-GB" sz="1400" b="1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17" name="Symbol zastępczy numeru slajdu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6</a:t>
            </a:fld>
            <a:endParaRPr lang="pl-PL" dirty="0"/>
          </a:p>
        </p:txBody>
      </p:sp>
      <p:pic>
        <p:nvPicPr>
          <p:cNvPr id="18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-1141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Prostokąt 19"/>
          <p:cNvSpPr/>
          <p:nvPr/>
        </p:nvSpPr>
        <p:spPr>
          <a:xfrm>
            <a:off x="1835696" y="836712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4572000" y="4428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Liczba pasażerów (mln) – narastająco*</a:t>
            </a:r>
            <a:endParaRPr lang="en-GB" sz="1400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/>
              <a:t>* Prosimy zwrócić uwagę na różnicę w skali osi pionowej pomiędzy wykresami</a:t>
            </a:r>
          </a:p>
        </p:txBody>
      </p:sp>
      <p:graphicFrame>
        <p:nvGraphicFramePr>
          <p:cNvPr id="19" name="Wykres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420792"/>
              </p:ext>
            </p:extLst>
          </p:nvPr>
        </p:nvGraphicFramePr>
        <p:xfrm>
          <a:off x="0" y="4680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Wykres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9180929"/>
              </p:ext>
            </p:extLst>
          </p:nvPr>
        </p:nvGraphicFramePr>
        <p:xfrm>
          <a:off x="4572000" y="4680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0209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3431709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50" dirty="0"/>
              <a:t>Liczba operacji pasażerskich wzrosła o 205,9% w pierwszej połowie 2022 roku, a w samym drugim kwartale wzrosła o 176,7% w porównaniu do tych samych okresów 2021 roku. Względem tych okresów roku 2019 spadła odpowiednio o 23,3% w półroczu i o 16% w drugim kwartale.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50" dirty="0"/>
              <a:t>Średnia liczba pasażerów wyniosła 117 pasażerów w pierwszej połowie 2022 roku i 126 pasażerów w drugim kwartale. W pierwszym półroczu 2022 roku, w porównaniu do pierwszej połowy 2021 roku, średnia liczba pasażerów przypadających na rejs wzrosła o 34 pasażerów, podczas gdy liczba pasażerów w samym drugim kwartale wzrosła o 36 pasażerów względem drugiego kwartału 2021 roku. W porównaniu do analogicznych okresów 2019 roku średnia liczba pasażerów spadła o 2 pasażerów w półroczu, ale wzrosła o 1 pasażera w drugim kwartale. Największy wzrost liczby pasażerów przypadających średnio na jedną operację w pierwszym półroczu odnotowali przewoźnicy niskokosztowi – o 50 pasażerów więcej względem analogicznego okresu 2021 roku (+57 pasażerów w drugim kwartale). Względem roku 2019 przewoźnicy niskokosztowi odnotowali spadek </a:t>
            </a:r>
            <a:br>
              <a:rPr lang="pl-PL" sz="1150" dirty="0"/>
            </a:br>
            <a:r>
              <a:rPr lang="pl-PL" sz="1150" dirty="0"/>
              <a:t>o 17 pasażerów w półroczu i o 11 pasażerów w drugim kwartale . W pierwszej połowie roku 2022 przewoźnicy sieciowi odnotowali wzrost średniej liczby pasażerów względem analogicznego okresu 2021 roku o 18 pasażerów (+20 pasażerów w kwartale). W porównaniu do 2019 roku w pierwszej połowie roku przewoźnicy ci mieli o 2 pasażerów mniej w całym półroczu i porównywalną liczbę pasażerów w drugim kwartale. W przypadku przewoźników czarterowych zmiany wyniosły +19 pasażerów w półroczu i +20 pasażerów w drugim kwartale względem analogicznych okresów 2021 roku, ale -8 pasażerów w półroczu i -6 pasażerów w drugim kwartale względem roku 2019.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50" dirty="0"/>
              <a:t>Dynamiki poszczególnych miesięcy drugiego kwartału względem roku 2021 przedstawiają się następująco: kwiecień – 269%, maj – 262%, czerwiec – 98%. Dla przewoźników sieciowych: 168%, 194%, 99%. Dla przewoźników niskokosztowych: 579%, 513%, 108%. Dla przewoźników czarterowych: 90%, 92%, 72%. Dynamiki względem analogicznych miesięcy roku 2019 przedstawiają się w sposób następujący: ruch pasażerski ogółem -24%, -15%, -10%; przewoźnicy sieciowi -36%, -25%, -19%; przewoźnicy niskokosztowi -5%, +1%, +3%; przewoźnicy czarterowi -20%, -22%, </a:t>
            </a:r>
            <a:br>
              <a:rPr lang="pl-PL" sz="1150" dirty="0"/>
            </a:br>
            <a:r>
              <a:rPr lang="pl-PL" sz="1150" dirty="0"/>
              <a:t>-9%.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2812784" y="403200"/>
            <a:ext cx="4526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OPERACJE LOTNICZE ŁĄCZNIE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0" y="4428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Liczba operacji (tys.) – II kwartał*</a:t>
            </a:r>
            <a:endParaRPr lang="en-GB" sz="1400" b="1" dirty="0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7</a:t>
            </a:fld>
            <a:endParaRPr lang="pl-PL" dirty="0"/>
          </a:p>
        </p:txBody>
      </p:sp>
      <p:pic>
        <p:nvPicPr>
          <p:cNvPr id="16" name="Picture 4" descr="logo bes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0" y="208800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Prostokąt 17"/>
          <p:cNvSpPr/>
          <p:nvPr/>
        </p:nvSpPr>
        <p:spPr>
          <a:xfrm>
            <a:off x="1835696" y="1052736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4572000" y="4428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Liczba operacji (tys.) – narastająco*</a:t>
            </a:r>
            <a:endParaRPr lang="en-GB" sz="1400" b="1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/>
              <a:t>* Prosimy zwrócić uwagę na różnicę w skali osi pionowej pomiędzy wykresami</a:t>
            </a:r>
          </a:p>
        </p:txBody>
      </p:sp>
      <p:graphicFrame>
        <p:nvGraphicFramePr>
          <p:cNvPr id="17" name="Wykres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3472711"/>
              </p:ext>
            </p:extLst>
          </p:nvPr>
        </p:nvGraphicFramePr>
        <p:xfrm>
          <a:off x="0" y="4680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Wykres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8658014"/>
              </p:ext>
            </p:extLst>
          </p:nvPr>
        </p:nvGraphicFramePr>
        <p:xfrm>
          <a:off x="4572000" y="4680000"/>
          <a:ext cx="4572000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33639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ymbol zastępczy zawartości 2"/>
          <p:cNvSpPr>
            <a:spLocks noGrp="1"/>
          </p:cNvSpPr>
          <p:nvPr>
            <p:ph idx="1"/>
          </p:nvPr>
        </p:nvSpPr>
        <p:spPr>
          <a:xfrm>
            <a:off x="0" y="977384"/>
            <a:ext cx="9144000" cy="3354765"/>
          </a:xfrm>
        </p:spPr>
        <p:txBody>
          <a:bodyPr wrap="square">
            <a:spAutoFit/>
          </a:bodyPr>
          <a:lstStyle/>
          <a:p>
            <a:pPr marL="0" lv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150" dirty="0"/>
              <a:t>W pierwszej połowie 2022 roku przewieziono prawie 88,9 tys. ton cargo „on board”, co stanowi wzrost o 52,1% w porównaniu do analogicznego okresu 2021 roku i o 55,2% względem pierwszej połowy 2019 roku. W drugim kwartale wzrost ten wyniósł 57,7% względem drugiego kwartału 2021 roku i 63,9% względem drugiego kwartału 2019 roku, a przewiezione zostało w tym okresie 49,1 tys. ton cargo. Najpopularniejszymi kierunkami </a:t>
            </a:r>
            <a:br>
              <a:rPr lang="pl-PL" sz="1150" dirty="0"/>
            </a:br>
            <a:r>
              <a:rPr lang="pl-PL" sz="1150" dirty="0"/>
              <a:t>w pierwszej połowie roku były Niemcy, USA i Zjednoczone Emiraty Arabskie, a w drugim kwartale Niemcy, USA i Francja. Największe wzrosty ilościowe w stosunku do pierwszej połowy 2021 roku odnotowano w przypadku USA (+10 tys. ton), Niemiec (+5,3 tys. ton) oraz Francji (+3,8 tys. ton). </a:t>
            </a:r>
            <a:br>
              <a:rPr lang="pl-PL" sz="1150" dirty="0"/>
            </a:br>
            <a:r>
              <a:rPr lang="pl-PL" sz="1150" dirty="0"/>
              <a:t>W stosunku do drugiego kwartału roku 2021 największe wzrosty również odnotowano w przypadku USA (+7,4 tys. ton), Niemiec (+3,9 tys. ton) i Francji (+2,8 tys. ton). W pierwszej połowie 2022 roku, a także w drugim kwartale, najwięcej cargo przewiózł PLL LOT – 23,3 tys. ton w półroczu i 12,4 tys. ton w kwartale. Na kolejnych miejscach w półroczu znajdowali się DHL i UPS, a w kwartale – DHL i Kalitta Air. Największym ilościowym wzrostem </a:t>
            </a:r>
            <a:br>
              <a:rPr lang="pl-PL" sz="1150" dirty="0"/>
            </a:br>
            <a:r>
              <a:rPr lang="pl-PL" sz="1150" dirty="0"/>
              <a:t>w stosunku do pierwszej połowy 2021 roku mógł pochwalić się PLL LOT (+4,4 tys. ton), a następnie Kalitta Air (+4,2 tys. ton) oraz Bluebird Nordic </a:t>
            </a:r>
            <a:br>
              <a:rPr lang="pl-PL" sz="1150" dirty="0"/>
            </a:br>
            <a:r>
              <a:rPr lang="pl-PL" sz="1150" dirty="0"/>
              <a:t>(+2,9 tys. ton). W drugim kwartale największy ilościowy wzrost względem analogicznego okresu 2021 roku odnotowali Kalitta Air (+3,9 tys. ton), Bluebird Nordic (+1,6 tys. ton) i PLL LOT (+1,3 tys. ton).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1150" dirty="0"/>
              <a:t>Analizując przewozy cargo pod względem lotnisk, największy tonaż w pierwszej połowie 2022 roku przewieziono ponownie z i na lotnisko Chopina </a:t>
            </a:r>
            <a:br>
              <a:rPr lang="pl-PL" sz="1150" dirty="0"/>
            </a:br>
            <a:r>
              <a:rPr lang="pl-PL" sz="1150" dirty="0"/>
              <a:t>w Warszawie – 50 tys. ton, co stanowi 56,5% całego cargo przewiezionego na pokładach samolotów w polskich portach lotniczych w tym okresie. </a:t>
            </a:r>
            <a:br>
              <a:rPr lang="pl-PL" sz="1150" dirty="0"/>
            </a:br>
            <a:r>
              <a:rPr lang="pl-PL" sz="1150" dirty="0"/>
              <a:t>W drugim kwartale z/do portu przewieziono 25,5 tys. ton cargo lotniczego. Największe wzrosty ilościowo w stosunku do analogicznych okresów roku 2021 osiągnął port lotniczy Rzeszów-Jasionka (15,4 tys. ton w półroczu i 11,2 tys. ton w drugim kwartale), a następnie lotnisko Katowice-Pyrzowice </a:t>
            </a:r>
            <a:br>
              <a:rPr lang="pl-PL" sz="1150" dirty="0"/>
            </a:br>
            <a:r>
              <a:rPr lang="pl-PL" sz="1150" dirty="0"/>
              <a:t>(6,7 tys. ton w półroczu i 3,5 w kwartale) oraz Chopina w Warszawie (6,3 tys. ton w półroczu i 1,9 tys. ton w kwartale). Należy zauważyć, że znaczna część omawianych wyżej wzrostów, szczególnie w porcie lotniczym Rzeszów-Jasionka, dotyczy transportów z towarami dla Ukrainy, której porty lotnicze pozostają zamknięte od momentu rozpoczęcia zbrojnej agresji Rosji.</a:t>
            </a:r>
          </a:p>
        </p:txBody>
      </p:sp>
      <p:sp>
        <p:nvSpPr>
          <p:cNvPr id="32" name="Prostokąt 31"/>
          <p:cNvSpPr/>
          <p:nvPr/>
        </p:nvSpPr>
        <p:spPr>
          <a:xfrm>
            <a:off x="1836000" y="188640"/>
            <a:ext cx="6480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PRZEWOZY CARGO</a:t>
            </a:r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0" y="450912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Wartość cargo „on board” (ton) – II kwartał*</a:t>
            </a:r>
            <a:endParaRPr lang="en-GB" sz="1400" b="1" dirty="0"/>
          </a:p>
        </p:txBody>
      </p:sp>
      <p:pic>
        <p:nvPicPr>
          <p:cNvPr id="14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-1141"/>
            <a:ext cx="1070692" cy="98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Prostokąt 14"/>
          <p:cNvSpPr/>
          <p:nvPr/>
        </p:nvSpPr>
        <p:spPr>
          <a:xfrm>
            <a:off x="1835696" y="836712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/>
              <a:t>* Prosimy zwrócić uwagę na różnicę w skali osi pionowej pomiędzy wykresami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4572000" y="450912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/>
              <a:t>Wartość cargo „on board” (ton) – narastająco*</a:t>
            </a:r>
            <a:endParaRPr lang="en-GB" sz="1400" b="1" dirty="0"/>
          </a:p>
        </p:txBody>
      </p:sp>
      <p:graphicFrame>
        <p:nvGraphicFramePr>
          <p:cNvPr id="19" name="Wykres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4270149"/>
              </p:ext>
            </p:extLst>
          </p:nvPr>
        </p:nvGraphicFramePr>
        <p:xfrm>
          <a:off x="0" y="4680000"/>
          <a:ext cx="4572001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Wykres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0456630"/>
              </p:ext>
            </p:extLst>
          </p:nvPr>
        </p:nvGraphicFramePr>
        <p:xfrm>
          <a:off x="4572000" y="4680000"/>
          <a:ext cx="4572001" cy="18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94849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2646878"/>
          </a:xfrm>
        </p:spPr>
        <p:txBody>
          <a:bodyPr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W pierwszej połowie 2022 roku liczba obsłużonych pasażerów wzrosła o 330,8% w stosunku do analogicznego okresu roku 2021, ale spadła </a:t>
            </a:r>
            <a:br>
              <a:rPr lang="pl-PL" sz="1200" dirty="0"/>
            </a:br>
            <a:r>
              <a:rPr lang="pl-PL" sz="1200" dirty="0"/>
              <a:t>o 25,5% względem pierwszego półrocza roku 2019. W drugim kwartale spadek względem analogicznego kwartału 2019 roku wyniósł 15,6%, ale w porównaniu do drugiego kwartału 2021 roku odnotowano wzrost liczby pasażerów o 289,8%.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W ruchu czarterowym zaobserwowano wzrost w liczbie pasażerów w wysokości 126,5% względem pierwszej połowy roku 2021 i o 112,5% względem drugiego kwartału 2021 roku, natomiast porównując do roku 2019 odnotowano spadek o 10,5% w półroczu i 11,2% w kwartale. Miesięczne dynamiki liczby pasażerów względem 2021 roku wyniosły: 90% dla kwietnia, 123% dla maja i 113% dla czerwca. Przewoźnicy czarterowi w tym okresie osiągnęli zaś wzrosty miesięczne w wysokości odpowiednio 106%, 119%, 95%. Porównując liczbę przewiezionych pasażerów w poszczególnych miesiącach drugiego kwartału 2022 roku do analogicznych miesięcy roku 2019 uzyskujemy jednak spadki </a:t>
            </a:r>
            <a:br>
              <a:rPr lang="pl-PL" sz="1200" dirty="0"/>
            </a:br>
            <a:r>
              <a:rPr lang="pl-PL" sz="1200" dirty="0"/>
              <a:t>w wysokości odpowiednio -7%, -17% i -9% dla ruchu czarterowego oraz -18%, -25% i -13% dla przewoźników czarterowych.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200" dirty="0"/>
              <a:t>W ruchu regularnym odnotowano wzrost ruchu w półroczu o 376,5%, a w drugim kwartale wzrost o 335,4% względem analogicznych okresów 2021 roku, podczas gdy względem analogicznych okresów roku 2019 odnotowano spadki o odpowiednio 26,8% i 16,2%. Miesięczne dynamiki ruchu pasażerskiego względem analogicznych miesięcy roku 2021 wyniosły odpowiednio: 615%, 457% i 193%, natomiast względem analogicznych miesięcy 2019 roku: -24%, -17% i -8%.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6707533" y="3420000"/>
            <a:ext cx="14889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400" b="1" dirty="0"/>
              <a:t>Dynamika ruchu*</a:t>
            </a:r>
            <a:endParaRPr lang="en-GB" sz="1400" b="1" dirty="0"/>
          </a:p>
        </p:txBody>
      </p:sp>
      <p:cxnSp>
        <p:nvCxnSpPr>
          <p:cNvPr id="21" name="Łącznik prostoliniowy 20"/>
          <p:cNvCxnSpPr/>
          <p:nvPr/>
        </p:nvCxnSpPr>
        <p:spPr>
          <a:xfrm>
            <a:off x="5760000" y="3420000"/>
            <a:ext cx="0" cy="3240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rostokąt 16"/>
          <p:cNvSpPr/>
          <p:nvPr/>
        </p:nvSpPr>
        <p:spPr>
          <a:xfrm>
            <a:off x="2414430" y="298061"/>
            <a:ext cx="53232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SEZONOWE ZMIANY PRZEWOZÓW</a:t>
            </a:r>
          </a:p>
        </p:txBody>
      </p:sp>
      <p:sp>
        <p:nvSpPr>
          <p:cNvPr id="20" name="Symbol zastępczy numeru slajdu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9</a:t>
            </a:fld>
            <a:endParaRPr lang="pl-PL" dirty="0"/>
          </a:p>
        </p:txBody>
      </p:sp>
      <p:pic>
        <p:nvPicPr>
          <p:cNvPr id="22" name="Picture 4" descr="logo b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81" y="44624"/>
            <a:ext cx="976683" cy="895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Prostokąt 23"/>
          <p:cNvSpPr/>
          <p:nvPr/>
        </p:nvSpPr>
        <p:spPr>
          <a:xfrm>
            <a:off x="1835696" y="821764"/>
            <a:ext cx="6480720" cy="5665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39000">
                <a:srgbClr val="B5C8EA">
                  <a:alpha val="68000"/>
                </a:srgbClr>
              </a:gs>
              <a:gs pos="100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5" name="pole tekstowe 24"/>
          <p:cNvSpPr txBox="1"/>
          <p:nvPr/>
        </p:nvSpPr>
        <p:spPr>
          <a:xfrm>
            <a:off x="0" y="6624000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i="1" dirty="0">
                <a:latin typeface="Times New Roman" pitchFamily="18" charset="0"/>
                <a:cs typeface="Times New Roman" pitchFamily="18" charset="0"/>
              </a:rPr>
              <a:t>Źródło: ULC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0" y="6597352"/>
            <a:ext cx="9144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100" i="1" dirty="0"/>
              <a:t>* Prosimy zwrócić uwagę na różnicę w skali osi pionowej pomiędzy wykresami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1552553" y="3420000"/>
            <a:ext cx="26548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400" b="1" dirty="0"/>
              <a:t>Miesięczne przewozy pasażerskie</a:t>
            </a:r>
            <a:endParaRPr lang="en-GB" sz="1400" b="1" dirty="0"/>
          </a:p>
        </p:txBody>
      </p:sp>
      <p:graphicFrame>
        <p:nvGraphicFramePr>
          <p:cNvPr id="23" name="Wykres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5857712"/>
              </p:ext>
            </p:extLst>
          </p:nvPr>
        </p:nvGraphicFramePr>
        <p:xfrm>
          <a:off x="0" y="3600000"/>
          <a:ext cx="5760000" cy="31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7" name="Wykres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4318813"/>
              </p:ext>
            </p:extLst>
          </p:nvPr>
        </p:nvGraphicFramePr>
        <p:xfrm>
          <a:off x="5760000" y="3600000"/>
          <a:ext cx="3384000" cy="15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163139"/>
              </p:ext>
            </p:extLst>
          </p:nvPr>
        </p:nvGraphicFramePr>
        <p:xfrm>
          <a:off x="7709708" y="3671379"/>
          <a:ext cx="1285200" cy="20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16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050" u="none" strike="noStrike" dirty="0">
                          <a:effectLst/>
                        </a:rPr>
                        <a:t>2022 vs 2021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Wykres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421033"/>
              </p:ext>
            </p:extLst>
          </p:nvPr>
        </p:nvGraphicFramePr>
        <p:xfrm>
          <a:off x="5760000" y="5148000"/>
          <a:ext cx="3384000" cy="15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519957"/>
              </p:ext>
            </p:extLst>
          </p:nvPr>
        </p:nvGraphicFramePr>
        <p:xfrm>
          <a:off x="7679288" y="5243624"/>
          <a:ext cx="1285200" cy="20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16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050" u="none" strike="noStrike" dirty="0">
                          <a:effectLst/>
                        </a:rPr>
                        <a:t>2022 vs 2020</a:t>
                      </a:r>
                      <a:endParaRPr lang="pl-P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70003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24991</TotalTime>
  <Words>7539</Words>
  <Application>Microsoft Office PowerPoint</Application>
  <PresentationFormat>Pokaz na ekranie (4:3)</PresentationFormat>
  <Paragraphs>242</Paragraphs>
  <Slides>21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Zagrajek Paweł</dc:creator>
  <cp:lastModifiedBy>PL</cp:lastModifiedBy>
  <cp:revision>2447</cp:revision>
  <cp:lastPrinted>2019-11-07T09:07:51Z</cp:lastPrinted>
  <dcterms:created xsi:type="dcterms:W3CDTF">2013-02-04T09:08:19Z</dcterms:created>
  <dcterms:modified xsi:type="dcterms:W3CDTF">2022-12-05T10:07:21Z</dcterms:modified>
</cp:coreProperties>
</file>