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theme/themeOverride7.xml" ContentType="application/vnd.openxmlformats-officedocument.themeOverride+xml"/>
  <Override PartName="/ppt/charts/chart35.xml" ContentType="application/vnd.openxmlformats-officedocument.drawingml.chart+xml"/>
  <Override PartName="/ppt/notesSlides/notesSlide4.xml" ContentType="application/vnd.openxmlformats-officedocument.presentationml.notesSlide+xml"/>
  <Override PartName="/ppt/charts/chart36.xml" ContentType="application/vnd.openxmlformats-officedocument.drawingml.chart+xml"/>
  <Override PartName="/ppt/theme/themeOverride8.xml" ContentType="application/vnd.openxmlformats-officedocument.themeOverride+xml"/>
  <Override PartName="/ppt/charts/chart37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9" r:id="rId2"/>
    <p:sldId id="304" r:id="rId3"/>
    <p:sldId id="294" r:id="rId4"/>
    <p:sldId id="297" r:id="rId5"/>
    <p:sldId id="273" r:id="rId6"/>
    <p:sldId id="296" r:id="rId7"/>
    <p:sldId id="305" r:id="rId8"/>
    <p:sldId id="269" r:id="rId9"/>
    <p:sldId id="270" r:id="rId10"/>
    <p:sldId id="257" r:id="rId11"/>
    <p:sldId id="271" r:id="rId12"/>
    <p:sldId id="276" r:id="rId13"/>
    <p:sldId id="278" r:id="rId14"/>
    <p:sldId id="290" r:id="rId15"/>
    <p:sldId id="287" r:id="rId16"/>
    <p:sldId id="282" r:id="rId17"/>
    <p:sldId id="306" r:id="rId18"/>
    <p:sldId id="299" r:id="rId19"/>
    <p:sldId id="300" r:id="rId20"/>
    <p:sldId id="301" r:id="rId21"/>
    <p:sldId id="307" r:id="rId2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ga Michalak" initials="OM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54" autoAdjust="0"/>
    <p:restoredTop sz="94660"/>
  </p:normalViewPr>
  <p:slideViewPr>
    <p:cSldViewPr>
      <p:cViewPr>
        <p:scale>
          <a:sx n="100" d="100"/>
          <a:sy n="100" d="100"/>
        </p:scale>
        <p:origin x="-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L:\LER-4\Statystyki\analiza%20kwartalna\Analiza_kwartalna_1.xlsx" TargetMode="External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L:\LER-4\Statystyki\analiza%20kwartalna\Analiza_kwartalna_1.xlsx" TargetMode="External"/><Relationship Id="rId1" Type="http://schemas.openxmlformats.org/officeDocument/2006/relationships/themeOverride" Target="../theme/themeOverride1.xm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oleObject" Target="file:///L:\LER-4\Statystyki\analiza%20kwartalna\Analiza_kwartalna_1.xlsx" TargetMode="External"/><Relationship Id="rId1" Type="http://schemas.openxmlformats.org/officeDocument/2006/relationships/themeOverride" Target="../theme/themeOverride7.xm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\\cs-dep\LER\LER-4\Statystyki\analiza%20kwartalna\Analiza_kwartalna_1.xlsx" TargetMode="External"/><Relationship Id="rId1" Type="http://schemas.openxmlformats.org/officeDocument/2006/relationships/themeOverride" Target="../theme/themeOverride8.xml"/><Relationship Id="rId4" Type="http://schemas.microsoft.com/office/2011/relationships/chartStyle" Target="style1.xml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file:///\\cs-dep\LER\LER-4\Statystyki\analiza%20kwartalna\Analiza_kwartalna_1.xlsx" TargetMode="External"/><Relationship Id="rId1" Type="http://schemas.openxmlformats.org/officeDocument/2006/relationships/themeOverride" Target="../theme/themeOverride9.xml"/><Relationship Id="rId4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L:\LER-4\Statystyki\analiza%20kwartalna\Analiza_kwartalna_1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cs-dep\LER\LER-4\Statystyki\analiza%20kwartalna\Analiza_kwartalna_1.xlsx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cs-dep\LER\LER-4\Statystyki\analiza%20kwartalna\Analiza_kwartalna_1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L:\LER-4\Statystyki\analiza%20kwartalna\Analiza_kwartalna_1.xlsx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L:\LER-4\Statystyki\analiza%20kwartalna\Analiza_kwartalna_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laczne!$R$51:$R$53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laczne!$S$51:$S$53</c:f>
              <c:numCache>
                <c:formatCode>#,##0.000</c:formatCode>
                <c:ptCount val="3"/>
                <c:pt idx="0">
                  <c:v>12.757611000000001</c:v>
                </c:pt>
                <c:pt idx="1">
                  <c:v>10.764272999999999</c:v>
                </c:pt>
                <c:pt idx="2">
                  <c:v>9.8184579999999997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883008"/>
        <c:axId val="67884544"/>
      </c:barChart>
      <c:catAx>
        <c:axId val="6788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7884544"/>
        <c:crosses val="autoZero"/>
        <c:auto val="1"/>
        <c:lblAlgn val="ctr"/>
        <c:lblOffset val="100"/>
        <c:noMultiLvlLbl val="0"/>
      </c:catAx>
      <c:valAx>
        <c:axId val="678845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6788300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B_ACI!$C$40:$C$41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B_ACI!$D$40:$D$41</c:f>
              <c:numCache>
                <c:formatCode>0.00%</c:formatCode>
                <c:ptCount val="2"/>
                <c:pt idx="0">
                  <c:v>0.17709211157457339</c:v>
                </c:pt>
                <c:pt idx="1">
                  <c:v>8.8999999999999996E-2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76896"/>
        <c:axId val="76978432"/>
      </c:barChart>
      <c:catAx>
        <c:axId val="76976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978432"/>
        <c:crosses val="autoZero"/>
        <c:auto val="1"/>
        <c:lblAlgn val="ctr"/>
        <c:lblOffset val="100"/>
        <c:noMultiLvlLbl val="0"/>
      </c:catAx>
      <c:valAx>
        <c:axId val="769784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%" sourceLinked="1"/>
        <c:majorTickMark val="out"/>
        <c:minorTickMark val="none"/>
        <c:tickLblPos val="nextTo"/>
        <c:crossAx val="7697689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B_ACI!$C$42:$C$43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B_ACI!$D$42:$D$43</c:f>
              <c:numCache>
                <c:formatCode>0.00%</c:formatCode>
                <c:ptCount val="2"/>
                <c:pt idx="0">
                  <c:v>0.13584109179240222</c:v>
                </c:pt>
                <c:pt idx="1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80896"/>
        <c:axId val="76882688"/>
      </c:barChart>
      <c:catAx>
        <c:axId val="76880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882688"/>
        <c:crosses val="autoZero"/>
        <c:auto val="1"/>
        <c:lblAlgn val="ctr"/>
        <c:lblOffset val="100"/>
        <c:noMultiLvlLbl val="0"/>
      </c:catAx>
      <c:valAx>
        <c:axId val="768826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%" sourceLinked="1"/>
        <c:majorTickMark val="out"/>
        <c:minorTickMark val="none"/>
        <c:tickLblPos val="nextTo"/>
        <c:crossAx val="7688089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B_ACI!$C$44:$C$45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B_ACI!$D$44:$D$45</c:f>
              <c:numCache>
                <c:formatCode>0.00%</c:formatCode>
                <c:ptCount val="2"/>
                <c:pt idx="0">
                  <c:v>0.24718081535507896</c:v>
                </c:pt>
                <c:pt idx="1">
                  <c:v>0.15148903396803259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20320"/>
        <c:axId val="76921856"/>
      </c:barChart>
      <c:catAx>
        <c:axId val="76920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921856"/>
        <c:crosses val="autoZero"/>
        <c:auto val="1"/>
        <c:lblAlgn val="ctr"/>
        <c:lblOffset val="100"/>
        <c:noMultiLvlLbl val="0"/>
      </c:catAx>
      <c:valAx>
        <c:axId val="769218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%" sourceLinked="1"/>
        <c:majorTickMark val="out"/>
        <c:minorTickMark val="none"/>
        <c:tickLblPos val="nextTo"/>
        <c:crossAx val="7692032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porty!$D$116</c:f>
              <c:strCache>
                <c:ptCount val="1"/>
                <c:pt idx="0">
                  <c:v>Wartościowo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cat>
            <c:strRef>
              <c:f>porty!$E$115:$S$115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GDN</c:v>
                </c:pt>
                <c:pt idx="3">
                  <c:v>KTW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LCJ</c:v>
                </c:pt>
                <c:pt idx="9">
                  <c:v>BZG</c:v>
                </c:pt>
                <c:pt idx="10">
                  <c:v>SZZ</c:v>
                </c:pt>
                <c:pt idx="11">
                  <c:v>LUZ</c:v>
                </c:pt>
                <c:pt idx="12">
                  <c:v>IEG</c:v>
                </c:pt>
                <c:pt idx="13">
                  <c:v>RDO</c:v>
                </c:pt>
                <c:pt idx="14">
                  <c:v>SZY</c:v>
                </c:pt>
              </c:strCache>
            </c:strRef>
          </c:cat>
          <c:val>
            <c:numRef>
              <c:f>porty!$E$116:$S$116</c:f>
              <c:numCache>
                <c:formatCode>General</c:formatCode>
                <c:ptCount val="15"/>
                <c:pt idx="0">
                  <c:v>995480</c:v>
                </c:pt>
                <c:pt idx="1">
                  <c:v>186189</c:v>
                </c:pt>
                <c:pt idx="2">
                  <c:v>223454</c:v>
                </c:pt>
                <c:pt idx="3">
                  <c:v>301887</c:v>
                </c:pt>
                <c:pt idx="4">
                  <c:v>168109</c:v>
                </c:pt>
                <c:pt idx="5">
                  <c:v>37249</c:v>
                </c:pt>
                <c:pt idx="6">
                  <c:v>12007</c:v>
                </c:pt>
                <c:pt idx="7">
                  <c:v>14552</c:v>
                </c:pt>
                <c:pt idx="8">
                  <c:v>-14733</c:v>
                </c:pt>
                <c:pt idx="9">
                  <c:v>-3773</c:v>
                </c:pt>
                <c:pt idx="10">
                  <c:v>36264</c:v>
                </c:pt>
                <c:pt idx="11">
                  <c:v>20808</c:v>
                </c:pt>
                <c:pt idx="12">
                  <c:v>3268</c:v>
                </c:pt>
                <c:pt idx="13">
                  <c:v>-399</c:v>
                </c:pt>
                <c:pt idx="14">
                  <c:v>12976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834496"/>
        <c:axId val="79869056"/>
      </c:barChart>
      <c:scatterChart>
        <c:scatterStyle val="lineMarker"/>
        <c:varyColors val="0"/>
        <c:ser>
          <c:idx val="1"/>
          <c:order val="1"/>
          <c:tx>
            <c:strRef>
              <c:f>porty!$D$117</c:f>
              <c:strCache>
                <c:ptCount val="1"/>
                <c:pt idx="0">
                  <c:v>Procentowo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</c:marker>
          <c:dLbls>
            <c:dLbl>
              <c:idx val="0"/>
              <c:layout>
                <c:manualLayout>
                  <c:x val="-5.5555555555555558E-3"/>
                  <c:y val="-2.204861111111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05"/>
                  <c:y val="6.614583333333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666666666666664E-2"/>
                  <c:y val="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666666666666664E-2"/>
                  <c:y val="-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1666666666666664E-2"/>
                  <c:y val="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6111111111111108E-2"/>
                  <c:y val="-7.7170138888888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3333333333333333E-2"/>
                  <c:y val="-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888888888888889E-2"/>
                  <c:y val="-6.0633680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4444444444444446E-2"/>
                  <c:y val="-7.165798611111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222222222222221E-2"/>
                  <c:y val="-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5.2777777777777778E-2"/>
                  <c:y val="-5.512152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3.8888888888888785E-2"/>
                  <c:y val="-4.9609374999999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4.1666666666666567E-2"/>
                  <c:y val="4.9609374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4.4444444444444543E-2"/>
                  <c:y val="6.0633680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strRef>
              <c:f>porty!$E$115:$S$115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GDN</c:v>
                </c:pt>
                <c:pt idx="3">
                  <c:v>KTW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LCJ</c:v>
                </c:pt>
                <c:pt idx="9">
                  <c:v>BZG</c:v>
                </c:pt>
                <c:pt idx="10">
                  <c:v>SZZ</c:v>
                </c:pt>
                <c:pt idx="11">
                  <c:v>LUZ</c:v>
                </c:pt>
                <c:pt idx="12">
                  <c:v>IEG</c:v>
                </c:pt>
                <c:pt idx="13">
                  <c:v>RDO</c:v>
                </c:pt>
                <c:pt idx="14">
                  <c:v>SZY</c:v>
                </c:pt>
              </c:strCache>
            </c:strRef>
          </c:xVal>
          <c:yVal>
            <c:numRef>
              <c:f>porty!$E$117:$S$117</c:f>
              <c:numCache>
                <c:formatCode>0%</c:formatCode>
                <c:ptCount val="15"/>
                <c:pt idx="0">
                  <c:v>0.24460127961841915</c:v>
                </c:pt>
                <c:pt idx="1">
                  <c:v>0.12816596201052088</c:v>
                </c:pt>
                <c:pt idx="2">
                  <c:v>0.18292091932795662</c:v>
                </c:pt>
                <c:pt idx="3">
                  <c:v>0.23994420401301908</c:v>
                </c:pt>
                <c:pt idx="4">
                  <c:v>0.23042171358236563</c:v>
                </c:pt>
                <c:pt idx="5">
                  <c:v>5.9558757690880926E-2</c:v>
                </c:pt>
                <c:pt idx="6">
                  <c:v>1.5525336153849212E-2</c:v>
                </c:pt>
                <c:pt idx="7">
                  <c:v>7.5177326948013379E-2</c:v>
                </c:pt>
                <c:pt idx="8">
                  <c:v>-0.23216565026237412</c:v>
                </c:pt>
                <c:pt idx="9">
                  <c:v>-3.7198801120006286E-2</c:v>
                </c:pt>
                <c:pt idx="10">
                  <c:v>0.26567811510960038</c:v>
                </c:pt>
                <c:pt idx="11">
                  <c:v>0.18243669776250271</c:v>
                </c:pt>
                <c:pt idx="12">
                  <c:v>1.629112662013958</c:v>
                </c:pt>
                <c:pt idx="13">
                  <c:v>-0.10854189336235043</c:v>
                </c:pt>
                <c:pt idx="14">
                  <c:v>0.68485776112313301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872384"/>
        <c:axId val="79870592"/>
      </c:scatterChart>
      <c:catAx>
        <c:axId val="79834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9869056"/>
        <c:crosses val="autoZero"/>
        <c:auto val="1"/>
        <c:lblAlgn val="ctr"/>
        <c:lblOffset val="100"/>
        <c:noMultiLvlLbl val="0"/>
      </c:catAx>
      <c:valAx>
        <c:axId val="7986905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50000"/>
                  <a:lumOff val="50000"/>
                  <a:alpha val="20000"/>
                </a:scheme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9834496"/>
        <c:crosses val="autoZero"/>
        <c:crossBetween val="between"/>
      </c:valAx>
      <c:valAx>
        <c:axId val="79870592"/>
        <c:scaling>
          <c:orientation val="minMax"/>
          <c:max val="0.5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9872384"/>
        <c:crosses val="max"/>
        <c:crossBetween val="midCat"/>
      </c:valAx>
      <c:valAx>
        <c:axId val="79872384"/>
        <c:scaling>
          <c:orientation val="minMax"/>
        </c:scaling>
        <c:delete val="1"/>
        <c:axPos val="b"/>
        <c:majorTickMark val="out"/>
        <c:minorTickMark val="none"/>
        <c:tickLblPos val="none"/>
        <c:crossAx val="79870592"/>
        <c:crosses val="autoZero"/>
        <c:crossBetween val="midCat"/>
      </c:valAx>
      <c:spPr>
        <a:noFill/>
      </c:spPr>
    </c:plotArea>
    <c:legend>
      <c:legendPos val="b"/>
      <c:layout>
        <c:manualLayout>
          <c:xMode val="edge"/>
          <c:yMode val="edge"/>
          <c:x val="0.29110914260717408"/>
          <c:y val="0.83969053819444439"/>
          <c:w val="0.41778149606299214"/>
          <c:h val="9.9675781249999998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porty!$AB$116</c:f>
              <c:strCache>
                <c:ptCount val="1"/>
                <c:pt idx="0">
                  <c:v>Wartościowo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cat>
            <c:strRef>
              <c:f>porty!$AC$115:$AQ$115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GDN</c:v>
                </c:pt>
                <c:pt idx="3">
                  <c:v>KTW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LCJ</c:v>
                </c:pt>
                <c:pt idx="9">
                  <c:v>BZG</c:v>
                </c:pt>
                <c:pt idx="10">
                  <c:v>SZZ</c:v>
                </c:pt>
                <c:pt idx="11">
                  <c:v>LUZ</c:v>
                </c:pt>
                <c:pt idx="12">
                  <c:v>IEG</c:v>
                </c:pt>
                <c:pt idx="13">
                  <c:v>RDO</c:v>
                </c:pt>
                <c:pt idx="14">
                  <c:v>SZY</c:v>
                </c:pt>
              </c:strCache>
            </c:strRef>
          </c:cat>
          <c:val>
            <c:numRef>
              <c:f>porty!$AC$116:$AQ$116</c:f>
              <c:numCache>
                <c:formatCode>General</c:formatCode>
                <c:ptCount val="15"/>
                <c:pt idx="0">
                  <c:v>2384823</c:v>
                </c:pt>
                <c:pt idx="1">
                  <c:v>587398</c:v>
                </c:pt>
                <c:pt idx="2">
                  <c:v>506806</c:v>
                </c:pt>
                <c:pt idx="3">
                  <c:v>536925</c:v>
                </c:pt>
                <c:pt idx="4">
                  <c:v>365950</c:v>
                </c:pt>
                <c:pt idx="5">
                  <c:v>55623</c:v>
                </c:pt>
                <c:pt idx="6">
                  <c:v>23060</c:v>
                </c:pt>
                <c:pt idx="7">
                  <c:v>23135</c:v>
                </c:pt>
                <c:pt idx="8">
                  <c:v>-20005</c:v>
                </c:pt>
                <c:pt idx="9">
                  <c:v>-13350</c:v>
                </c:pt>
                <c:pt idx="10">
                  <c:v>79258</c:v>
                </c:pt>
                <c:pt idx="11">
                  <c:v>22247</c:v>
                </c:pt>
                <c:pt idx="12">
                  <c:v>4279</c:v>
                </c:pt>
                <c:pt idx="13">
                  <c:v>2608</c:v>
                </c:pt>
                <c:pt idx="14">
                  <c:v>52890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96096"/>
        <c:axId val="85430656"/>
      </c:barChart>
      <c:scatterChart>
        <c:scatterStyle val="lineMarker"/>
        <c:varyColors val="0"/>
        <c:ser>
          <c:idx val="1"/>
          <c:order val="1"/>
          <c:tx>
            <c:strRef>
              <c:f>porty!$AB$117</c:f>
              <c:strCache>
                <c:ptCount val="1"/>
                <c:pt idx="0">
                  <c:v>Procentowo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</c:marker>
          <c:dLbls>
            <c:dLbl>
              <c:idx val="0"/>
              <c:layout>
                <c:manualLayout>
                  <c:x val="-8.3333333333333072E-3"/>
                  <c:y val="-3.307291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666666666666664E-2"/>
                  <c:y val="6.0633680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4444444444444446E-2"/>
                  <c:y val="-5.512152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7222222222222221E-2"/>
                  <c:y val="6.61458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7222222222222276E-2"/>
                  <c:y val="-7.7170138888888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05"/>
                  <c:y val="-7.165798611111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888888888888889E-2"/>
                  <c:y val="-5.512152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4444444444444446E-2"/>
                  <c:y val="-6.61458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1666666666666664E-2"/>
                  <c:y val="-8.2682291666666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4444444444444446E-2"/>
                  <c:y val="-7.165798611111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4.7222222222222221E-2"/>
                  <c:y val="-6.61458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5.2777777777777778E-2"/>
                  <c:y val="-5.512152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5.2777777777777674E-2"/>
                  <c:y val="-7.165798611111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porty!$AC$115:$AQ$115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GDN</c:v>
                </c:pt>
                <c:pt idx="3">
                  <c:v>KTW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LCJ</c:v>
                </c:pt>
                <c:pt idx="9">
                  <c:v>BZG</c:v>
                </c:pt>
                <c:pt idx="10">
                  <c:v>SZZ</c:v>
                </c:pt>
                <c:pt idx="11">
                  <c:v>LUZ</c:v>
                </c:pt>
                <c:pt idx="12">
                  <c:v>IEG</c:v>
                </c:pt>
                <c:pt idx="13">
                  <c:v>RDO</c:v>
                </c:pt>
                <c:pt idx="14">
                  <c:v>SZY</c:v>
                </c:pt>
              </c:strCache>
            </c:strRef>
          </c:xVal>
          <c:yVal>
            <c:numRef>
              <c:f>porty!$AC$117:$AQ$117</c:f>
              <c:numCache>
                <c:formatCode>0%</c:formatCode>
                <c:ptCount val="15"/>
                <c:pt idx="0">
                  <c:v>0.24718081535507896</c:v>
                </c:pt>
                <c:pt idx="1">
                  <c:v>0.15631291855893581</c:v>
                </c:pt>
                <c:pt idx="2">
                  <c:v>0.16650989470377975</c:v>
                </c:pt>
                <c:pt idx="3">
                  <c:v>0.20778831269349851</c:v>
                </c:pt>
                <c:pt idx="4">
                  <c:v>0.20253334093398334</c:v>
                </c:pt>
                <c:pt idx="5">
                  <c:v>4.0737930519281651E-2</c:v>
                </c:pt>
                <c:pt idx="6">
                  <c:v>1.0472840101622083E-2</c:v>
                </c:pt>
                <c:pt idx="7">
                  <c:v>4.5484035860333449E-2</c:v>
                </c:pt>
                <c:pt idx="8">
                  <c:v>-0.11059390669312885</c:v>
                </c:pt>
                <c:pt idx="9">
                  <c:v>-5.2372247024393359E-2</c:v>
                </c:pt>
                <c:pt idx="10">
                  <c:v>0.22175032175032183</c:v>
                </c:pt>
                <c:pt idx="11">
                  <c:v>7.5965402909952573E-2</c:v>
                </c:pt>
                <c:pt idx="12">
                  <c:v>0.64539969834087474</c:v>
                </c:pt>
                <c:pt idx="13">
                  <c:v>0.40635712059831719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433728"/>
        <c:axId val="85432192"/>
      </c:scatterChart>
      <c:catAx>
        <c:axId val="85396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430656"/>
        <c:crosses val="autoZero"/>
        <c:auto val="1"/>
        <c:lblAlgn val="ctr"/>
        <c:lblOffset val="100"/>
        <c:noMultiLvlLbl val="0"/>
      </c:catAx>
      <c:valAx>
        <c:axId val="8543065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50000"/>
                  <a:lumOff val="50000"/>
                  <a:alpha val="20000"/>
                </a:scheme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396096"/>
        <c:crosses val="autoZero"/>
        <c:crossBetween val="between"/>
      </c:valAx>
      <c:valAx>
        <c:axId val="85432192"/>
        <c:scaling>
          <c:orientation val="minMax"/>
          <c:max val="0.5"/>
          <c:min val="-0.1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433728"/>
        <c:crosses val="max"/>
        <c:crossBetween val="midCat"/>
        <c:majorUnit val="0.1"/>
      </c:valAx>
      <c:valAx>
        <c:axId val="85433728"/>
        <c:scaling>
          <c:orientation val="minMax"/>
        </c:scaling>
        <c:delete val="1"/>
        <c:axPos val="b"/>
        <c:majorTickMark val="out"/>
        <c:minorTickMark val="none"/>
        <c:tickLblPos val="none"/>
        <c:crossAx val="85432192"/>
        <c:crosses val="autoZero"/>
        <c:crossBetween val="midCat"/>
      </c:valAx>
      <c:spPr>
        <a:noFill/>
      </c:spPr>
    </c:plotArea>
    <c:legend>
      <c:legendPos val="b"/>
      <c:layout>
        <c:manualLayout>
          <c:xMode val="edge"/>
          <c:yMode val="edge"/>
          <c:x val="0.29110914260717408"/>
          <c:y val="0.83417838541666667"/>
          <c:w val="0.41778149606299214"/>
          <c:h val="9.9675781249999998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B_ACI!$C$46:$C$47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B_ACI!$D$46:$D$47</c:f>
              <c:numCache>
                <c:formatCode>0.00%</c:formatCode>
                <c:ptCount val="2"/>
                <c:pt idx="0">
                  <c:v>0.16466465013559239</c:v>
                </c:pt>
                <c:pt idx="1">
                  <c:v>0.10199999999999999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532992"/>
        <c:axId val="78534528"/>
      </c:barChart>
      <c:catAx>
        <c:axId val="78532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78534528"/>
        <c:crosses val="autoZero"/>
        <c:auto val="1"/>
        <c:lblAlgn val="ctr"/>
        <c:lblOffset val="100"/>
        <c:noMultiLvlLbl val="0"/>
      </c:catAx>
      <c:valAx>
        <c:axId val="785345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53299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B_ACI!$C$48:$C$49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B_ACI!$D$48:$D$49</c:f>
              <c:numCache>
                <c:formatCode>0.00%</c:formatCode>
                <c:ptCount val="2"/>
                <c:pt idx="0">
                  <c:v>0.28622457102456855</c:v>
                </c:pt>
                <c:pt idx="1">
                  <c:v>5.5E-2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563200"/>
        <c:axId val="78564736"/>
      </c:barChart>
      <c:catAx>
        <c:axId val="78563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78564736"/>
        <c:crosses val="autoZero"/>
        <c:auto val="1"/>
        <c:lblAlgn val="ctr"/>
        <c:lblOffset val="100"/>
        <c:noMultiLvlLbl val="0"/>
      </c:catAx>
      <c:valAx>
        <c:axId val="785647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56320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laczne_J!$R$68:$R$70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laczne_J!$S$68:$S$70</c:f>
              <c:numCache>
                <c:formatCode>#,##0.000</c:formatCode>
                <c:ptCount val="3"/>
                <c:pt idx="0">
                  <c:v>27.045618000000001</c:v>
                </c:pt>
                <c:pt idx="1">
                  <c:v>22.900942000000001</c:v>
                </c:pt>
                <c:pt idx="2">
                  <c:v>20.338486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23488"/>
        <c:axId val="78625024"/>
      </c:barChart>
      <c:catAx>
        <c:axId val="786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625024"/>
        <c:crosses val="autoZero"/>
        <c:auto val="1"/>
        <c:lblAlgn val="ctr"/>
        <c:lblOffset val="100"/>
        <c:noMultiLvlLbl val="0"/>
      </c:catAx>
      <c:valAx>
        <c:axId val="786250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6234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laczne_J!$R$51:$R$53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laczne_J!$S$51:$S$53</c:f>
              <c:numCache>
                <c:formatCode>#,##0.000</c:formatCode>
                <c:ptCount val="3"/>
                <c:pt idx="0">
                  <c:v>10.522157</c:v>
                </c:pt>
                <c:pt idx="1">
                  <c:v>8.7595500000000008</c:v>
                </c:pt>
                <c:pt idx="2">
                  <c:v>7.8068410000000004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67136"/>
        <c:axId val="78668928"/>
      </c:barChart>
      <c:catAx>
        <c:axId val="7866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668928"/>
        <c:crosses val="autoZero"/>
        <c:auto val="1"/>
        <c:lblAlgn val="ctr"/>
        <c:lblOffset val="100"/>
        <c:noMultiLvlLbl val="0"/>
      </c:catAx>
      <c:valAx>
        <c:axId val="786689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66713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laczne_J!$R$29:$R$30</c:f>
              <c:strCache>
                <c:ptCount val="2"/>
                <c:pt idx="0">
                  <c:v>2017 vs 2016</c:v>
                </c:pt>
                <c:pt idx="1">
                  <c:v>2017 vs 2015</c:v>
                </c:pt>
              </c:strCache>
            </c:strRef>
          </c:cat>
          <c:val>
            <c:numRef>
              <c:f>laczne_J!$S$29:$S$30</c:f>
              <c:numCache>
                <c:formatCode>0.0%</c:formatCode>
                <c:ptCount val="2"/>
                <c:pt idx="0">
                  <c:v>0.20122118145338508</c:v>
                </c:pt>
                <c:pt idx="1">
                  <c:v>0.34781238659785685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93888"/>
        <c:axId val="78695424"/>
      </c:barChart>
      <c:catAx>
        <c:axId val="78693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78695424"/>
        <c:crosses val="autoZero"/>
        <c:auto val="1"/>
        <c:lblAlgn val="ctr"/>
        <c:lblOffset val="100"/>
        <c:noMultiLvlLbl val="0"/>
      </c:catAx>
      <c:valAx>
        <c:axId val="786954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786938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laczne!$R$68:$R$70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laczne!$S$68:$S$70</c:f>
              <c:numCache>
                <c:formatCode>#,##0.000</c:formatCode>
                <c:ptCount val="3"/>
                <c:pt idx="0">
                  <c:v>30.652598000000001</c:v>
                </c:pt>
                <c:pt idx="1">
                  <c:v>26.040951</c:v>
                </c:pt>
                <c:pt idx="2">
                  <c:v>23.663034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569344"/>
        <c:axId val="68579328"/>
      </c:barChart>
      <c:catAx>
        <c:axId val="6856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8579328"/>
        <c:crosses val="autoZero"/>
        <c:auto val="1"/>
        <c:lblAlgn val="ctr"/>
        <c:lblOffset val="100"/>
        <c:noMultiLvlLbl val="0"/>
      </c:catAx>
      <c:valAx>
        <c:axId val="685793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6856934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laczne_J!$R$33:$R$34</c:f>
              <c:strCache>
                <c:ptCount val="2"/>
                <c:pt idx="0">
                  <c:v>2017 vs 2016</c:v>
                </c:pt>
                <c:pt idx="1">
                  <c:v>2017 vs 2015</c:v>
                </c:pt>
              </c:strCache>
            </c:strRef>
          </c:cat>
          <c:val>
            <c:numRef>
              <c:f>laczne_J!$S$33:$S$34</c:f>
              <c:numCache>
                <c:formatCode>0.0%</c:formatCode>
                <c:ptCount val="2"/>
                <c:pt idx="0">
                  <c:v>0.1809827735470444</c:v>
                </c:pt>
                <c:pt idx="1">
                  <c:v>0.32977538249405591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728640"/>
        <c:axId val="85746816"/>
      </c:barChart>
      <c:catAx>
        <c:axId val="85728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5746816"/>
        <c:crosses val="autoZero"/>
        <c:auto val="1"/>
        <c:lblAlgn val="ctr"/>
        <c:lblOffset val="100"/>
        <c:noMultiLvlLbl val="0"/>
      </c:catAx>
      <c:valAx>
        <c:axId val="857468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72864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2">
    <c:autoUpdate val="1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laczne_C!$R$51:$R$53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laczne_C!$S$51:$S$53</c:f>
              <c:numCache>
                <c:formatCode>#,##0.000</c:formatCode>
                <c:ptCount val="3"/>
                <c:pt idx="0">
                  <c:v>2.2354539999999998</c:v>
                </c:pt>
                <c:pt idx="1">
                  <c:v>2.0047229999999998</c:v>
                </c:pt>
                <c:pt idx="2">
                  <c:v>2.0116170000000002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376448"/>
        <c:axId val="86377984"/>
      </c:barChart>
      <c:catAx>
        <c:axId val="8637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377984"/>
        <c:crosses val="autoZero"/>
        <c:auto val="1"/>
        <c:lblAlgn val="ctr"/>
        <c:lblOffset val="100"/>
        <c:noMultiLvlLbl val="0"/>
      </c:catAx>
      <c:valAx>
        <c:axId val="863779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37644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laczne_C!$R$29:$R$30</c:f>
              <c:strCache>
                <c:ptCount val="2"/>
                <c:pt idx="0">
                  <c:v>2017 vs 2016</c:v>
                </c:pt>
                <c:pt idx="1">
                  <c:v>2017 vs 2015</c:v>
                </c:pt>
              </c:strCache>
            </c:strRef>
          </c:cat>
          <c:val>
            <c:numRef>
              <c:f>laczne_C!$S$29:$S$30</c:f>
              <c:numCache>
                <c:formatCode>0.0%</c:formatCode>
                <c:ptCount val="2"/>
                <c:pt idx="0">
                  <c:v>0.11509370621277859</c:v>
                </c:pt>
                <c:pt idx="1">
                  <c:v>0.11127217556821201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427520"/>
        <c:axId val="86429056"/>
      </c:barChart>
      <c:catAx>
        <c:axId val="86427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6429056"/>
        <c:crosses val="autoZero"/>
        <c:auto val="1"/>
        <c:lblAlgn val="ctr"/>
        <c:lblOffset val="100"/>
        <c:noMultiLvlLbl val="0"/>
      </c:catAx>
      <c:valAx>
        <c:axId val="864290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42752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laczne_C!$R$68:$R$70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laczne_C!$S$68:$S$70</c:f>
              <c:numCache>
                <c:formatCode>#,##0.000</c:formatCode>
                <c:ptCount val="3"/>
                <c:pt idx="0">
                  <c:v>3.6069800000000001</c:v>
                </c:pt>
                <c:pt idx="1">
                  <c:v>3.1400090000000001</c:v>
                </c:pt>
                <c:pt idx="2">
                  <c:v>3.3245480000000001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54304"/>
        <c:axId val="85555840"/>
      </c:barChart>
      <c:catAx>
        <c:axId val="8555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555840"/>
        <c:crosses val="autoZero"/>
        <c:auto val="1"/>
        <c:lblAlgn val="ctr"/>
        <c:lblOffset val="100"/>
        <c:noMultiLvlLbl val="0"/>
      </c:catAx>
      <c:valAx>
        <c:axId val="855558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55430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laczne_C!$R$33:$R$34</c:f>
              <c:strCache>
                <c:ptCount val="2"/>
                <c:pt idx="0">
                  <c:v>2017 vs 2016</c:v>
                </c:pt>
                <c:pt idx="1">
                  <c:v>2017 vs 2015</c:v>
                </c:pt>
              </c:strCache>
            </c:strRef>
          </c:cat>
          <c:val>
            <c:numRef>
              <c:f>laczne_C!$S$33:$S$34</c:f>
              <c:numCache>
                <c:formatCode>0.0%</c:formatCode>
                <c:ptCount val="2"/>
                <c:pt idx="0">
                  <c:v>0.14871645272354317</c:v>
                </c:pt>
                <c:pt idx="1">
                  <c:v>8.4953503453702561E-2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93088"/>
        <c:axId val="85603072"/>
      </c:barChart>
      <c:catAx>
        <c:axId val="85593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5603072"/>
        <c:crosses val="autoZero"/>
        <c:auto val="1"/>
        <c:lblAlgn val="ctr"/>
        <c:lblOffset val="100"/>
        <c:noMultiLvlLbl val="0"/>
      </c:catAx>
      <c:valAx>
        <c:axId val="856030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5930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B_RPK_ASK!$D$26:$D$28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B_RPK_ASK!$E$26:$E$28</c:f>
              <c:numCache>
                <c:formatCode>0.0%</c:formatCode>
                <c:ptCount val="3"/>
                <c:pt idx="0">
                  <c:v>2.8445690699222537E-2</c:v>
                </c:pt>
                <c:pt idx="1">
                  <c:v>2.1000000000000019E-2</c:v>
                </c:pt>
                <c:pt idx="2">
                  <c:v>1.0999999999999899E-2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645952"/>
        <c:axId val="85651840"/>
      </c:barChart>
      <c:catAx>
        <c:axId val="85645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5651840"/>
        <c:crosses val="autoZero"/>
        <c:auto val="1"/>
        <c:lblAlgn val="ctr"/>
        <c:lblOffset val="100"/>
        <c:noMultiLvlLbl val="0"/>
      </c:catAx>
      <c:valAx>
        <c:axId val="856518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64595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B_RPK_ASK!$D$23:$D$25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B_RPK_ASK!$E$23:$E$25</c:f>
              <c:numCache>
                <c:formatCode>0.0%</c:formatCode>
                <c:ptCount val="3"/>
                <c:pt idx="0">
                  <c:v>0.17537102114764003</c:v>
                </c:pt>
                <c:pt idx="1">
                  <c:v>6.5000000000000002E-2</c:v>
                </c:pt>
                <c:pt idx="2">
                  <c:v>6.4000000000000001E-2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685376"/>
        <c:axId val="85686912"/>
      </c:barChart>
      <c:catAx>
        <c:axId val="8568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5686912"/>
        <c:crosses val="autoZero"/>
        <c:auto val="1"/>
        <c:lblAlgn val="ctr"/>
        <c:lblOffset val="100"/>
        <c:noMultiLvlLbl val="0"/>
      </c:catAx>
      <c:valAx>
        <c:axId val="856869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6853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B_RPK_ASK!$D$20:$D$22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B_RPK_ASK!$E$20:$E$22</c:f>
              <c:numCache>
                <c:formatCode>0.0%</c:formatCode>
                <c:ptCount val="3"/>
                <c:pt idx="0">
                  <c:v>0.2148574575925859</c:v>
                </c:pt>
                <c:pt idx="1">
                  <c:v>8.5000000000000006E-2</c:v>
                </c:pt>
                <c:pt idx="2">
                  <c:v>7.6999999999999999E-2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708160"/>
        <c:axId val="85718144"/>
      </c:barChart>
      <c:catAx>
        <c:axId val="8570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5718144"/>
        <c:crosses val="autoZero"/>
        <c:auto val="1"/>
        <c:lblAlgn val="ctr"/>
        <c:lblOffset val="100"/>
        <c:noMultiLvlLbl val="0"/>
      </c:catAx>
      <c:valAx>
        <c:axId val="857181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570816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B_RPK_ASK!$D$10:$D$11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B_RPK_ASK!$E$10:$E$11</c:f>
              <c:numCache>
                <c:formatCode>0</c:formatCode>
                <c:ptCount val="2"/>
                <c:pt idx="0">
                  <c:v>45144.583410649997</c:v>
                </c:pt>
                <c:pt idx="1">
                  <c:v>37160.395343919983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738432"/>
        <c:axId val="86739968"/>
      </c:barChart>
      <c:catAx>
        <c:axId val="8673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6739968"/>
        <c:crosses val="autoZero"/>
        <c:auto val="1"/>
        <c:lblAlgn val="ctr"/>
        <c:lblOffset val="100"/>
        <c:noMultiLvlLbl val="0"/>
      </c:catAx>
      <c:valAx>
        <c:axId val="867399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73843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B_RPK_ASK!$D$14:$D$15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B_RPK_ASK!$E$14:$E$15</c:f>
              <c:numCache>
                <c:formatCode>0</c:formatCode>
                <c:ptCount val="2"/>
                <c:pt idx="0">
                  <c:v>51583.616110149997</c:v>
                </c:pt>
                <c:pt idx="1">
                  <c:v>43887.091975250005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756736"/>
        <c:axId val="86795392"/>
      </c:barChart>
      <c:catAx>
        <c:axId val="8675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6795392"/>
        <c:crosses val="autoZero"/>
        <c:auto val="1"/>
        <c:lblAlgn val="ctr"/>
        <c:lblOffset val="100"/>
        <c:noMultiLvlLbl val="0"/>
      </c:catAx>
      <c:valAx>
        <c:axId val="867953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75673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682455939369893E-2"/>
          <c:y val="7.0896603044991111E-2"/>
          <c:w val="0.89789185005207472"/>
          <c:h val="0.769132760805293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1F497D">
                    <a:lumMod val="20000"/>
                    <a:lumOff val="80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laczne_OW!$R$51:$R$53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laczne_OW!$S$51:$S$53</c:f>
              <c:numCache>
                <c:formatCode>#,##0.000</c:formatCode>
                <c:ptCount val="3"/>
                <c:pt idx="0">
                  <c:v>99.534999999999997</c:v>
                </c:pt>
                <c:pt idx="1">
                  <c:v>89.796999999999997</c:v>
                </c:pt>
                <c:pt idx="2">
                  <c:v>82.828999999999994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287744"/>
        <c:axId val="70289280"/>
      </c:barChart>
      <c:catAx>
        <c:axId val="7028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289280"/>
        <c:crosses val="autoZero"/>
        <c:auto val="1"/>
        <c:lblAlgn val="ctr"/>
        <c:lblOffset val="100"/>
        <c:noMultiLvlLbl val="0"/>
      </c:catAx>
      <c:valAx>
        <c:axId val="702892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7028774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2">
    <c:autoUpdate val="1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2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B_RPK_ASK!$D$18:$D$19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B_RPK_ASK!$E$18:$E$19</c:f>
              <c:numCache>
                <c:formatCode>0.0%</c:formatCode>
                <c:ptCount val="2"/>
                <c:pt idx="0">
                  <c:v>0.87517290982954166</c:v>
                </c:pt>
                <c:pt idx="1">
                  <c:v>0.84672721913031912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807680"/>
        <c:axId val="86809216"/>
      </c:barChart>
      <c:catAx>
        <c:axId val="8680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6809216"/>
        <c:crosses val="autoZero"/>
        <c:auto val="1"/>
        <c:lblAlgn val="ctr"/>
        <c:lblOffset val="100"/>
        <c:noMultiLvlLbl val="0"/>
      </c:catAx>
      <c:valAx>
        <c:axId val="868092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680768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B_RPK_ASK!$D$8:$D$9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B_RPK_ASK!$E$8:$E$9</c:f>
              <c:numCache>
                <c:formatCode>0</c:formatCode>
                <c:ptCount val="2"/>
                <c:pt idx="0">
                  <c:v>19153.840872899968</c:v>
                </c:pt>
                <c:pt idx="1">
                  <c:v>15819.750302390012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843584"/>
        <c:axId val="87845120"/>
      </c:barChart>
      <c:catAx>
        <c:axId val="87843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7845120"/>
        <c:crosses val="autoZero"/>
        <c:auto val="1"/>
        <c:lblAlgn val="ctr"/>
        <c:lblOffset val="100"/>
        <c:noMultiLvlLbl val="0"/>
      </c:catAx>
      <c:valAx>
        <c:axId val="878451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784358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B_RPK_ASK!$D$12:$D$13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B_RPK_ASK!$E$12:$E$13</c:f>
              <c:numCache>
                <c:formatCode>0</c:formatCode>
                <c:ptCount val="2"/>
                <c:pt idx="0">
                  <c:v>21095.011222439927</c:v>
                </c:pt>
                <c:pt idx="1">
                  <c:v>17906.723832839929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870080"/>
        <c:axId val="87875968"/>
      </c:barChart>
      <c:catAx>
        <c:axId val="87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7875968"/>
        <c:crosses val="autoZero"/>
        <c:auto val="1"/>
        <c:lblAlgn val="ctr"/>
        <c:lblOffset val="100"/>
        <c:noMultiLvlLbl val="0"/>
      </c:catAx>
      <c:valAx>
        <c:axId val="878759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787008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B_RPK_ASK!$D$16:$D$17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B_RPK_ASK!$E$16:$E$17</c:f>
              <c:numCache>
                <c:formatCode>0.0%</c:formatCode>
                <c:ptCount val="2"/>
                <c:pt idx="0">
                  <c:v>0.90797964840734335</c:v>
                </c:pt>
                <c:pt idx="1">
                  <c:v>0.88345307885842728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765760"/>
        <c:axId val="87767296"/>
      </c:barChart>
      <c:catAx>
        <c:axId val="8776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pl-PL"/>
          </a:p>
        </c:txPr>
        <c:crossAx val="87767296"/>
        <c:crosses val="autoZero"/>
        <c:auto val="1"/>
        <c:lblAlgn val="ctr"/>
        <c:lblOffset val="100"/>
        <c:noMultiLvlLbl val="0"/>
      </c:catAx>
      <c:valAx>
        <c:axId val="877672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776576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6337084583958882E-2"/>
          <c:y val="1.2456219806763289E-2"/>
          <c:w val="0.68019135802469144"/>
          <c:h val="0.96300030193236719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B_CARRIER_PL!$G$9:$G$16</c:f>
              <c:strCache>
                <c:ptCount val="8"/>
                <c:pt idx="0">
                  <c:v>Ryanair</c:v>
                </c:pt>
                <c:pt idx="1">
                  <c:v>LOT Polish Airlines</c:v>
                </c:pt>
                <c:pt idx="2">
                  <c:v>Wizz Air</c:v>
                </c:pt>
                <c:pt idx="3">
                  <c:v>Lufthansa</c:v>
                </c:pt>
                <c:pt idx="4">
                  <c:v>Enter Air</c:v>
                </c:pt>
                <c:pt idx="5">
                  <c:v>Small Planet Airlines</c:v>
                </c:pt>
                <c:pt idx="6">
                  <c:v>Travel Service</c:v>
                </c:pt>
                <c:pt idx="7">
                  <c:v>Pozostali</c:v>
                </c:pt>
              </c:strCache>
            </c:strRef>
          </c:cat>
          <c:val>
            <c:numRef>
              <c:f>B_CARRIER_PL!$H$9:$H$16</c:f>
              <c:numCache>
                <c:formatCode>0.0%</c:formatCode>
                <c:ptCount val="8"/>
                <c:pt idx="0">
                  <c:v>0.2721938283991458</c:v>
                </c:pt>
                <c:pt idx="1">
                  <c:v>0.20547002247574578</c:v>
                </c:pt>
                <c:pt idx="2">
                  <c:v>0.18859729279717172</c:v>
                </c:pt>
                <c:pt idx="3">
                  <c:v>4.9972077407598535E-2</c:v>
                </c:pt>
                <c:pt idx="4">
                  <c:v>4.2796829162735243E-2</c:v>
                </c:pt>
                <c:pt idx="5">
                  <c:v>3.7184711064295432E-2</c:v>
                </c:pt>
                <c:pt idx="6">
                  <c:v>3.1175954481900685E-2</c:v>
                </c:pt>
                <c:pt idx="7">
                  <c:v>0.17260928421140675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76018772694262904"/>
          <c:y val="0.17981400966183575"/>
          <c:w val="0.22367211328976036"/>
          <c:h val="0.62503381642512068"/>
        </c:manualLayout>
      </c:layout>
      <c:overlay val="0"/>
      <c:txPr>
        <a:bodyPr/>
        <a:lstStyle/>
        <a:p>
          <a:pPr rtl="0">
            <a:defRPr sz="900" b="1"/>
          </a:pPr>
          <a:endParaRPr lang="pl-PL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1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6618547681555"/>
          <c:y val="6.0659813356663754E-2"/>
          <c:w val="0.63791491688539004"/>
          <c:h val="0.83261956838728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B_CARRIER_PL!$H$42</c:f>
              <c:strCache>
                <c:ptCount val="1"/>
                <c:pt idx="0">
                  <c:v>Sieciowi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B_CARRIER_PL!$G$43:$G$45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B_CARRIER_PL!$H$43:$H$45</c:f>
              <c:numCache>
                <c:formatCode>0.0%</c:formatCode>
                <c:ptCount val="3"/>
                <c:pt idx="0">
                  <c:v>0.35397573804347676</c:v>
                </c:pt>
                <c:pt idx="1">
                  <c:v>0.36343772545019576</c:v>
                </c:pt>
                <c:pt idx="2">
                  <c:v>0.35316261642526481</c:v>
                </c:pt>
              </c:numCache>
            </c:numRef>
          </c:val>
        </c:ser>
        <c:ser>
          <c:idx val="1"/>
          <c:order val="1"/>
          <c:tx>
            <c:strRef>
              <c:f>B_CARRIER_PL!$I$42</c:f>
              <c:strCache>
                <c:ptCount val="1"/>
                <c:pt idx="0">
                  <c:v>Niskokosztowi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B_CARRIER_PL!$G$43:$G$45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B_CARRIER_PL!$I$43:$I$45</c:f>
              <c:numCache>
                <c:formatCode>0.0%</c:formatCode>
                <c:ptCount val="3"/>
                <c:pt idx="0">
                  <c:v>0.52021078278585065</c:v>
                </c:pt>
                <c:pt idx="1">
                  <c:v>0.52524045684813891</c:v>
                </c:pt>
                <c:pt idx="2">
                  <c:v>0.52052589705952335</c:v>
                </c:pt>
              </c:numCache>
            </c:numRef>
          </c:val>
        </c:ser>
        <c:ser>
          <c:idx val="2"/>
          <c:order val="2"/>
          <c:tx>
            <c:strRef>
              <c:f>B_CARRIER_PL!$J$42</c:f>
              <c:strCache>
                <c:ptCount val="1"/>
                <c:pt idx="0">
                  <c:v>Czarterowi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635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B_CARRIER_PL!$G$43:$G$45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B_CARRIER_PL!$J$43:$J$45</c:f>
              <c:numCache>
                <c:formatCode>0.0%</c:formatCode>
                <c:ptCount val="3"/>
                <c:pt idx="0">
                  <c:v>0.12581347917067259</c:v>
                </c:pt>
                <c:pt idx="1">
                  <c:v>0.11132181770166535</c:v>
                </c:pt>
                <c:pt idx="2">
                  <c:v>0.12631148651521187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7974656"/>
        <c:axId val="87976192"/>
      </c:barChart>
      <c:catAx>
        <c:axId val="87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7976192"/>
        <c:crosses val="autoZero"/>
        <c:auto val="1"/>
        <c:lblAlgn val="ctr"/>
        <c:lblOffset val="100"/>
        <c:noMultiLvlLbl val="0"/>
      </c:catAx>
      <c:valAx>
        <c:axId val="879761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87974656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3465888888888886"/>
          <c:y val="0.39599033816425122"/>
          <c:w val="0.26534111111111114"/>
          <c:h val="0.2080190217391304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LCC_vs_NET!$D$18:$D$19</c:f>
              <c:strCache>
                <c:ptCount val="2"/>
                <c:pt idx="0">
                  <c:v>Niskokosztowi</c:v>
                </c:pt>
                <c:pt idx="1">
                  <c:v>Sieciowi</c:v>
                </c:pt>
              </c:strCache>
            </c:strRef>
          </c:cat>
          <c:val>
            <c:numRef>
              <c:f>LCC_vs_NET!$E$18:$E$19</c:f>
              <c:numCache>
                <c:formatCode>0%</c:formatCode>
                <c:ptCount val="2"/>
                <c:pt idx="0">
                  <c:v>0.16582034150179981</c:v>
                </c:pt>
                <c:pt idx="1">
                  <c:v>0.14644688694229147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464768"/>
        <c:axId val="86466560"/>
      </c:barChart>
      <c:catAx>
        <c:axId val="8646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6466560"/>
        <c:crosses val="autoZero"/>
        <c:auto val="1"/>
        <c:lblAlgn val="ctr"/>
        <c:lblOffset val="100"/>
        <c:noMultiLvlLbl val="0"/>
      </c:catAx>
      <c:valAx>
        <c:axId val="86466560"/>
        <c:scaling>
          <c:orientation val="minMax"/>
          <c:max val="0.2"/>
          <c:min val="0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>
            <a:solidFill>
              <a:sysClr val="windowText" lastClr="000000">
                <a:lumMod val="15000"/>
                <a:lumOff val="8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6464768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2">
    <c:autoUpdate val="1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LCC_vs_NET!$M$18:$M$19</c:f>
              <c:strCache>
                <c:ptCount val="2"/>
                <c:pt idx="0">
                  <c:v>Niskokosztowi</c:v>
                </c:pt>
                <c:pt idx="1">
                  <c:v>Sieciowi</c:v>
                </c:pt>
              </c:strCache>
            </c:strRef>
          </c:cat>
          <c:val>
            <c:numRef>
              <c:f>LCC_vs_NET!$N$18:$N$19</c:f>
              <c:numCache>
                <c:formatCode>0.00%</c:formatCode>
                <c:ptCount val="2"/>
                <c:pt idx="0">
                  <c:v>2.1678329521954143E-2</c:v>
                </c:pt>
                <c:pt idx="1">
                  <c:v>3.0905956251773836E-2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499712"/>
        <c:axId val="86501248"/>
      </c:barChart>
      <c:catAx>
        <c:axId val="8649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6501248"/>
        <c:crosses val="autoZero"/>
        <c:auto val="1"/>
        <c:lblAlgn val="ctr"/>
        <c:lblOffset val="100"/>
        <c:noMultiLvlLbl val="0"/>
      </c:catAx>
      <c:valAx>
        <c:axId val="86501248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solidFill>
              <a:sysClr val="windowText" lastClr="000000">
                <a:lumMod val="15000"/>
                <a:lumOff val="8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6499712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2">
    <c:autoUpdate val="1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BBB59">
                  <a:lumMod val="50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9BBB59">
                  <a:lumMod val="60000"/>
                  <a:lumOff val="40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9BBB59">
                  <a:lumMod val="40000"/>
                  <a:lumOff val="60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laczne_OW!$R$68:$R$70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laczne_OW!$S$68:$S$70</c:f>
              <c:numCache>
                <c:formatCode>#,##0.000</c:formatCode>
                <c:ptCount val="3"/>
                <c:pt idx="0">
                  <c:v>258.411</c:v>
                </c:pt>
                <c:pt idx="1">
                  <c:v>235.32499999999999</c:v>
                </c:pt>
                <c:pt idx="2">
                  <c:v>218.09899999999999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310528"/>
        <c:axId val="70324608"/>
      </c:barChart>
      <c:catAx>
        <c:axId val="7031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324608"/>
        <c:crosses val="autoZero"/>
        <c:auto val="1"/>
        <c:lblAlgn val="ctr"/>
        <c:lblOffset val="100"/>
        <c:noMultiLvlLbl val="0"/>
      </c:catAx>
      <c:valAx>
        <c:axId val="703246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7031052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2">
    <c:autoUpdate val="1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cargo!$R$51:$R$53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cargo!$S$51:$S$53</c:f>
              <c:numCache>
                <c:formatCode>#,##0.000</c:formatCode>
                <c:ptCount val="3"/>
                <c:pt idx="0">
                  <c:v>27.487988999999999</c:v>
                </c:pt>
                <c:pt idx="1">
                  <c:v>25.501646000000001</c:v>
                </c:pt>
                <c:pt idx="2">
                  <c:v>25.565553000000001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23488"/>
        <c:axId val="77037568"/>
      </c:barChart>
      <c:catAx>
        <c:axId val="770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037568"/>
        <c:crosses val="autoZero"/>
        <c:auto val="1"/>
        <c:lblAlgn val="ctr"/>
        <c:lblOffset val="100"/>
        <c:noMultiLvlLbl val="0"/>
      </c:catAx>
      <c:valAx>
        <c:axId val="770375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770234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2">
    <c:autoUpdate val="1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cargo!$R$68:$R$70</c:f>
              <c:numCache>
                <c:formatCode>General</c:formatCode>
                <c:ptCount val="3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</c:numCache>
            </c:numRef>
          </c:cat>
          <c:val>
            <c:numRef>
              <c:f>cargo!$S$68:$S$70</c:f>
              <c:numCache>
                <c:formatCode>#,##0.000</c:formatCode>
                <c:ptCount val="3"/>
                <c:pt idx="0">
                  <c:v>77.716235999999995</c:v>
                </c:pt>
                <c:pt idx="1">
                  <c:v>68.778008799999995</c:v>
                </c:pt>
                <c:pt idx="2">
                  <c:v>68.769234999999995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71104"/>
        <c:axId val="77072640"/>
      </c:barChart>
      <c:catAx>
        <c:axId val="7707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072640"/>
        <c:crosses val="autoZero"/>
        <c:auto val="1"/>
        <c:lblAlgn val="ctr"/>
        <c:lblOffset val="100"/>
        <c:noMultiLvlLbl val="0"/>
      </c:catAx>
      <c:valAx>
        <c:axId val="770726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7707110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/>
      </a:pPr>
      <a:endParaRPr lang="pl-PL"/>
    </a:p>
  </c:txPr>
  <c:externalData r:id="rId2">
    <c:autoUpdate val="1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891637115839242"/>
          <c:y val="9.0245478036175705E-2"/>
          <c:w val="0.6172597517730497"/>
          <c:h val="0.8195090439276485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0"/>
                  <c:y val="8.20413436692513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laczne!$R$20:$R$21</c:f>
              <c:strCache>
                <c:ptCount val="2"/>
                <c:pt idx="0">
                  <c:v>Narastająco</c:v>
                </c:pt>
                <c:pt idx="1">
                  <c:v>III-kwartał</c:v>
                </c:pt>
              </c:strCache>
            </c:strRef>
          </c:cat>
          <c:val>
            <c:numRef>
              <c:f>laczne!$S$20:$S$21</c:f>
              <c:numCache>
                <c:formatCode>0.0%</c:formatCode>
                <c:ptCount val="2"/>
                <c:pt idx="0">
                  <c:v>0.17709211157457339</c:v>
                </c:pt>
                <c:pt idx="1">
                  <c:v>0.18518092211150727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29216"/>
        <c:axId val="77130752"/>
      </c:barChart>
      <c:catAx>
        <c:axId val="771292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1200" b="1"/>
            </a:pPr>
            <a:endParaRPr lang="pl-PL"/>
          </a:p>
        </c:txPr>
        <c:crossAx val="77130752"/>
        <c:crosses val="autoZero"/>
        <c:auto val="1"/>
        <c:lblAlgn val="ctr"/>
        <c:lblOffset val="100"/>
        <c:noMultiLvlLbl val="0"/>
      </c:catAx>
      <c:valAx>
        <c:axId val="7713075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0.0%" sourceLinked="1"/>
        <c:majorTickMark val="none"/>
        <c:minorTickMark val="none"/>
        <c:tickLblPos val="none"/>
        <c:crossAx val="7712921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laczne!$A$37</c:f>
              <c:strCache>
                <c:ptCount val="1"/>
                <c:pt idx="0">
                  <c:v>2017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laczne!$B$36:$M$36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laczne!$B$37:$M$37</c:f>
              <c:numCache>
                <c:formatCode>General</c:formatCode>
                <c:ptCount val="12"/>
                <c:pt idx="0">
                  <c:v>2454656</c:v>
                </c:pt>
                <c:pt idx="1">
                  <c:v>2373993</c:v>
                </c:pt>
                <c:pt idx="2">
                  <c:v>2735969</c:v>
                </c:pt>
                <c:pt idx="3">
                  <c:v>3007265</c:v>
                </c:pt>
                <c:pt idx="4">
                  <c:v>3421222</c:v>
                </c:pt>
                <c:pt idx="5">
                  <c:v>3901882</c:v>
                </c:pt>
                <c:pt idx="6">
                  <c:v>4345679</c:v>
                </c:pt>
                <c:pt idx="7">
                  <c:v>4307977</c:v>
                </c:pt>
                <c:pt idx="8">
                  <c:v>4103955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laczne!$A$38</c:f>
              <c:strCache>
                <c:ptCount val="1"/>
                <c:pt idx="0">
                  <c:v>2016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laczne!$B$36:$M$36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laczne!$B$38:$M$38</c:f>
              <c:numCache>
                <c:formatCode>General</c:formatCode>
                <c:ptCount val="12"/>
                <c:pt idx="0">
                  <c:v>2055804</c:v>
                </c:pt>
                <c:pt idx="1">
                  <c:v>2058817</c:v>
                </c:pt>
                <c:pt idx="2">
                  <c:v>2332692</c:v>
                </c:pt>
                <c:pt idx="3">
                  <c:v>2567789</c:v>
                </c:pt>
                <c:pt idx="4">
                  <c:v>2929782</c:v>
                </c:pt>
                <c:pt idx="5">
                  <c:v>3331794</c:v>
                </c:pt>
                <c:pt idx="6">
                  <c:v>3667401</c:v>
                </c:pt>
                <c:pt idx="7">
                  <c:v>3648869</c:v>
                </c:pt>
                <c:pt idx="8">
                  <c:v>3448003</c:v>
                </c:pt>
                <c:pt idx="9">
                  <c:v>2928542</c:v>
                </c:pt>
                <c:pt idx="10">
                  <c:v>2525936</c:v>
                </c:pt>
                <c:pt idx="11">
                  <c:v>2511286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laczne!$A$39</c:f>
              <c:strCache>
                <c:ptCount val="1"/>
                <c:pt idx="0">
                  <c:v>2015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laczne!$B$36:$M$36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laczne!$B$39:$M$39</c:f>
              <c:numCache>
                <c:formatCode>General</c:formatCode>
                <c:ptCount val="12"/>
                <c:pt idx="0">
                  <c:v>1816561</c:v>
                </c:pt>
                <c:pt idx="1">
                  <c:v>1799394</c:v>
                </c:pt>
                <c:pt idx="2">
                  <c:v>2080997</c:v>
                </c:pt>
                <c:pt idx="3">
                  <c:v>2339310</c:v>
                </c:pt>
                <c:pt idx="4">
                  <c:v>2704175</c:v>
                </c:pt>
                <c:pt idx="5">
                  <c:v>3104139</c:v>
                </c:pt>
                <c:pt idx="6">
                  <c:v>3408127</c:v>
                </c:pt>
                <c:pt idx="7">
                  <c:v>3338248</c:v>
                </c:pt>
                <c:pt idx="8">
                  <c:v>3072083</c:v>
                </c:pt>
                <c:pt idx="9">
                  <c:v>2558452</c:v>
                </c:pt>
                <c:pt idx="10">
                  <c:v>2118835</c:v>
                </c:pt>
                <c:pt idx="11">
                  <c:v>2062785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088"/>
        <c:axId val="68314624"/>
      </c:lineChart>
      <c:catAx>
        <c:axId val="6831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68314624"/>
        <c:crosses val="autoZero"/>
        <c:auto val="1"/>
        <c:lblAlgn val="ctr"/>
        <c:lblOffset val="100"/>
        <c:noMultiLvlLbl val="0"/>
      </c:catAx>
      <c:valAx>
        <c:axId val="68314624"/>
        <c:scaling>
          <c:orientation val="minMax"/>
          <c:min val="1000000"/>
        </c:scaling>
        <c:delete val="0"/>
        <c:axPos val="l"/>
        <c:majorGridlines>
          <c:spPr>
            <a:ln>
              <a:solidFill>
                <a:schemeClr val="tx1">
                  <a:lumMod val="50000"/>
                  <a:lumOff val="50000"/>
                  <a:alpha val="20000"/>
                </a:scheme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68313088"/>
        <c:crosses val="autoZero"/>
        <c:crossBetween val="between"/>
        <c:majorUnit val="500000"/>
        <c:dispUnits>
          <c:builtInUnit val="thousands"/>
          <c:dispUnitsLbl>
            <c:layout/>
          </c:dispUnitsLbl>
        </c:dispUnits>
      </c:valAx>
      <c:spPr>
        <a:noFill/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2">
    <c:autoUpdate val="1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891637115839242"/>
          <c:y val="9.0245478036175705E-2"/>
          <c:w val="0.63602452718676128"/>
          <c:h val="0.8195090439276485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laczne!$R$24:$R$25</c:f>
              <c:strCache>
                <c:ptCount val="2"/>
                <c:pt idx="0">
                  <c:v>Narastająco</c:v>
                </c:pt>
                <c:pt idx="1">
                  <c:v>III-kwartał</c:v>
                </c:pt>
              </c:strCache>
            </c:strRef>
          </c:cat>
          <c:val>
            <c:numRef>
              <c:f>laczne!$S$24:$S$25</c:f>
              <c:numCache>
                <c:formatCode>0.0%</c:formatCode>
                <c:ptCount val="2"/>
                <c:pt idx="0">
                  <c:v>0.29537902874162292</c:v>
                </c:pt>
                <c:pt idx="1">
                  <c:v>0.29934975532817876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10496"/>
        <c:axId val="76812288"/>
      </c:barChart>
      <c:catAx>
        <c:axId val="768104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="1"/>
            </a:pPr>
            <a:endParaRPr lang="pl-PL"/>
          </a:p>
        </c:txPr>
        <c:crossAx val="76812288"/>
        <c:crosses val="autoZero"/>
        <c:auto val="1"/>
        <c:lblAlgn val="ctr"/>
        <c:lblOffset val="100"/>
        <c:noMultiLvlLbl val="0"/>
      </c:catAx>
      <c:valAx>
        <c:axId val="7681228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0.0%" sourceLinked="1"/>
        <c:majorTickMark val="none"/>
        <c:minorTickMark val="none"/>
        <c:tickLblPos val="none"/>
        <c:crossAx val="7681049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1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7F27A040-244E-4E80-B5F2-771C81AFAD88}" type="datetimeFigureOut">
              <a:rPr lang="en-GB" smtClean="0"/>
              <a:pPr/>
              <a:t>30/01/2018</a:t>
            </a:fld>
            <a:endParaRPr lang="en-GB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en-GB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93EB7594-684B-4D63-B84B-FFB732E9954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73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768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528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520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265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A803-CE1E-4AE8-8514-44C72A10A53A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0FD0-9C89-460B-9C18-C0DAC51ECA27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0382-9C4C-4253-94C4-3C0E8F97EE99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60BC-CD99-4B79-A0A8-3FF705C7B94D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4505D-E718-49B7-9EF0-73721273975C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8E41-E38C-4B59-88E4-0777569F068B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33AF-B4B4-4FDC-B0EE-D687DD6293AA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DFAA-784E-46F7-999A-7CFAAD3C528F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C0E0C-1D05-459D-B374-9482325BAD6B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4603A-D45D-474F-9B66-FBD22C2AD923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EB25-FFB1-4507-9D42-A4F0A78852BE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B6A9E-1744-4EBA-A04D-863082EFF324}" type="datetime1">
              <a:rPr lang="pl-PL" smtClean="0"/>
              <a:pPr/>
              <a:t>2018-01-30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file:///\\cs-dep\LER\LER-4\Statystyki\analiza%20kwartalna\Analiza_kwartalna_1.xlsx!laczne!W17K18" TargetMode="External"/><Relationship Id="rId3" Type="http://schemas.openxmlformats.org/officeDocument/2006/relationships/chart" Target="../charts/chart7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\\cs-dep\LER\LER-4\Statystyki\analiza%20kwartalna\Analiza_kwartalna_1.xlsx!laczne!W16K18" TargetMode="External"/><Relationship Id="rId5" Type="http://schemas.openxmlformats.org/officeDocument/2006/relationships/chart" Target="../charts/chart9.xml"/><Relationship Id="rId10" Type="http://schemas.openxmlformats.org/officeDocument/2006/relationships/image" Target="../media/image1.png"/><Relationship Id="rId4" Type="http://schemas.openxmlformats.org/officeDocument/2006/relationships/chart" Target="../charts/chart8.xml"/><Relationship Id="rId9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0" y="2330877"/>
            <a:ext cx="9144000" cy="95410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pl-PL" sz="2800" b="1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ANALIZA PRZEWOZÓW W POLSKICH PORTACH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pl-PL" sz="2800" b="1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LOTNICZYCH W TRZECIM KWARTALE 2017 ROKU</a:t>
            </a:r>
            <a:endParaRPr lang="pl-PL" sz="2800" b="1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3851920" y="5877272"/>
            <a:ext cx="5316876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l-PL" sz="1600" b="1" dirty="0" smtClean="0">
                <a:solidFill>
                  <a:srgbClr val="1F497D">
                    <a:lumMod val="50000"/>
                  </a:srgbClr>
                </a:solidFill>
              </a:rPr>
              <a:t>Opracowanie: Departament Rynku Transportu Lotniczego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l-PL" sz="1600" b="1" dirty="0" smtClean="0">
                <a:solidFill>
                  <a:srgbClr val="1F497D">
                    <a:lumMod val="50000"/>
                  </a:srgbClr>
                </a:solidFill>
              </a:rPr>
              <a:t>Warszawa, styczeń 2018 r.</a:t>
            </a:r>
            <a:endParaRPr lang="pl-PL" sz="1600" b="1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9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ole tekstowe 22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-4971" y="1134451"/>
            <a:ext cx="9144000" cy="3347070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Warto </a:t>
            </a:r>
            <a:r>
              <a:rPr lang="pl-PL" sz="1100" dirty="0" smtClean="0"/>
              <a:t>wspomnieć </a:t>
            </a:r>
            <a:r>
              <a:rPr lang="pl-PL" sz="1100" dirty="0"/>
              <a:t>o dynamicznym rozwoju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w portach regionalnych przewoźników czarterowych, takich jak </a:t>
            </a:r>
            <a:r>
              <a:rPr lang="pl-PL" sz="1100" dirty="0" smtClean="0"/>
              <a:t>Small Planet Airlines (+123 </a:t>
            </a:r>
            <a:r>
              <a:rPr lang="pl-PL" sz="1100" dirty="0"/>
              <a:t>tys. pasażerów), </a:t>
            </a:r>
            <a:r>
              <a:rPr lang="pl-PL" sz="1100" dirty="0" smtClean="0"/>
              <a:t>Enter Air (+98 tys</a:t>
            </a:r>
            <a:r>
              <a:rPr lang="pl-PL" sz="1100" dirty="0"/>
              <a:t>.) i tureckiego Corendon Airlines </a:t>
            </a:r>
            <a:r>
              <a:rPr lang="pl-PL" sz="1100" dirty="0" smtClean="0"/>
              <a:t>(+55 </a:t>
            </a:r>
            <a:r>
              <a:rPr lang="pl-PL" sz="1100" dirty="0"/>
              <a:t>tys</a:t>
            </a:r>
            <a:r>
              <a:rPr lang="pl-PL" sz="1100" dirty="0" smtClean="0"/>
              <a:t>.). We wspomnianym okresie nastąpił </a:t>
            </a:r>
            <a:r>
              <a:rPr lang="pl-PL" sz="1100" dirty="0"/>
              <a:t>z kolei </a:t>
            </a:r>
            <a:r>
              <a:rPr lang="pl-PL" sz="1100" dirty="0" smtClean="0"/>
              <a:t>spadek </a:t>
            </a:r>
            <a:r>
              <a:rPr lang="pl-PL" sz="1100" dirty="0"/>
              <a:t>dynamiki rozwoju linii sieciowych (z wyłączeniem PLL LOT) na </a:t>
            </a:r>
            <a:r>
              <a:rPr lang="pl-PL" sz="1100" dirty="0" smtClean="0"/>
              <a:t>lotniskach regionalnych, </a:t>
            </a:r>
            <a:r>
              <a:rPr lang="pl-PL" sz="1100" dirty="0"/>
              <a:t>spowodowany </a:t>
            </a:r>
            <a:r>
              <a:rPr lang="pl-PL" sz="1100" dirty="0" smtClean="0"/>
              <a:t>zmniejszeniem oferowania takich </a:t>
            </a:r>
            <a:r>
              <a:rPr lang="pl-PL" sz="1100" dirty="0"/>
              <a:t>przewoźników jak Lufthansa </a:t>
            </a:r>
            <a:r>
              <a:rPr lang="pl-PL" sz="1100" dirty="0" smtClean="0"/>
              <a:t>(-30 </a:t>
            </a:r>
            <a:r>
              <a:rPr lang="pl-PL" sz="1100" dirty="0"/>
              <a:t>tys. pasażerów, </a:t>
            </a:r>
            <a:r>
              <a:rPr lang="pl-PL" sz="1100" dirty="0" smtClean="0"/>
              <a:t>spadki na lotniskach Katowice-Pyrzowice, Gdańsk im. L. Wałęsy i </a:t>
            </a:r>
            <a:r>
              <a:rPr lang="pl-PL" sz="1100" dirty="0"/>
              <a:t>wycofanie się z </a:t>
            </a:r>
            <a:r>
              <a:rPr lang="pl-PL" sz="1100" dirty="0" smtClean="0"/>
              <a:t>portu lotniczego Lublin z końcem 2016 roku), wycofaniem się Alitalii z lotniska Kraków-Balice </a:t>
            </a:r>
            <a:r>
              <a:rPr lang="pl-PL" sz="1100" dirty="0"/>
              <a:t>(-</a:t>
            </a:r>
            <a:r>
              <a:rPr lang="pl-PL" sz="1100" dirty="0" smtClean="0"/>
              <a:t>17 </a:t>
            </a:r>
            <a:r>
              <a:rPr lang="pl-PL" sz="1100" dirty="0"/>
              <a:t>tys. pasażerów), czy </a:t>
            </a:r>
            <a:r>
              <a:rPr lang="pl-PL" sz="1100" dirty="0" smtClean="0"/>
              <a:t>spadkami liczby </a:t>
            </a:r>
            <a:r>
              <a:rPr lang="pl-PL" sz="1100" dirty="0"/>
              <a:t>pasażerów przewiezionych przez Adria </a:t>
            </a:r>
            <a:r>
              <a:rPr lang="pl-PL" sz="1100" dirty="0" smtClean="0"/>
              <a:t>Airways i SprintAir. </a:t>
            </a:r>
            <a:r>
              <a:rPr lang="pl-PL" sz="1100" dirty="0"/>
              <a:t>Wzrost </a:t>
            </a:r>
            <a:r>
              <a:rPr lang="pl-PL" sz="1100" dirty="0" smtClean="0"/>
              <a:t>z kolei </a:t>
            </a:r>
            <a:r>
              <a:rPr lang="pl-PL" sz="1100" dirty="0"/>
              <a:t>zanotowały KLM (+</a:t>
            </a:r>
            <a:r>
              <a:rPr lang="pl-PL" sz="1100" dirty="0" smtClean="0"/>
              <a:t>16 </a:t>
            </a:r>
            <a:r>
              <a:rPr lang="pl-PL" sz="1100" dirty="0"/>
              <a:t>tys. pasażerów) i </a:t>
            </a:r>
            <a:r>
              <a:rPr lang="pl-PL" sz="1100" dirty="0" smtClean="0"/>
              <a:t>El Al (+</a:t>
            </a:r>
            <a:r>
              <a:rPr lang="pl-PL" sz="1100" dirty="0"/>
              <a:t>8</a:t>
            </a:r>
            <a:r>
              <a:rPr lang="pl-PL" sz="1100" dirty="0" smtClean="0"/>
              <a:t> </a:t>
            </a:r>
            <a:r>
              <a:rPr lang="pl-PL" sz="1100" dirty="0"/>
              <a:t>tys.). PLL LOT zanotował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</a:t>
            </a:r>
            <a:r>
              <a:rPr lang="pl-PL" sz="1100" dirty="0" smtClean="0"/>
              <a:t>na lotniskach </a:t>
            </a:r>
            <a:r>
              <a:rPr lang="pl-PL" sz="1100" dirty="0"/>
              <a:t>regionalnych wzrost </a:t>
            </a:r>
            <a:r>
              <a:rPr lang="pl-PL" sz="1100" dirty="0" smtClean="0"/>
              <a:t>o 91 tys</a:t>
            </a:r>
            <a:r>
              <a:rPr lang="pl-PL" sz="1100" dirty="0"/>
              <a:t>. pasażerów, a więc znacznie </a:t>
            </a:r>
            <a:r>
              <a:rPr lang="pl-PL" sz="1100" dirty="0" smtClean="0"/>
              <a:t>wyższy niż </a:t>
            </a:r>
            <a:r>
              <a:rPr lang="pl-PL" sz="1100" dirty="0"/>
              <a:t>w </a:t>
            </a:r>
            <a:r>
              <a:rPr lang="pl-PL" sz="1100" dirty="0" smtClean="0"/>
              <a:t>poprzednich kwartałach 2017 roku (wzrosty przede wszystkim na lotniskach Poznań-Ławica, Katowice-Pyrzowice i Kraków-Balice).</a:t>
            </a:r>
            <a:endParaRPr lang="pl-PL" sz="1100" dirty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Samo lotnisko Chopina w Warszawie wygenerowało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</a:t>
            </a:r>
            <a:r>
              <a:rPr lang="pl-PL" sz="1100" dirty="0" smtClean="0"/>
              <a:t>24% </a:t>
            </a:r>
            <a:r>
              <a:rPr lang="pl-PL" sz="1100" dirty="0"/>
              <a:t>wzrostu ruchu pasażerskiego (25% </a:t>
            </a:r>
            <a:r>
              <a:rPr lang="pl-PL" sz="1100" dirty="0" smtClean="0"/>
              <a:t>po trzech kwartałach 2017 roku), </a:t>
            </a:r>
            <a:r>
              <a:rPr lang="pl-PL" sz="1100" dirty="0"/>
              <a:t>do czego przyczynił się </a:t>
            </a:r>
            <a:r>
              <a:rPr lang="pl-PL" sz="1100" dirty="0" smtClean="0"/>
              <a:t>ruch </a:t>
            </a:r>
            <a:r>
              <a:rPr lang="pl-PL" sz="1100" dirty="0"/>
              <a:t>regularny </a:t>
            </a:r>
            <a:r>
              <a:rPr lang="pl-PL" sz="1100" dirty="0" smtClean="0"/>
              <a:t>(33% </a:t>
            </a:r>
            <a:r>
              <a:rPr lang="pl-PL" sz="1100" dirty="0"/>
              <a:t>wzrostu i </a:t>
            </a:r>
            <a:r>
              <a:rPr lang="pl-PL" sz="1100" dirty="0" smtClean="0"/>
              <a:t>1,084 mln pasażerów </a:t>
            </a:r>
            <a:r>
              <a:rPr lang="pl-PL" sz="1100" dirty="0"/>
              <a:t>więcej w porównaniu z </a:t>
            </a:r>
            <a:r>
              <a:rPr lang="pl-PL" sz="1100" dirty="0" smtClean="0"/>
              <a:t>trzecim kwartałem </a:t>
            </a:r>
            <a:r>
              <a:rPr lang="pl-PL" sz="1100" dirty="0"/>
              <a:t>ubiegłego roku</a:t>
            </a:r>
            <a:r>
              <a:rPr lang="pl-PL" sz="1100" dirty="0" smtClean="0"/>
              <a:t>). Ruch </a:t>
            </a:r>
            <a:r>
              <a:rPr lang="pl-PL" sz="1100" dirty="0"/>
              <a:t>czarterowy </a:t>
            </a:r>
            <a:r>
              <a:rPr lang="pl-PL" sz="1100" dirty="0" smtClean="0"/>
              <a:t>z kolei odnotował na warszawskim lotnisku spadek w wysokości 12% (-88 tys. pasażerów) w stosunku do trzeciego kwartału 2016 roku. Należy wskazać, że odnotowana ogólna dynamika ruchu </a:t>
            </a:r>
            <a:r>
              <a:rPr lang="pl-PL" sz="1100" dirty="0"/>
              <a:t>była </a:t>
            </a:r>
            <a:r>
              <a:rPr lang="pl-PL" sz="1100" dirty="0" smtClean="0"/>
              <a:t>wyższa </a:t>
            </a:r>
            <a:r>
              <a:rPr lang="pl-PL" sz="1100" dirty="0"/>
              <a:t>(o </a:t>
            </a:r>
            <a:r>
              <a:rPr lang="pl-PL" sz="1100" dirty="0" smtClean="0"/>
              <a:t>blisko 10 </a:t>
            </a:r>
            <a:r>
              <a:rPr lang="pl-PL" sz="1100" dirty="0"/>
              <a:t>p. p</a:t>
            </a:r>
            <a:r>
              <a:rPr lang="pl-PL" sz="1100" dirty="0" smtClean="0"/>
              <a:t>.) </a:t>
            </a:r>
            <a:r>
              <a:rPr lang="pl-PL" sz="1100" dirty="0"/>
              <a:t>w stosunku do porównywalnych portów ACI </a:t>
            </a:r>
            <a:r>
              <a:rPr lang="pl-PL" sz="1100" dirty="0" smtClean="0"/>
              <a:t>Europe (wykres </a:t>
            </a:r>
            <a:r>
              <a:rPr lang="pl-PL" sz="1100" dirty="0"/>
              <a:t>na str. 9 – proszę zwrócić uwagę na różnicę w skali pomiędzy wykresami</a:t>
            </a:r>
            <a:r>
              <a:rPr lang="pl-PL" sz="1100" dirty="0" smtClean="0"/>
              <a:t>). Wpływ na to mieli zarówno </a:t>
            </a:r>
            <a:r>
              <a:rPr lang="pl-PL" sz="1100" dirty="0"/>
              <a:t>przewoźnicy niskokosztowi (+37%), sieciowi </a:t>
            </a:r>
            <a:r>
              <a:rPr lang="pl-PL" sz="1100" dirty="0" smtClean="0"/>
              <a:t>(+21%), </a:t>
            </a:r>
            <a:r>
              <a:rPr lang="pl-PL" sz="1100" dirty="0"/>
              <a:t>jak i czarterowi </a:t>
            </a:r>
            <a:r>
              <a:rPr lang="pl-PL" sz="1100" dirty="0" smtClean="0"/>
              <a:t>(+25%). </a:t>
            </a:r>
            <a:r>
              <a:rPr lang="pl-PL" sz="1100" dirty="0"/>
              <a:t>Największy wzrost ilościowy na tym lotnisku w </a:t>
            </a:r>
            <a:r>
              <a:rPr lang="pl-PL" sz="1100" dirty="0" smtClean="0"/>
              <a:t>trzecim kwartale 2017 roku zanotował </a:t>
            </a:r>
            <a:r>
              <a:rPr lang="pl-PL" sz="1100" dirty="0"/>
              <a:t>PLL LOT, który </a:t>
            </a:r>
            <a:r>
              <a:rPr lang="pl-PL" sz="1100" dirty="0" smtClean="0"/>
              <a:t>otworzył </a:t>
            </a:r>
            <a:r>
              <a:rPr lang="pl-PL" sz="1100" dirty="0"/>
              <a:t>nowe połączenia (m.in. do </a:t>
            </a:r>
            <a:r>
              <a:rPr lang="pl-PL" sz="1100" dirty="0" smtClean="0"/>
              <a:t>Kowna i Goeteborga) </a:t>
            </a:r>
            <a:r>
              <a:rPr lang="pl-PL" sz="1100" dirty="0"/>
              <a:t>i zwiększył </a:t>
            </a:r>
            <a:r>
              <a:rPr lang="pl-PL" sz="1100" dirty="0" smtClean="0"/>
              <a:t>oferowanie (m. in. do Newark), </a:t>
            </a:r>
            <a:r>
              <a:rPr lang="pl-PL" sz="1100" dirty="0"/>
              <a:t>dzięki czemu obsłużył o </a:t>
            </a:r>
            <a:r>
              <a:rPr lang="pl-PL" sz="1100" dirty="0" smtClean="0"/>
              <a:t>458 </a:t>
            </a:r>
            <a:r>
              <a:rPr lang="pl-PL" sz="1100" dirty="0"/>
              <a:t>tys. pasażerów więcej niż w analogicznym okresie ubiegłego roku. W </a:t>
            </a:r>
            <a:r>
              <a:rPr lang="pl-PL" sz="1100" dirty="0" smtClean="0"/>
              <a:t>Warszawie nadal </a:t>
            </a:r>
            <a:r>
              <a:rPr lang="pl-PL" sz="1100" dirty="0"/>
              <a:t>dynamicznie rozwijał się Wizz Air </a:t>
            </a:r>
            <a:r>
              <a:rPr lang="pl-PL" sz="1100" dirty="0" smtClean="0"/>
              <a:t>(+140 </a:t>
            </a:r>
            <a:r>
              <a:rPr lang="pl-PL" sz="1100" dirty="0"/>
              <a:t>tys. pasażerów), a przede wszystkim </a:t>
            </a:r>
            <a:r>
              <a:rPr lang="pl-PL" sz="1100" dirty="0" smtClean="0"/>
              <a:t>Ryanair, </a:t>
            </a:r>
            <a:r>
              <a:rPr lang="pl-PL" sz="1100" dirty="0"/>
              <a:t>który </a:t>
            </a:r>
            <a:r>
              <a:rPr lang="pl-PL" sz="1100" dirty="0" smtClean="0"/>
              <a:t>za sprawą przeniesienia lotów </a:t>
            </a:r>
            <a:r>
              <a:rPr lang="pl-PL" sz="1100" dirty="0"/>
              <a:t>krajowych z lotniska </a:t>
            </a:r>
            <a:r>
              <a:rPr lang="pl-PL" sz="1100" dirty="0" smtClean="0"/>
              <a:t>Warszawa-Modlin (w czwartym </a:t>
            </a:r>
            <a:r>
              <a:rPr lang="pl-PL" sz="1100" dirty="0"/>
              <a:t>kwartale 2016 </a:t>
            </a:r>
            <a:r>
              <a:rPr lang="pl-PL" sz="1100" dirty="0" smtClean="0"/>
              <a:t>roku) obsłużył aż o 202 tys. pasażerów więcej w trzecim kwartale 2017 roku, niż w roku poprzednim. Spore </a:t>
            </a:r>
            <a:r>
              <a:rPr lang="pl-PL" sz="1100" dirty="0"/>
              <a:t>wzrosty ilościowe </a:t>
            </a:r>
            <a:r>
              <a:rPr lang="pl-PL" sz="1100" dirty="0" smtClean="0"/>
              <a:t>na tym lotnisku mieli </a:t>
            </a:r>
            <a:r>
              <a:rPr lang="pl-PL" sz="1100" dirty="0"/>
              <a:t>również </a:t>
            </a:r>
            <a:r>
              <a:rPr lang="pl-PL" sz="1100" dirty="0" smtClean="0"/>
              <a:t>Small </a:t>
            </a:r>
            <a:r>
              <a:rPr lang="pl-PL" sz="1100" dirty="0"/>
              <a:t>Planet, Enter </a:t>
            </a:r>
            <a:r>
              <a:rPr lang="pl-PL" sz="1100" dirty="0" smtClean="0"/>
              <a:t>Air i Corendon Airlines. </a:t>
            </a:r>
            <a:r>
              <a:rPr lang="pl-PL" sz="1100" dirty="0"/>
              <a:t>Największe spadki odnotowali przewoźnicy </a:t>
            </a:r>
            <a:r>
              <a:rPr lang="pl-PL" sz="1100" dirty="0" smtClean="0"/>
              <a:t>Travel Service, Norwegian Air Shuttle i SAS, </a:t>
            </a:r>
            <a:r>
              <a:rPr lang="pl-PL" sz="1100" dirty="0"/>
              <a:t>którzy znacznie ograniczyli oferowanie na warszawskie lotnisko, a w przypadku Pegasus Airlines i Air Serbia, wycofali się z </a:t>
            </a:r>
            <a:r>
              <a:rPr lang="pl-PL" sz="1100" dirty="0" smtClean="0"/>
              <a:t>niego jeszcze w poprzednich kwartałach.</a:t>
            </a:r>
            <a:endParaRPr lang="pl-PL" sz="1100" dirty="0"/>
          </a:p>
        </p:txBody>
      </p:sp>
      <p:sp>
        <p:nvSpPr>
          <p:cNvPr id="11" name="Prostokąt 10"/>
          <p:cNvSpPr/>
          <p:nvPr/>
        </p:nvSpPr>
        <p:spPr>
          <a:xfrm>
            <a:off x="2325823" y="403200"/>
            <a:ext cx="55003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WYNIKI PORTÓW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INDYWIDUALNE</a:t>
            </a:r>
            <a:endParaRPr lang="pl-PL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2490706"/>
              </p:ext>
            </p:extLst>
          </p:nvPr>
        </p:nvGraphicFramePr>
        <p:xfrm>
          <a:off x="0" y="4536000"/>
          <a:ext cx="4572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976473"/>
              </p:ext>
            </p:extLst>
          </p:nvPr>
        </p:nvGraphicFramePr>
        <p:xfrm>
          <a:off x="4572000" y="4536000"/>
          <a:ext cx="4572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Łącznik prostoliniowy 16"/>
          <p:cNvCxnSpPr/>
          <p:nvPr/>
        </p:nvCxnSpPr>
        <p:spPr>
          <a:xfrm>
            <a:off x="4572000" y="4428000"/>
            <a:ext cx="0" cy="216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Zmiana przewozów pasażerskich – kwartał*</a:t>
            </a:r>
            <a:endParaRPr lang="en-GB" sz="14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57200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Zmiana przewozów pasażerskich – narastająco*</a:t>
            </a:r>
            <a:endParaRPr lang="en-GB" sz="1400" b="1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10</a:t>
            </a:fld>
            <a:endParaRPr lang="pl-PL" dirty="0"/>
          </a:p>
        </p:txBody>
      </p:sp>
      <p:pic>
        <p:nvPicPr>
          <p:cNvPr id="19" name="Picture 4" descr="logo be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</p:spTree>
    <p:extLst>
      <p:ext uri="{BB962C8B-B14F-4D97-AF65-F5344CB8AC3E}">
        <p14:creationId xmlns:p14="http://schemas.microsoft.com/office/powerpoint/2010/main" val="337865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593291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 smtClean="0"/>
              <a:t>Po trzech kwartałach </a:t>
            </a:r>
            <a:r>
              <a:rPr lang="pl-PL" sz="1100" dirty="0"/>
              <a:t>2017 roku ruch międzynarodowy w Polsce zanotował znacznie wyższą dynamikę (+</a:t>
            </a:r>
            <a:r>
              <a:rPr lang="pl-PL" sz="1100" dirty="0" smtClean="0"/>
              <a:t>16%) </a:t>
            </a:r>
            <a:r>
              <a:rPr lang="pl-PL" sz="1100" dirty="0"/>
              <a:t>w porównaniu do przewozów międzynarodowych zrealizowanych przez porty </a:t>
            </a:r>
            <a:r>
              <a:rPr lang="pl-PL" sz="1100" dirty="0" smtClean="0"/>
              <a:t>ACI. W samym trzecim kwartale 2017 roku wzrost ten wyniósł 17%, o 1 p. p. więcej niż w poprzednim kwartale.  Liczba </a:t>
            </a:r>
            <a:r>
              <a:rPr lang="pl-PL" sz="1100" dirty="0"/>
              <a:t>operacji w tym czasie wzrosła o ok. </a:t>
            </a:r>
            <a:r>
              <a:rPr lang="pl-PL" sz="1100" dirty="0" smtClean="0"/>
              <a:t>11% (+10% po trzech kwartałach 2017 roku). </a:t>
            </a:r>
            <a:r>
              <a:rPr lang="pl-PL" sz="1100" dirty="0"/>
              <a:t>Do wzrostu w ruchu międzynarodowym przyczyniły się w szczególności przewozy regularne (+</a:t>
            </a:r>
            <a:r>
              <a:rPr lang="pl-PL" sz="1100" dirty="0" smtClean="0"/>
              <a:t>1,455 </a:t>
            </a:r>
            <a:r>
              <a:rPr lang="pl-PL" sz="1100" dirty="0"/>
              <a:t>mln pasażerów w porównaniu z analogicznym okresem roku ubiegłego). </a:t>
            </a:r>
            <a:endParaRPr lang="pl-PL" sz="1100" dirty="0" smtClean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 smtClean="0"/>
              <a:t>Liderem </a:t>
            </a:r>
            <a:r>
              <a:rPr lang="pl-PL" sz="1100" dirty="0"/>
              <a:t>w przewozach międzynarodowych pozostaje od lat </a:t>
            </a:r>
            <a:r>
              <a:rPr lang="pl-PL" sz="1100" dirty="0" smtClean="0"/>
              <a:t>Ryanair, </a:t>
            </a:r>
            <a:r>
              <a:rPr lang="pl-PL" sz="1100" dirty="0"/>
              <a:t>który odnotował też </a:t>
            </a:r>
            <a:r>
              <a:rPr lang="pl-PL" sz="1100" dirty="0" smtClean="0"/>
              <a:t>trzeci największy wzrost </a:t>
            </a:r>
            <a:r>
              <a:rPr lang="pl-PL" sz="1100" dirty="0"/>
              <a:t>pod względem ilościowym (+</a:t>
            </a:r>
            <a:r>
              <a:rPr lang="pl-PL" sz="1100" dirty="0" smtClean="0"/>
              <a:t>315 </a:t>
            </a:r>
            <a:r>
              <a:rPr lang="pl-PL" sz="1100" dirty="0"/>
              <a:t>tys. pasażerów</a:t>
            </a:r>
            <a:r>
              <a:rPr lang="pl-PL" sz="1100" dirty="0" smtClean="0"/>
              <a:t>). Największy wzrost w trzecim kwartale 2017 roku odnotował PLL LOT (+430 tys. pasażerów), a później Wizz Air (+354 tys.). </a:t>
            </a:r>
            <a:r>
              <a:rPr lang="pl-PL" sz="1100" dirty="0"/>
              <a:t>Średnia wielkość samolotów zwiększyła się o 3</a:t>
            </a:r>
            <a:r>
              <a:rPr lang="pl-PL" sz="1100" dirty="0" smtClean="0"/>
              <a:t> </a:t>
            </a:r>
            <a:r>
              <a:rPr lang="pl-PL" sz="1100" dirty="0"/>
              <a:t>miejsca w stosunku do samego </a:t>
            </a:r>
            <a:r>
              <a:rPr lang="pl-PL" sz="1100" dirty="0" smtClean="0"/>
              <a:t>trzeciego kwartału </a:t>
            </a:r>
            <a:r>
              <a:rPr lang="pl-PL" sz="1100" dirty="0"/>
              <a:t>2016 </a:t>
            </a:r>
            <a:r>
              <a:rPr lang="pl-PL" sz="1100" dirty="0" smtClean="0"/>
              <a:t>roku (w samym trzecim kwartale 2017 roku, </a:t>
            </a:r>
            <a:r>
              <a:rPr lang="pl-PL" sz="1100" dirty="0"/>
              <a:t>a </a:t>
            </a:r>
            <a:r>
              <a:rPr lang="pl-PL" sz="1100" dirty="0" smtClean="0"/>
              <a:t>także po trzech kwartałach roku). </a:t>
            </a:r>
            <a:r>
              <a:rPr lang="pl-PL" sz="1100" dirty="0"/>
              <a:t>Oferowanie wzrosło o </a:t>
            </a:r>
            <a:r>
              <a:rPr lang="pl-PL" sz="1100" dirty="0" smtClean="0"/>
              <a:t>13% </a:t>
            </a:r>
            <a:r>
              <a:rPr lang="pl-PL" sz="1100" dirty="0"/>
              <a:t>w </a:t>
            </a:r>
            <a:r>
              <a:rPr lang="pl-PL" sz="1100" dirty="0" smtClean="0"/>
              <a:t>trzecim kwartale  (12% po trzech kwartałach 2017 roku). W trzecim kwartale 2017 roku wskaźnik </a:t>
            </a:r>
            <a:r>
              <a:rPr lang="pl-PL" sz="1100" dirty="0"/>
              <a:t>LF </a:t>
            </a:r>
            <a:r>
              <a:rPr lang="pl-PL" sz="1100" dirty="0" smtClean="0"/>
              <a:t>wyniósł 91%, </a:t>
            </a:r>
            <a:r>
              <a:rPr lang="pl-PL" sz="1100" dirty="0"/>
              <a:t>a S/F </a:t>
            </a:r>
            <a:r>
              <a:rPr lang="pl-PL" sz="1100" dirty="0" smtClean="0"/>
              <a:t>90%, </a:t>
            </a:r>
            <a:r>
              <a:rPr lang="pl-PL" sz="1100" dirty="0"/>
              <a:t>co przełożyło się w obu przypadkach na wzrost o 3 p. p. </a:t>
            </a:r>
            <a:r>
              <a:rPr lang="pl-PL" sz="1100" dirty="0" smtClean="0"/>
              <a:t>dla SF i 2 p. p. dla LF w </a:t>
            </a:r>
            <a:r>
              <a:rPr lang="pl-PL" sz="1100" dirty="0"/>
              <a:t>porównaniu z analogicznym okresem 2016 roku.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Dynamika przewozów krajowych w polskich portach lotniczych </a:t>
            </a:r>
            <a:r>
              <a:rPr lang="pl-PL" sz="1100" dirty="0" smtClean="0"/>
              <a:t>po trzech kwartałach </a:t>
            </a:r>
            <a:r>
              <a:rPr lang="pl-PL" sz="1100" dirty="0"/>
              <a:t>2017 roku kształtowała się na znacznie wyższym poziomie niż w portach </a:t>
            </a:r>
            <a:r>
              <a:rPr lang="pl-PL" sz="1100" dirty="0" smtClean="0"/>
              <a:t>ACI Europe. </a:t>
            </a:r>
            <a:r>
              <a:rPr lang="pl-PL" sz="1100" dirty="0"/>
              <a:t>Polski rynek odnotował wzrost krajowych przewozów pasażerskich na poziomie </a:t>
            </a:r>
            <a:r>
              <a:rPr lang="pl-PL" sz="1100" dirty="0" smtClean="0"/>
              <a:t>30% </a:t>
            </a:r>
            <a:r>
              <a:rPr lang="pl-PL" sz="1100" dirty="0"/>
              <a:t>w </a:t>
            </a:r>
            <a:r>
              <a:rPr lang="pl-PL" sz="1100" dirty="0" smtClean="0"/>
              <a:t>samym trzecim kwartale 2017 roku </a:t>
            </a:r>
            <a:r>
              <a:rPr lang="pl-PL" sz="1100" dirty="0"/>
              <a:t>i </a:t>
            </a:r>
            <a:r>
              <a:rPr lang="pl-PL" sz="1100" dirty="0" smtClean="0"/>
              <a:t>prawie 29% po trzech kwartałach 2017 roku. </a:t>
            </a:r>
            <a:r>
              <a:rPr lang="pl-PL" sz="1100" dirty="0"/>
              <a:t>O </a:t>
            </a:r>
            <a:r>
              <a:rPr lang="pl-PL" sz="1100" dirty="0" smtClean="0"/>
              <a:t>10% </a:t>
            </a:r>
            <a:r>
              <a:rPr lang="pl-PL" sz="1100" dirty="0"/>
              <a:t>z kolei wzrosła liczba operacji w </a:t>
            </a:r>
            <a:r>
              <a:rPr lang="pl-PL" sz="1100" dirty="0" smtClean="0"/>
              <a:t>trzecim kwartale 2017 roku </a:t>
            </a:r>
            <a:r>
              <a:rPr lang="pl-PL" sz="1100" dirty="0"/>
              <a:t>i </a:t>
            </a:r>
            <a:r>
              <a:rPr lang="pl-PL" sz="1100" dirty="0" smtClean="0"/>
              <a:t>tyle samo po trzech kwartałach 2017 roku. </a:t>
            </a:r>
            <a:r>
              <a:rPr lang="pl-PL" sz="1100" dirty="0"/>
              <a:t>Średnia wielkość samolotów w </a:t>
            </a:r>
            <a:r>
              <a:rPr lang="pl-PL" sz="1100" dirty="0" smtClean="0"/>
              <a:t>trzecim kwartale 2017 roku, </a:t>
            </a:r>
            <a:r>
              <a:rPr lang="pl-PL" sz="1100" dirty="0"/>
              <a:t>w porównaniu z analogicznym okresem 2016 roku, wzrosła </a:t>
            </a:r>
            <a:r>
              <a:rPr lang="pl-PL" sz="1100" dirty="0" smtClean="0"/>
              <a:t>o 10 </a:t>
            </a:r>
            <a:r>
              <a:rPr lang="pl-PL" sz="1100" dirty="0"/>
              <a:t>miejsc (</a:t>
            </a:r>
            <a:r>
              <a:rPr lang="pl-PL" sz="1100" dirty="0" smtClean="0"/>
              <a:t>101 </a:t>
            </a:r>
            <a:r>
              <a:rPr lang="pl-PL" sz="1100" dirty="0"/>
              <a:t>miejsc pasażerskich), a oferowanie wzrosło o </a:t>
            </a:r>
            <a:r>
              <a:rPr lang="pl-PL" sz="1100" dirty="0" smtClean="0"/>
              <a:t>22%. </a:t>
            </a:r>
            <a:r>
              <a:rPr lang="pl-PL" sz="1100" dirty="0"/>
              <a:t>Wskaźnik </a:t>
            </a:r>
            <a:r>
              <a:rPr lang="pl-PL" sz="1100" dirty="0" smtClean="0"/>
              <a:t>LF </a:t>
            </a:r>
            <a:r>
              <a:rPr lang="pl-PL" sz="1100" dirty="0"/>
              <a:t>wyniósł </a:t>
            </a:r>
            <a:r>
              <a:rPr lang="pl-PL" sz="1100" dirty="0" smtClean="0"/>
              <a:t>82%, a SF 81%, </a:t>
            </a:r>
            <a:r>
              <a:rPr lang="pl-PL" sz="1100" dirty="0"/>
              <a:t>co dało w </a:t>
            </a:r>
            <a:r>
              <a:rPr lang="pl-PL" sz="1100" dirty="0" smtClean="0"/>
              <a:t>obu przypadkach wzrost </a:t>
            </a:r>
            <a:r>
              <a:rPr lang="pl-PL" sz="1100" dirty="0"/>
              <a:t>o 5</a:t>
            </a:r>
            <a:r>
              <a:rPr lang="pl-PL" sz="1100" dirty="0" smtClean="0"/>
              <a:t> </a:t>
            </a:r>
            <a:r>
              <a:rPr lang="pl-PL" sz="1100" dirty="0"/>
              <a:t>p. </a:t>
            </a:r>
            <a:r>
              <a:rPr lang="pl-PL" sz="1100" dirty="0" smtClean="0"/>
              <a:t>p. </a:t>
            </a:r>
            <a:r>
              <a:rPr lang="pl-PL" sz="1100" dirty="0"/>
              <a:t>Liderem pod względem liczby przewiezionych pasażerów na rynku krajowym pozostał PLL LOT, który zanotował </a:t>
            </a:r>
            <a:r>
              <a:rPr lang="pl-PL" sz="1100" dirty="0" smtClean="0"/>
              <a:t>duży wzrost </a:t>
            </a:r>
            <a:r>
              <a:rPr lang="pl-PL" sz="1100" dirty="0"/>
              <a:t>ilościowy o </a:t>
            </a:r>
            <a:r>
              <a:rPr lang="pl-PL" sz="1100" dirty="0" smtClean="0"/>
              <a:t>118 </a:t>
            </a:r>
            <a:r>
              <a:rPr lang="pl-PL" sz="1100" dirty="0"/>
              <a:t>tys. pasażerów w </a:t>
            </a:r>
            <a:r>
              <a:rPr lang="pl-PL" sz="1100" dirty="0" smtClean="0"/>
              <a:t>trzecim kwartale </a:t>
            </a:r>
            <a:r>
              <a:rPr lang="pl-PL" sz="1100" dirty="0"/>
              <a:t>2017 </a:t>
            </a:r>
            <a:r>
              <a:rPr lang="pl-PL" sz="1100" dirty="0" smtClean="0"/>
              <a:t>roku. Największy </a:t>
            </a:r>
            <a:r>
              <a:rPr lang="pl-PL" sz="1100" dirty="0"/>
              <a:t>wzrost ilościowy w </a:t>
            </a:r>
            <a:r>
              <a:rPr lang="pl-PL" sz="1100" dirty="0" smtClean="0"/>
              <a:t>trzecim kwartale 2017 roku </a:t>
            </a:r>
            <a:r>
              <a:rPr lang="pl-PL" sz="1100" dirty="0"/>
              <a:t>odnotował jednak </a:t>
            </a:r>
            <a:r>
              <a:rPr lang="pl-PL" sz="1100" dirty="0" smtClean="0"/>
              <a:t>Ryanair (+199 </a:t>
            </a:r>
            <a:r>
              <a:rPr lang="pl-PL" sz="1100" dirty="0"/>
              <a:t>tys. pasażerów), dzięki połączeniom pomiędzy Warszawą, a Gdańskiem, Wrocławiem i Szczecinem.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Warto również dodać, że </a:t>
            </a:r>
            <a:r>
              <a:rPr lang="pl-PL" sz="1100" dirty="0" smtClean="0"/>
              <a:t>ponownie </a:t>
            </a:r>
            <a:r>
              <a:rPr lang="pl-PL" sz="1100" dirty="0"/>
              <a:t>największe spadki w ruchu krajowym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w odniesieniu do analogicznego okresu ubiegłego roku odnotował Sprint Air </a:t>
            </a:r>
            <a:r>
              <a:rPr lang="pl-PL" sz="1100" dirty="0" smtClean="0"/>
              <a:t>(-10 </a:t>
            </a:r>
            <a:r>
              <a:rPr lang="pl-PL" sz="1100" dirty="0"/>
              <a:t>tys. pasażerów). Jest to przede wszystkim skutek wycofania się tego przewoźnika </a:t>
            </a:r>
            <a:r>
              <a:rPr lang="pl-PL" sz="1100" dirty="0" smtClean="0"/>
              <a:t>z portów Olsztyn-Mazury, Zielona Góra </a:t>
            </a:r>
            <a:r>
              <a:rPr lang="pl-PL" sz="1100" dirty="0"/>
              <a:t>(PLL LOT przejął połączenie od marca 2017</a:t>
            </a:r>
            <a:r>
              <a:rPr lang="pl-PL" sz="1100" dirty="0" smtClean="0"/>
              <a:t>), Kraków-Balice, Wrocław-Strachowice i Warszawa im. F. Chopina.</a:t>
            </a:r>
            <a:endParaRPr lang="pl-PL" sz="1100" dirty="0"/>
          </a:p>
        </p:txBody>
      </p:sp>
      <p:sp>
        <p:nvSpPr>
          <p:cNvPr id="14" name="Prostokąt 13"/>
          <p:cNvSpPr/>
          <p:nvPr/>
        </p:nvSpPr>
        <p:spPr>
          <a:xfrm>
            <a:off x="1836000" y="188640"/>
            <a:ext cx="720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KRAJOWE I MIĘDZYNARODOWE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–PORÓWNANIE ACI</a:t>
            </a:r>
            <a:endParaRPr lang="pl-PL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0" y="4572000"/>
            <a:ext cx="4572000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Przewozy międzynarodowe*</a:t>
            </a:r>
            <a:endParaRPr lang="en-GB" sz="1400" b="1" dirty="0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4572000" y="4824000"/>
            <a:ext cx="0" cy="176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Wykres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656562"/>
              </p:ext>
            </p:extLst>
          </p:nvPr>
        </p:nvGraphicFramePr>
        <p:xfrm>
          <a:off x="0" y="486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Wykres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6284628"/>
              </p:ext>
            </p:extLst>
          </p:nvPr>
        </p:nvGraphicFramePr>
        <p:xfrm>
          <a:off x="4572000" y="486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pole tekstowe 25"/>
          <p:cNvSpPr txBox="1"/>
          <p:nvPr/>
        </p:nvSpPr>
        <p:spPr>
          <a:xfrm>
            <a:off x="4572000" y="4572000"/>
            <a:ext cx="4572000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Przewozy krajowe*</a:t>
            </a:r>
            <a:endParaRPr lang="en-GB" sz="1400" b="1" dirty="0"/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17" name="Picture 4" descr="logo be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rostokąt 1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 i ACI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143173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479652"/>
              </p:ext>
            </p:extLst>
          </p:nvPr>
        </p:nvGraphicFramePr>
        <p:xfrm>
          <a:off x="0" y="5292000"/>
          <a:ext cx="4572000" cy="14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pole tekstowe 39"/>
          <p:cNvSpPr txBox="1"/>
          <p:nvPr/>
        </p:nvSpPr>
        <p:spPr>
          <a:xfrm>
            <a:off x="0" y="5085184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narastająco*</a:t>
            </a:r>
            <a:endParaRPr lang="en-GB" sz="1400" b="1" dirty="0"/>
          </a:p>
        </p:txBody>
      </p:sp>
      <p:sp>
        <p:nvSpPr>
          <p:cNvPr id="42" name="pole tekstowe 41"/>
          <p:cNvSpPr txBox="1"/>
          <p:nvPr/>
        </p:nvSpPr>
        <p:spPr>
          <a:xfrm>
            <a:off x="4572000" y="5085184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ruchu – narastająco*</a:t>
            </a:r>
            <a:endParaRPr lang="en-GB" sz="1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1938992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00" dirty="0" smtClean="0"/>
              <a:t>Największe wzrosty </a:t>
            </a:r>
            <a:r>
              <a:rPr lang="pl-PL" sz="1100" dirty="0"/>
              <a:t>w ramach przewozów regularnych, tak w </a:t>
            </a:r>
            <a:r>
              <a:rPr lang="pl-PL" sz="1100" dirty="0" smtClean="0"/>
              <a:t>drugim jak </a:t>
            </a:r>
            <a:r>
              <a:rPr lang="pl-PL" sz="1100" dirty="0"/>
              <a:t>i </a:t>
            </a:r>
            <a:r>
              <a:rPr lang="pl-PL" sz="1100" dirty="0" smtClean="0"/>
              <a:t>trzecim kwartale 2017 roku, odnotowano w </a:t>
            </a:r>
            <a:r>
              <a:rPr lang="pl-PL" sz="1100" dirty="0"/>
              <a:t>przypadku </a:t>
            </a:r>
            <a:r>
              <a:rPr lang="pl-PL" sz="1100" dirty="0" smtClean="0"/>
              <a:t>przewozów do/z Wielkiej Brytanii (także najpopularniejszy kierunek). </a:t>
            </a:r>
            <a:r>
              <a:rPr lang="pl-PL" sz="1100" dirty="0"/>
              <a:t>W </a:t>
            </a:r>
            <a:r>
              <a:rPr lang="pl-PL" sz="1100" dirty="0" smtClean="0"/>
              <a:t>dalszej kolejności dla przelotów z/do Hiszpanii, Włoch i Ukrainy. </a:t>
            </a:r>
            <a:r>
              <a:rPr lang="pl-PL" sz="1100" dirty="0"/>
              <a:t>Za wzrost liczby pasażerów na tych kierunkach w dużej mierze byli odpowiedzialni przewoźnicy niskokosztowi. Wyjątek stanowiły przewozy na Ukrainę, gdzie do wzrostu przyczynił się w największym stopniu </a:t>
            </a:r>
            <a:r>
              <a:rPr lang="pl-PL" sz="1100" dirty="0" smtClean="0"/>
              <a:t>PLL </a:t>
            </a:r>
            <a:r>
              <a:rPr lang="pl-PL" sz="1100" dirty="0"/>
              <a:t>LOT, </a:t>
            </a:r>
            <a:r>
              <a:rPr lang="pl-PL" sz="1100" dirty="0" smtClean="0"/>
              <a:t>choć i tym przypadku Wizz Air uzyskał dobre wyniki. Do </a:t>
            </a:r>
            <a:r>
              <a:rPr lang="pl-PL" sz="1100" dirty="0"/>
              <a:t>największych </a:t>
            </a:r>
            <a:r>
              <a:rPr lang="pl-PL" sz="1100" dirty="0" smtClean="0"/>
              <a:t>spadków w trzecim kwartale 2017 roku </a:t>
            </a:r>
            <a:r>
              <a:rPr lang="pl-PL" sz="1100" dirty="0"/>
              <a:t>doszło natomiast w przypadku </a:t>
            </a:r>
            <a:r>
              <a:rPr lang="pl-PL" sz="1100" dirty="0" smtClean="0"/>
              <a:t>przewozów z/do Irlandii, Libanu oraz Serbii.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00" dirty="0" smtClean="0"/>
              <a:t>Należy </a:t>
            </a:r>
            <a:r>
              <a:rPr lang="pl-PL" sz="1100" dirty="0"/>
              <a:t>podkreślić, że w </a:t>
            </a:r>
            <a:r>
              <a:rPr lang="pl-PL" sz="1100" dirty="0" smtClean="0"/>
              <a:t>trzecim kwartale 2017 roku w większości portów </a:t>
            </a:r>
            <a:r>
              <a:rPr lang="pl-PL" sz="1100" dirty="0"/>
              <a:t>lotniczych doszło do </a:t>
            </a:r>
            <a:r>
              <a:rPr lang="pl-PL" sz="1100" dirty="0" smtClean="0"/>
              <a:t>wzrostu </a:t>
            </a:r>
            <a:r>
              <a:rPr lang="pl-PL" sz="1100" dirty="0"/>
              <a:t>przewozów. Wyniki </a:t>
            </a:r>
            <a:r>
              <a:rPr lang="pl-PL" sz="1100" dirty="0" smtClean="0"/>
              <a:t>po trzech kwartałach 2017 roku również </a:t>
            </a:r>
            <a:r>
              <a:rPr lang="pl-PL" sz="1100" dirty="0"/>
              <a:t>były </a:t>
            </a:r>
            <a:r>
              <a:rPr lang="pl-PL" sz="1100" dirty="0" smtClean="0"/>
              <a:t>bardzo dobre. Nieznaczne spadki w trzecim kwartale zanotowały trzy porty: Łódź-Lublinek (w związku z zawieszeniem połączeń </a:t>
            </a:r>
            <a:r>
              <a:rPr lang="pl-PL" sz="1100" dirty="0"/>
              <a:t>Adria Airways z/do </a:t>
            </a:r>
            <a:r>
              <a:rPr lang="pl-PL" sz="1100" dirty="0" smtClean="0"/>
              <a:t>Monachium, a także wcześniej z/do Amsterdamu i Paryża), Bydgoszcz-Szwederowo oraz Radom-Sadków.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 smtClean="0"/>
              <a:t> Analizując rynek międzynarodowych przewozów regularnych warto zaznaczyć, że przewoźnicy LCC po trzech kwartałach 2017 roku posiadali 62% udziałów w tego rodzaju przewozach (61% w samym trzecim kwartale).</a:t>
            </a:r>
            <a:endParaRPr lang="pl-PL" sz="1100" dirty="0"/>
          </a:p>
        </p:txBody>
      </p:sp>
      <p:sp>
        <p:nvSpPr>
          <p:cNvPr id="14" name="Prostokąt 13"/>
          <p:cNvSpPr/>
          <p:nvPr/>
        </p:nvSpPr>
        <p:spPr>
          <a:xfrm>
            <a:off x="3207572" y="403200"/>
            <a:ext cx="3736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REGULARNE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0" y="34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kwartał*</a:t>
            </a:r>
            <a:endParaRPr lang="en-GB" sz="1400" b="1" dirty="0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4572000" y="3564000"/>
            <a:ext cx="0" cy="306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Wykres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256167"/>
              </p:ext>
            </p:extLst>
          </p:nvPr>
        </p:nvGraphicFramePr>
        <p:xfrm>
          <a:off x="0" y="3636000"/>
          <a:ext cx="4572000" cy="14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Wykres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9882989"/>
              </p:ext>
            </p:extLst>
          </p:nvPr>
        </p:nvGraphicFramePr>
        <p:xfrm>
          <a:off x="4572000" y="3636000"/>
          <a:ext cx="4572000" cy="140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Wykres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1411931"/>
              </p:ext>
            </p:extLst>
          </p:nvPr>
        </p:nvGraphicFramePr>
        <p:xfrm>
          <a:off x="4572000" y="5292000"/>
          <a:ext cx="4572000" cy="14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9" name="Łącznik prostoliniowy 38"/>
          <p:cNvCxnSpPr/>
          <p:nvPr/>
        </p:nvCxnSpPr>
        <p:spPr>
          <a:xfrm flipH="1">
            <a:off x="0" y="507600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e tekstowe 40"/>
          <p:cNvSpPr txBox="1"/>
          <p:nvPr/>
        </p:nvSpPr>
        <p:spPr>
          <a:xfrm>
            <a:off x="4572000" y="34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ruchu – kwartał*</a:t>
            </a:r>
            <a:endParaRPr lang="en-GB" sz="1400" b="1" dirty="0"/>
          </a:p>
        </p:txBody>
      </p: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Prostokąt 2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84843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Wykres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280849"/>
              </p:ext>
            </p:extLst>
          </p:nvPr>
        </p:nvGraphicFramePr>
        <p:xfrm>
          <a:off x="0" y="4056204"/>
          <a:ext cx="4572000" cy="12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3" name="Wykres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531102"/>
              </p:ext>
            </p:extLst>
          </p:nvPr>
        </p:nvGraphicFramePr>
        <p:xfrm>
          <a:off x="4572000" y="4032000"/>
          <a:ext cx="4572000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22417"/>
            <a:ext cx="9144000" cy="2954655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050" dirty="0" smtClean="0"/>
              <a:t>Po trzech kwartałach 2017 </a:t>
            </a:r>
            <a:r>
              <a:rPr lang="pl-PL" sz="1050" dirty="0"/>
              <a:t>roku polski rynek przewozów czarterowych </a:t>
            </a:r>
            <a:r>
              <a:rPr lang="pl-PL" sz="1050" dirty="0" smtClean="0"/>
              <a:t>obsłużył prawie 467 </a:t>
            </a:r>
            <a:r>
              <a:rPr lang="pl-PL" sz="1050" dirty="0"/>
              <a:t>tys. pasażerów więcej niż </a:t>
            </a:r>
            <a:r>
              <a:rPr lang="pl-PL" sz="1050" dirty="0" smtClean="0"/>
              <a:t>w analogicznym </a:t>
            </a:r>
            <a:r>
              <a:rPr lang="pl-PL" sz="1050" dirty="0"/>
              <a:t>okresie poprzedniego </a:t>
            </a:r>
            <a:r>
              <a:rPr lang="pl-PL" sz="1050" dirty="0" smtClean="0"/>
              <a:t>roku, co przełożyło się łącznie </a:t>
            </a:r>
            <a:r>
              <a:rPr lang="pl-PL" sz="1050" dirty="0"/>
              <a:t>na </a:t>
            </a:r>
            <a:r>
              <a:rPr lang="pl-PL" sz="1050" dirty="0" smtClean="0"/>
              <a:t>15% </a:t>
            </a:r>
            <a:r>
              <a:rPr lang="pl-PL" sz="1050" dirty="0"/>
              <a:t>wzrost. Było to </a:t>
            </a:r>
            <a:r>
              <a:rPr lang="pl-PL" sz="1050" dirty="0" smtClean="0"/>
              <a:t>spowodowane </a:t>
            </a:r>
            <a:r>
              <a:rPr lang="pl-PL" sz="1050" dirty="0"/>
              <a:t>wynikami </a:t>
            </a:r>
            <a:r>
              <a:rPr lang="pl-PL" sz="1050" dirty="0" smtClean="0"/>
              <a:t>zarówno z </a:t>
            </a:r>
            <a:r>
              <a:rPr lang="pl-PL" sz="1050" dirty="0"/>
              <a:t>pierwszego </a:t>
            </a:r>
            <a:r>
              <a:rPr lang="pl-PL" sz="1050" dirty="0" smtClean="0"/>
              <a:t>(+23%), jak i drugiego (+20%), a także w mniejszym stopniu trzeciego kwartału 2017 roku (+12%). 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050" dirty="0" smtClean="0"/>
              <a:t>W samym trzecim kwartale ruch wzrósł o 230 tys</a:t>
            </a:r>
            <a:r>
              <a:rPr lang="pl-PL" sz="1050" dirty="0"/>
              <a:t>. </a:t>
            </a:r>
            <a:r>
              <a:rPr lang="pl-PL" sz="1050" dirty="0" smtClean="0"/>
              <a:t>Na wyniki drugiej połowy sezonu letniego </a:t>
            </a:r>
            <a:r>
              <a:rPr lang="pl-PL" sz="1050" dirty="0"/>
              <a:t>wpływ miało kilka równoległych </a:t>
            </a:r>
            <a:r>
              <a:rPr lang="pl-PL" sz="1050" dirty="0" smtClean="0"/>
              <a:t>czynników. Od lat najpopularniejszym kierunkiem w tym okresie jest Grecja, która odnotowała także trzeci najwyższy wzrost ilościowy (+57 tys.). Najwyższy jednak wzrost był w przypadku Turcji (+75 tys. pasażerów), a następnie Egiptu (+62 tys.). </a:t>
            </a:r>
            <a:r>
              <a:rPr lang="pl-PL" sz="1050" dirty="0"/>
              <a:t>Widać, że oba rynki </a:t>
            </a:r>
            <a:r>
              <a:rPr lang="pl-PL" sz="1050" dirty="0" smtClean="0"/>
              <a:t>odbiły się  </a:t>
            </a:r>
            <a:r>
              <a:rPr lang="pl-PL" sz="1050" dirty="0"/>
              <a:t>po istotnych spadkach notowanych w poprzednim </a:t>
            </a:r>
            <a:r>
              <a:rPr lang="pl-PL" sz="1050" dirty="0" smtClean="0"/>
              <a:t>roku. W przypadku Egiptu jest to wzrost o ok. 8 tys. pasażerów w stosunku do trzeciego kwartału roku 2015 (znacznie lepszego niż analogiczny okres 2016 roku). W przypadku Turcji w trzecim kwartale 2015 roku wynik był prawie dwukrotnie większy niż w trzecim kwartale 2017 roku. Największe </a:t>
            </a:r>
            <a:r>
              <a:rPr lang="pl-PL" sz="1050" dirty="0"/>
              <a:t>spadki w </a:t>
            </a:r>
            <a:r>
              <a:rPr lang="pl-PL" sz="1050" dirty="0" smtClean="0"/>
              <a:t>trzecim kwartale 2017 roku wystąpiły w przypadku Hiszpanii i Portugalii. 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050" dirty="0"/>
              <a:t>Analizując przewozy czarterowe w </a:t>
            </a:r>
            <a:r>
              <a:rPr lang="pl-PL" sz="1050" dirty="0" smtClean="0"/>
              <a:t>Polsce </a:t>
            </a:r>
            <a:r>
              <a:rPr lang="pl-PL" sz="1050" dirty="0"/>
              <a:t>należy wspomnieć także o ofercie przewoźników </a:t>
            </a:r>
            <a:r>
              <a:rPr lang="pl-PL" sz="1050" dirty="0" smtClean="0"/>
              <a:t>LCC operujących także </a:t>
            </a:r>
            <a:r>
              <a:rPr lang="pl-PL" sz="1050" dirty="0"/>
              <a:t>do portów wyspecjalizowanych w obsłudze ruchu turystycznego (np. Hiszpania, </a:t>
            </a:r>
            <a:r>
              <a:rPr lang="pl-PL" sz="1050" dirty="0" smtClean="0"/>
              <a:t>Włochy, Malta, Grecja). </a:t>
            </a:r>
            <a:r>
              <a:rPr lang="pl-PL" sz="1050" dirty="0"/>
              <a:t>Tego typu ruch zwiększył się </a:t>
            </a:r>
            <a:r>
              <a:rPr lang="pl-PL" sz="1050" dirty="0" smtClean="0"/>
              <a:t>w trzecim kwartale o prawie 16%. </a:t>
            </a:r>
            <a:r>
              <a:rPr lang="pl-PL" sz="1050" dirty="0"/>
              <a:t>Liderem pod względem kierunków wakacyjnych pozostał </a:t>
            </a:r>
            <a:r>
              <a:rPr lang="pl-PL" sz="1050" dirty="0" smtClean="0"/>
              <a:t>Ryanair, choć to Wizz </a:t>
            </a:r>
            <a:r>
              <a:rPr lang="pl-PL" sz="1050" dirty="0"/>
              <a:t>Air </a:t>
            </a:r>
            <a:r>
              <a:rPr lang="pl-PL" sz="1050" dirty="0" smtClean="0"/>
              <a:t>odnotował największe wzrosty </a:t>
            </a:r>
            <a:r>
              <a:rPr lang="pl-PL" sz="1050" dirty="0"/>
              <a:t>na tych kierunkach. 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050" dirty="0" smtClean="0"/>
              <a:t>Wzrosty </a:t>
            </a:r>
            <a:r>
              <a:rPr lang="pl-PL" sz="1050" dirty="0"/>
              <a:t>w przewozach </a:t>
            </a:r>
            <a:r>
              <a:rPr lang="pl-PL" sz="1050" dirty="0" smtClean="0"/>
              <a:t>czarterowych zanotowało </a:t>
            </a:r>
            <a:r>
              <a:rPr lang="pl-PL" sz="1050" dirty="0"/>
              <a:t>w największym stopniu lotnisko </a:t>
            </a:r>
            <a:r>
              <a:rPr lang="pl-PL" sz="1050" dirty="0" smtClean="0"/>
              <a:t>Katowice-Pyrzowice, a następnie lotnisko im. Lecha Wałęsy w Gdańsku. </a:t>
            </a:r>
            <a:r>
              <a:rPr lang="pl-PL" sz="1050" dirty="0"/>
              <a:t>Największy spadek odnotowano </a:t>
            </a:r>
            <a:r>
              <a:rPr lang="pl-PL" sz="1050" dirty="0" smtClean="0"/>
              <a:t>natomiast na lotniskach Warszawa im. F. Chopina oraz Kraków-Balice. Wśród przewoźników liderem rynku był Small Planet Airlines, który osiągnął także największe wzrosty w ruchu czarterowym (+217 tys. pasażerów). Enter Air, podobnie jak w drugim kwartale 2017 roku zanotował natomiast spadek o 52 tys. pasażerów. Należy jednak zaznaczyć, że spadek ten ma przede wszystkim związek ze zmianami w klasyfikacji operacji lotniczych (czarterowe lub regularne) wykonywanych przez Enter Air.</a:t>
            </a:r>
            <a:endParaRPr lang="pl-PL" sz="1050" dirty="0"/>
          </a:p>
        </p:txBody>
      </p:sp>
      <p:sp>
        <p:nvSpPr>
          <p:cNvPr id="14" name="Prostokąt 13"/>
          <p:cNvSpPr/>
          <p:nvPr/>
        </p:nvSpPr>
        <p:spPr>
          <a:xfrm>
            <a:off x="3084429" y="403200"/>
            <a:ext cx="3983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CZARTEROWE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0" y="3913311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kwartał*</a:t>
            </a:r>
            <a:endParaRPr lang="en-GB" sz="1400" b="1" dirty="0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4572000" y="4032000"/>
            <a:ext cx="0" cy="252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/>
          <p:nvPr/>
        </p:nvCxnSpPr>
        <p:spPr>
          <a:xfrm flipH="1">
            <a:off x="0" y="5301208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ole tekstowe 39"/>
          <p:cNvSpPr txBox="1"/>
          <p:nvPr/>
        </p:nvSpPr>
        <p:spPr>
          <a:xfrm>
            <a:off x="0" y="5292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narastająco*</a:t>
            </a:r>
            <a:endParaRPr lang="en-GB" sz="1400" b="1" dirty="0"/>
          </a:p>
        </p:txBody>
      </p:sp>
      <p:sp>
        <p:nvSpPr>
          <p:cNvPr id="41" name="pole tekstowe 40"/>
          <p:cNvSpPr txBox="1"/>
          <p:nvPr/>
        </p:nvSpPr>
        <p:spPr>
          <a:xfrm>
            <a:off x="4572000" y="3841303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ruchu – kwartał*</a:t>
            </a:r>
            <a:endParaRPr lang="en-GB" sz="1400" b="1" dirty="0"/>
          </a:p>
        </p:txBody>
      </p:sp>
      <p:sp>
        <p:nvSpPr>
          <p:cNvPr id="42" name="pole tekstowe 41"/>
          <p:cNvSpPr txBox="1"/>
          <p:nvPr/>
        </p:nvSpPr>
        <p:spPr>
          <a:xfrm>
            <a:off x="4572000" y="5292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ruchu – narastająco*</a:t>
            </a:r>
            <a:endParaRPr lang="en-GB" sz="1400" b="1" dirty="0"/>
          </a:p>
        </p:txBody>
      </p:sp>
      <p:graphicFrame>
        <p:nvGraphicFramePr>
          <p:cNvPr id="31" name="Wykres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961602"/>
              </p:ext>
            </p:extLst>
          </p:nvPr>
        </p:nvGraphicFramePr>
        <p:xfrm>
          <a:off x="0" y="5508000"/>
          <a:ext cx="4572000" cy="12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4" name="Wykres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2163718"/>
              </p:ext>
            </p:extLst>
          </p:nvPr>
        </p:nvGraphicFramePr>
        <p:xfrm>
          <a:off x="4572000" y="5508000"/>
          <a:ext cx="4572000" cy="1296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13</a:t>
            </a:fld>
            <a:endParaRPr lang="pl-PL" dirty="0"/>
          </a:p>
        </p:txBody>
      </p:sp>
      <p:pic>
        <p:nvPicPr>
          <p:cNvPr id="19" name="Picture 4" descr="logo bes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80390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Wykres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337375"/>
              </p:ext>
            </p:extLst>
          </p:nvPr>
        </p:nvGraphicFramePr>
        <p:xfrm>
          <a:off x="6120000" y="5112000"/>
          <a:ext cx="306000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9" name="Wykres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041409"/>
              </p:ext>
            </p:extLst>
          </p:nvPr>
        </p:nvGraphicFramePr>
        <p:xfrm>
          <a:off x="3059832" y="5112000"/>
          <a:ext cx="306038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Wykres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096466"/>
              </p:ext>
            </p:extLst>
          </p:nvPr>
        </p:nvGraphicFramePr>
        <p:xfrm>
          <a:off x="0" y="5112000"/>
          <a:ext cx="306000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pole tekstowe 22"/>
          <p:cNvSpPr txBox="1"/>
          <p:nvPr/>
        </p:nvSpPr>
        <p:spPr>
          <a:xfrm>
            <a:off x="0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RPKM – narastająco*</a:t>
            </a:r>
            <a:endParaRPr lang="en-GB" sz="1400" b="1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3059832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ASKM – narastająco*</a:t>
            </a:r>
            <a:endParaRPr lang="en-GB" sz="1400" b="1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6120000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LF – narastająco*</a:t>
            </a:r>
            <a:endParaRPr lang="en-GB" sz="1400" b="1" dirty="0"/>
          </a:p>
        </p:txBody>
      </p:sp>
      <p:sp>
        <p:nvSpPr>
          <p:cNvPr id="31" name="Prostokąt 30"/>
          <p:cNvSpPr/>
          <p:nvPr/>
        </p:nvSpPr>
        <p:spPr>
          <a:xfrm>
            <a:off x="1836000" y="188640"/>
            <a:ext cx="720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RPKM, ASKM, LF NARASTAJĄCO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pPr algn="ctr"/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PORÓWNANIE </a:t>
            </a: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DANYMI IATA</a:t>
            </a:r>
          </a:p>
        </p:txBody>
      </p:sp>
      <p:sp>
        <p:nvSpPr>
          <p:cNvPr id="35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143274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 smtClean="0"/>
              <a:t>Po trzech kwartałach 2017 roku polski </a:t>
            </a:r>
            <a:r>
              <a:rPr lang="pl-PL" sz="1200" dirty="0"/>
              <a:t>rynek odnotował wyższą dynamikę RPKM w porównaniu do </a:t>
            </a:r>
            <a:r>
              <a:rPr lang="pl-PL" sz="1200" dirty="0" smtClean="0"/>
              <a:t>wzrostu liczby </a:t>
            </a:r>
            <a:r>
              <a:rPr lang="pl-PL" sz="1200" dirty="0"/>
              <a:t>pasażerów, głównie za sprawą wydłużenia średniej długości odcinka lotu o ok. </a:t>
            </a:r>
            <a:r>
              <a:rPr lang="pl-PL" sz="1200" dirty="0" smtClean="0"/>
              <a:t>39 km</a:t>
            </a:r>
            <a:r>
              <a:rPr lang="pl-PL" sz="1200" dirty="0"/>
              <a:t>. Co więcej, dynamika RPKM znacznie przewyższyła procentowe wyniki Europy i świata. Podobnie było w przypadku oferowania, mierzonego wskaźnikiem ASKM. </a:t>
            </a:r>
            <a:r>
              <a:rPr lang="pl-PL" sz="1200" dirty="0" smtClean="0"/>
              <a:t>Ostatecznie </a:t>
            </a:r>
            <a:r>
              <a:rPr lang="pl-PL" sz="1200" dirty="0"/>
              <a:t>przewoźnicy zdołali osiągnąć wzrost RPKM przewyższający o </a:t>
            </a:r>
            <a:r>
              <a:rPr lang="pl-PL" sz="1200" dirty="0" smtClean="0"/>
              <a:t>prawie 4 </a:t>
            </a:r>
            <a:r>
              <a:rPr lang="pl-PL" sz="1200" dirty="0"/>
              <a:t>punkty procentowe wskaźnik ASKM. Wyższej dynamice przewozów pasażerskich nad </a:t>
            </a:r>
            <a:r>
              <a:rPr lang="pl-PL" sz="1200" dirty="0" smtClean="0"/>
              <a:t>oferowaniem </a:t>
            </a:r>
            <a:r>
              <a:rPr lang="pl-PL" sz="1200" dirty="0"/>
              <a:t>towarzyszył tym samym wzrost współczynnika wypełnienia miejsc </a:t>
            </a:r>
            <a:r>
              <a:rPr lang="pl-PL" sz="1200" dirty="0" smtClean="0"/>
              <a:t>– o </a:t>
            </a:r>
            <a:r>
              <a:rPr lang="pl-PL" sz="1200" dirty="0"/>
              <a:t>3</a:t>
            </a:r>
            <a:r>
              <a:rPr lang="pl-PL" sz="1200" dirty="0" smtClean="0"/>
              <a:t> punkty procentowe. </a:t>
            </a:r>
            <a:r>
              <a:rPr lang="pl-PL" sz="1200" dirty="0"/>
              <a:t>Co </a:t>
            </a:r>
            <a:r>
              <a:rPr lang="pl-PL" sz="1200" dirty="0" smtClean="0"/>
              <a:t>ważne, </a:t>
            </a:r>
            <a:r>
              <a:rPr lang="pl-PL" sz="1200" dirty="0"/>
              <a:t>przewoźnicy zdołali skuteczniej wypełnić samoloty na rynku polskim niż na rynku europejskim i światowym. </a:t>
            </a:r>
          </a:p>
        </p:txBody>
      </p:sp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1329564"/>
              </p:ext>
            </p:extLst>
          </p:nvPr>
        </p:nvGraphicFramePr>
        <p:xfrm>
          <a:off x="0" y="3132000"/>
          <a:ext cx="306000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Wykres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1602565"/>
              </p:ext>
            </p:extLst>
          </p:nvPr>
        </p:nvGraphicFramePr>
        <p:xfrm>
          <a:off x="3060000" y="3132000"/>
          <a:ext cx="306000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3720884"/>
              </p:ext>
            </p:extLst>
          </p:nvPr>
        </p:nvGraphicFramePr>
        <p:xfrm>
          <a:off x="6120000" y="3132000"/>
          <a:ext cx="3060000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" name="pole tekstowe 16"/>
          <p:cNvSpPr txBox="1"/>
          <p:nvPr/>
        </p:nvSpPr>
        <p:spPr>
          <a:xfrm>
            <a:off x="0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RPKM (mln) – narastająco*</a:t>
            </a:r>
            <a:endParaRPr lang="en-GB" sz="1400" b="1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3059832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ASKM (mln) – narastająco*</a:t>
            </a:r>
            <a:endParaRPr lang="en-GB" sz="1400" b="1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6120000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LF – narastająco</a:t>
            </a:r>
            <a:r>
              <a:rPr lang="pl-PL" sz="1400" b="1" dirty="0" smtClean="0"/>
              <a:t>*</a:t>
            </a:r>
            <a:endParaRPr lang="en-GB" sz="1400" b="1" dirty="0"/>
          </a:p>
        </p:txBody>
      </p:sp>
      <p:sp>
        <p:nvSpPr>
          <p:cNvPr id="21" name="Symbol zastępczy numeru slajd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14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Prostokąt 2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 i IATA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142751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860841"/>
              </p:ext>
            </p:extLst>
          </p:nvPr>
        </p:nvGraphicFramePr>
        <p:xfrm>
          <a:off x="0" y="4572000"/>
          <a:ext cx="3060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174808"/>
              </p:ext>
            </p:extLst>
          </p:nvPr>
        </p:nvGraphicFramePr>
        <p:xfrm>
          <a:off x="3060000" y="4572000"/>
          <a:ext cx="3060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466840"/>
              </p:ext>
            </p:extLst>
          </p:nvPr>
        </p:nvGraphicFramePr>
        <p:xfrm>
          <a:off x="6120000" y="4572000"/>
          <a:ext cx="3060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RPKM (mln) – kwartał*</a:t>
            </a:r>
            <a:endParaRPr lang="en-GB" sz="1400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612000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LF – kwartał*</a:t>
            </a:r>
            <a:endParaRPr lang="en-GB" sz="1400" b="1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306000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ASKM (mln) – kwartał*</a:t>
            </a:r>
            <a:endParaRPr lang="en-GB" sz="1400" b="1" dirty="0"/>
          </a:p>
        </p:txBody>
      </p:sp>
      <p:sp>
        <p:nvSpPr>
          <p:cNvPr id="28" name="Prostokąt 27"/>
          <p:cNvSpPr/>
          <p:nvPr/>
        </p:nvSpPr>
        <p:spPr>
          <a:xfrm>
            <a:off x="2734525" y="404664"/>
            <a:ext cx="46829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RPKM, ASKM, LF KWARTALNIE</a:t>
            </a:r>
          </a:p>
        </p:txBody>
      </p:sp>
      <p:sp>
        <p:nvSpPr>
          <p:cNvPr id="29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830997"/>
          </a:xfrm>
        </p:spPr>
        <p:txBody>
          <a:bodyPr>
            <a:spAutoFit/>
          </a:bodyPr>
          <a:lstStyle/>
          <a:p>
            <a:pPr marL="0" indent="0" algn="just">
              <a:buNone/>
            </a:pPr>
            <a:r>
              <a:rPr lang="pl-PL" sz="1200" dirty="0" smtClean="0"/>
              <a:t>W trzecim kwartale 2017 roku dynamika </a:t>
            </a:r>
            <a:r>
              <a:rPr lang="pl-PL" sz="1200" dirty="0"/>
              <a:t>wzrostu przewozów </a:t>
            </a:r>
            <a:r>
              <a:rPr lang="pl-PL" sz="1200" dirty="0" smtClean="0"/>
              <a:t>pasażerskich mierzona wskaźnikiem RPKM (+21%) </a:t>
            </a:r>
            <a:r>
              <a:rPr lang="pl-PL" sz="1200" dirty="0"/>
              <a:t>przewyższyła dynamikę wzrostu </a:t>
            </a:r>
            <a:r>
              <a:rPr lang="pl-PL" sz="1200" dirty="0" smtClean="0"/>
              <a:t>oferowania (wskaźnik ASKM – 18%) </a:t>
            </a:r>
            <a:r>
              <a:rPr lang="pl-PL" sz="1200" dirty="0"/>
              <a:t>o </a:t>
            </a:r>
            <a:r>
              <a:rPr lang="pl-PL" sz="1200" dirty="0" smtClean="0"/>
              <a:t>3 punkty procentowe. W efekcie </a:t>
            </a:r>
            <a:r>
              <a:rPr lang="pl-PL" sz="1200" dirty="0"/>
              <a:t>współczynnik LF wzrósł </a:t>
            </a:r>
            <a:r>
              <a:rPr lang="pl-PL" sz="1200" dirty="0" smtClean="0"/>
              <a:t>o ponad 2 punkty procentowe </a:t>
            </a:r>
            <a:r>
              <a:rPr lang="pl-PL" sz="1200" dirty="0"/>
              <a:t>w porównaniu z analogicznym okresem poprzedniego roku. Średnia długość </a:t>
            </a:r>
            <a:r>
              <a:rPr lang="pl-PL" sz="1200" dirty="0" smtClean="0"/>
              <a:t>odcinka lotu </a:t>
            </a:r>
            <a:r>
              <a:rPr lang="pl-PL" sz="1200" dirty="0"/>
              <a:t>wzrosła natomiast o ok. </a:t>
            </a:r>
            <a:r>
              <a:rPr lang="pl-PL" sz="1200" dirty="0" smtClean="0"/>
              <a:t>34 kilometry, </a:t>
            </a:r>
            <a:r>
              <a:rPr lang="pl-PL" sz="1200" dirty="0"/>
              <a:t>a średnia liczba miejsc w samolocie </a:t>
            </a:r>
            <a:r>
              <a:rPr lang="pl-PL" sz="1200" dirty="0" smtClean="0"/>
              <a:t>– </a:t>
            </a:r>
            <a:r>
              <a:rPr lang="pl-PL" sz="1200" dirty="0"/>
              <a:t>o </a:t>
            </a:r>
            <a:r>
              <a:rPr lang="pl-PL" sz="1200" dirty="0" smtClean="0"/>
              <a:t>4 miejsca.</a:t>
            </a:r>
            <a:endParaRPr lang="pl-PL" sz="1200" dirty="0"/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15</a:t>
            </a:fld>
            <a:endParaRPr lang="pl-PL" dirty="0"/>
          </a:p>
        </p:txBody>
      </p:sp>
      <p:pic>
        <p:nvPicPr>
          <p:cNvPr id="19" name="Picture 4" descr="logo bes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rostokąt 1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389665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440960"/>
              </p:ext>
            </p:extLst>
          </p:nvPr>
        </p:nvGraphicFramePr>
        <p:xfrm>
          <a:off x="0" y="3420000"/>
          <a:ext cx="5544000" cy="33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1831271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 smtClean="0"/>
              <a:t>Po trzech kwartałach 2017 </a:t>
            </a:r>
            <a:r>
              <a:rPr lang="pl-PL" sz="1200" dirty="0"/>
              <a:t>roku w Polsce doszło do niewielkiej zmiany struktury udziałów w rynku ze względu na </a:t>
            </a:r>
            <a:r>
              <a:rPr lang="pl-PL" sz="1200" dirty="0" smtClean="0"/>
              <a:t>realizowany model </a:t>
            </a:r>
            <a:r>
              <a:rPr lang="pl-PL" sz="1200" dirty="0"/>
              <a:t>biznesowy przewoźnika lotniczego. Warto odnotować, że działo się to przy różnych dynamikach przewoźników reprezentujących różne modele biznesowe. Przewoźnicy </a:t>
            </a:r>
            <a:r>
              <a:rPr lang="pl-PL" sz="1200" dirty="0" smtClean="0"/>
              <a:t>niskokosztowi </a:t>
            </a:r>
            <a:r>
              <a:rPr lang="pl-PL" sz="1200" dirty="0"/>
              <a:t>rozwijali się nieco bardziej dynamicznie </a:t>
            </a:r>
            <a:r>
              <a:rPr lang="pl-PL" sz="1200" dirty="0" smtClean="0"/>
              <a:t>(+17%) </a:t>
            </a:r>
            <a:r>
              <a:rPr lang="pl-PL" sz="1200" dirty="0"/>
              <a:t>od swoich </a:t>
            </a:r>
            <a:r>
              <a:rPr lang="pl-PL" sz="1200" dirty="0" smtClean="0"/>
              <a:t>sieciowych konkurentów </a:t>
            </a:r>
            <a:r>
              <a:rPr lang="pl-PL" sz="1200" dirty="0"/>
              <a:t>(+</a:t>
            </a:r>
            <a:r>
              <a:rPr lang="pl-PL" sz="1200" dirty="0" smtClean="0"/>
              <a:t>15%). </a:t>
            </a:r>
            <a:r>
              <a:rPr lang="pl-PL" sz="1200" dirty="0"/>
              <a:t>Najwyższe jednak wzrosty odnotowali przewoźnicy czarterowi </a:t>
            </a:r>
            <a:r>
              <a:rPr lang="pl-PL" sz="1200" dirty="0" smtClean="0"/>
              <a:t>(+33%), którzy </a:t>
            </a:r>
            <a:r>
              <a:rPr lang="pl-PL" sz="1200" dirty="0"/>
              <a:t>po słabszym 2016 </a:t>
            </a:r>
            <a:r>
              <a:rPr lang="pl-PL" sz="1200" dirty="0" smtClean="0"/>
              <a:t>roku </a:t>
            </a:r>
            <a:r>
              <a:rPr lang="pl-PL" sz="1200" dirty="0"/>
              <a:t>znacznie poprawili swoje wyniki.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 smtClean="0"/>
              <a:t>Wśród </a:t>
            </a:r>
            <a:r>
              <a:rPr lang="pl-PL" sz="1200" dirty="0"/>
              <a:t>przewoźników, którzy zanotowali największe wzrosty na rynku </a:t>
            </a:r>
            <a:r>
              <a:rPr lang="pl-PL" sz="1200" dirty="0" smtClean="0"/>
              <a:t>po trzech kwartałach 2017 roku, </a:t>
            </a:r>
            <a:r>
              <a:rPr lang="pl-PL" sz="1200" dirty="0"/>
              <a:t>znaleźli się zarówno przewoźnicy sieciowi, </a:t>
            </a:r>
            <a:r>
              <a:rPr lang="pl-PL" sz="1200" dirty="0" smtClean="0"/>
              <a:t>niskokosztowi, </a:t>
            </a:r>
            <a:r>
              <a:rPr lang="pl-PL" sz="1200" dirty="0"/>
              <a:t>jak i czarterowi. Największy, tj. </a:t>
            </a:r>
            <a:r>
              <a:rPr lang="pl-PL" sz="1200" dirty="0" smtClean="0"/>
              <a:t>27% </a:t>
            </a:r>
            <a:r>
              <a:rPr lang="pl-PL" sz="1200" dirty="0"/>
              <a:t>udział w </a:t>
            </a:r>
            <a:r>
              <a:rPr lang="pl-PL" sz="1200" dirty="0" smtClean="0"/>
              <a:t>rynku miał Ryanair. </a:t>
            </a:r>
            <a:r>
              <a:rPr lang="pl-PL" sz="1200" dirty="0"/>
              <a:t>Drugim przewoźnikiem pod względem udziału w rynku był PLL </a:t>
            </a:r>
            <a:r>
              <a:rPr lang="pl-PL" sz="1200" dirty="0" smtClean="0"/>
              <a:t>LOT, a trzecim Wizz Air. Wszyscy trzej </a:t>
            </a:r>
            <a:r>
              <a:rPr lang="pl-PL" sz="1200" dirty="0"/>
              <a:t>przewoźnicy </a:t>
            </a:r>
            <a:r>
              <a:rPr lang="pl-PL" sz="1200" dirty="0" smtClean="0"/>
              <a:t>uzyskali także </a:t>
            </a:r>
            <a:r>
              <a:rPr lang="pl-PL" sz="1200" dirty="0"/>
              <a:t>największe wzrosty ruchu. </a:t>
            </a:r>
            <a:r>
              <a:rPr lang="pl-PL" sz="1200" dirty="0" smtClean="0"/>
              <a:t>W dalszej kolejności wysokie </a:t>
            </a:r>
            <a:r>
              <a:rPr lang="pl-PL" sz="1200" dirty="0"/>
              <a:t>przyrosty ruchu odnotowali także: Small Planet Airlines, Enter </a:t>
            </a:r>
            <a:r>
              <a:rPr lang="pl-PL" sz="1200" dirty="0" smtClean="0"/>
              <a:t>Air, </a:t>
            </a:r>
            <a:r>
              <a:rPr lang="pl-PL" sz="1200" dirty="0"/>
              <a:t>e</a:t>
            </a:r>
            <a:r>
              <a:rPr lang="pl-PL" sz="1200" dirty="0" smtClean="0"/>
              <a:t>asyJet oraz Corendon Airlines. </a:t>
            </a:r>
            <a:r>
              <a:rPr lang="pl-PL" sz="1200" dirty="0"/>
              <a:t>Największe spadki wystąpiły w przypadku </a:t>
            </a:r>
            <a:r>
              <a:rPr lang="pl-PL" sz="1200" dirty="0" smtClean="0"/>
              <a:t>Pegasus Airlines, który zawiesił wcześniej połączenia do/z Turcji, a także Lufthansa oraz Alitalia.</a:t>
            </a:r>
            <a:endParaRPr lang="pl-PL" sz="1200" dirty="0"/>
          </a:p>
        </p:txBody>
      </p:sp>
      <p:sp>
        <p:nvSpPr>
          <p:cNvPr id="18" name="Prostokąt 17"/>
          <p:cNvSpPr/>
          <p:nvPr/>
        </p:nvSpPr>
        <p:spPr>
          <a:xfrm>
            <a:off x="2147345" y="403200"/>
            <a:ext cx="58573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PRZEWOŹNICY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MODELE </a:t>
            </a: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BIZNESOWE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0" y="3240000"/>
            <a:ext cx="55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Udział w rynku wg. wielkości przewozów </a:t>
            </a:r>
            <a:endParaRPr lang="en-GB" sz="14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5544000" y="3240000"/>
            <a:ext cx="3600000" cy="313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Udział w rynku wg. modelu biznesowego </a:t>
            </a:r>
            <a:endParaRPr lang="en-GB" sz="1400" b="1" dirty="0"/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16</a:t>
            </a:fld>
            <a:endParaRPr lang="pl-PL" dirty="0"/>
          </a:p>
        </p:txBody>
      </p:sp>
      <p:graphicFrame>
        <p:nvGraphicFramePr>
          <p:cNvPr id="20" name="Wykres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761956"/>
              </p:ext>
            </p:extLst>
          </p:nvPr>
        </p:nvGraphicFramePr>
        <p:xfrm>
          <a:off x="5544000" y="3420000"/>
          <a:ext cx="3600000" cy="33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</p:spTree>
    <p:extLst>
      <p:ext uri="{BB962C8B-B14F-4D97-AF65-F5344CB8AC3E}">
        <p14:creationId xmlns:p14="http://schemas.microsoft.com/office/powerpoint/2010/main" val="192491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123932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200" dirty="0"/>
              <a:t>Liderem wśród przewoźników niskokosztowych </a:t>
            </a:r>
            <a:r>
              <a:rPr lang="pl-PL" sz="1200" dirty="0" smtClean="0"/>
              <a:t>po trzech kwartałach 2017 roku był Ryanair. </a:t>
            </a:r>
            <a:r>
              <a:rPr lang="pl-PL" sz="1200" dirty="0"/>
              <a:t>Przewoźnik </a:t>
            </a:r>
            <a:r>
              <a:rPr lang="pl-PL" sz="1200" dirty="0" smtClean="0"/>
              <a:t>ten </a:t>
            </a:r>
            <a:r>
              <a:rPr lang="pl-PL" sz="1200" smtClean="0"/>
              <a:t>obsłużył 1,425 </a:t>
            </a:r>
            <a:r>
              <a:rPr lang="pl-PL" sz="1200" dirty="0" smtClean="0"/>
              <a:t>mln </a:t>
            </a:r>
            <a:r>
              <a:rPr lang="pl-PL" sz="1200" dirty="0"/>
              <a:t>pasażerów </a:t>
            </a:r>
            <a:r>
              <a:rPr lang="pl-PL" sz="1200" dirty="0" smtClean="0"/>
              <a:t>więcej w porównaniu do analogicznego okresu 2016 roku. </a:t>
            </a:r>
            <a:r>
              <a:rPr lang="pl-PL" sz="1200" dirty="0"/>
              <a:t>Na taki </a:t>
            </a:r>
            <a:r>
              <a:rPr lang="pl-PL" sz="1200" dirty="0" smtClean="0"/>
              <a:t>wynik </a:t>
            </a:r>
            <a:r>
              <a:rPr lang="pl-PL" sz="1200" dirty="0"/>
              <a:t>wpływ miało przede wszystkim otwieranie nowych tras z początkiem sezonu </a:t>
            </a:r>
            <a:r>
              <a:rPr lang="pl-PL" sz="1200" dirty="0" smtClean="0"/>
              <a:t>letniego, </a:t>
            </a:r>
            <a:r>
              <a:rPr lang="pl-PL" sz="1200" dirty="0"/>
              <a:t>zwiększenie oferowania </a:t>
            </a:r>
            <a:r>
              <a:rPr lang="pl-PL" sz="1200" dirty="0" smtClean="0"/>
              <a:t>na niektórych </a:t>
            </a:r>
            <a:r>
              <a:rPr lang="pl-PL" sz="1200" dirty="0"/>
              <a:t>istniejących już </a:t>
            </a:r>
            <a:r>
              <a:rPr lang="pl-PL" sz="1200" dirty="0" smtClean="0"/>
              <a:t>połączeniach (szczególnie do Wielkiej Brytanii), czy </a:t>
            </a:r>
            <a:r>
              <a:rPr lang="pl-PL" sz="1200" dirty="0"/>
              <a:t>popularność połączeń o charakterze stricte turystycznym (tj. </a:t>
            </a:r>
            <a:r>
              <a:rPr lang="pl-PL" sz="1200" dirty="0" smtClean="0"/>
              <a:t>Neapol, Bergamo, Porto, Walencja). </a:t>
            </a:r>
            <a:r>
              <a:rPr lang="pl-PL" sz="1200" dirty="0"/>
              <a:t>Największy wzrost ilościowy </a:t>
            </a:r>
            <a:r>
              <a:rPr lang="pl-PL" sz="1200" dirty="0" smtClean="0"/>
              <a:t>ww. przewoźnik </a:t>
            </a:r>
            <a:r>
              <a:rPr lang="pl-PL" sz="1200" dirty="0"/>
              <a:t>zrealizował na lotnisku Chopina w </a:t>
            </a:r>
            <a:r>
              <a:rPr lang="pl-PL" sz="1200" dirty="0" smtClean="0"/>
              <a:t>Warszawie, </a:t>
            </a:r>
            <a:r>
              <a:rPr lang="pl-PL" sz="1200" dirty="0"/>
              <a:t>w związku z przeniesieniem w październiku </a:t>
            </a:r>
            <a:r>
              <a:rPr lang="pl-PL" sz="1200" dirty="0" smtClean="0"/>
              <a:t>2016 roku </a:t>
            </a:r>
            <a:r>
              <a:rPr lang="pl-PL" sz="1200" dirty="0"/>
              <a:t>połączeń </a:t>
            </a:r>
            <a:r>
              <a:rPr lang="pl-PL" sz="1200" dirty="0" smtClean="0"/>
              <a:t>krajowych (do/z Gdańska i do/z Wrocławia) </a:t>
            </a:r>
            <a:r>
              <a:rPr lang="pl-PL" sz="1200" dirty="0"/>
              <a:t>z </a:t>
            </a:r>
            <a:r>
              <a:rPr lang="pl-PL" sz="1200" dirty="0" smtClean="0"/>
              <a:t>Modlina oraz otwarciem w marcu tego roku połączenia do/z Szczecina (łącznie +554 </a:t>
            </a:r>
            <a:r>
              <a:rPr lang="pl-PL" sz="1200" dirty="0"/>
              <a:t>tys. </a:t>
            </a:r>
            <a:r>
              <a:rPr lang="pl-PL" sz="1200" dirty="0" smtClean="0"/>
              <a:t>pasażerów w ruchu krajowym z lotniska Chopina). </a:t>
            </a:r>
            <a:r>
              <a:rPr lang="pl-PL" sz="1200" dirty="0"/>
              <a:t>Drugim liderem wzrostu wśród przewoźników LCC był </a:t>
            </a:r>
            <a:r>
              <a:rPr lang="pl-PL" sz="1200" dirty="0" smtClean="0"/>
              <a:t>Wizz Air. </a:t>
            </a:r>
            <a:r>
              <a:rPr lang="pl-PL" sz="1200" dirty="0"/>
              <a:t>Przewiózł on ponad </a:t>
            </a:r>
            <a:r>
              <a:rPr lang="pl-PL" sz="1200" dirty="0" smtClean="0"/>
              <a:t>742 tys</a:t>
            </a:r>
            <a:r>
              <a:rPr lang="pl-PL" sz="1200" dirty="0"/>
              <a:t>. więcej </a:t>
            </a:r>
            <a:r>
              <a:rPr lang="pl-PL" sz="1200" dirty="0" smtClean="0"/>
              <a:t>pasażerów </a:t>
            </a:r>
            <a:r>
              <a:rPr lang="pl-PL" sz="1200" dirty="0"/>
              <a:t>niż w </a:t>
            </a:r>
            <a:r>
              <a:rPr lang="pl-PL" sz="1200" dirty="0" smtClean="0"/>
              <a:t>analogicznym </a:t>
            </a:r>
            <a:r>
              <a:rPr lang="pl-PL" sz="1200" dirty="0"/>
              <a:t>okresie poprzedniego roku, a największe wzrosty ilościowe zrealizował </a:t>
            </a:r>
            <a:r>
              <a:rPr lang="pl-PL" sz="1200" dirty="0" smtClean="0"/>
              <a:t>na lotniskach: </a:t>
            </a:r>
            <a:r>
              <a:rPr lang="pl-PL" sz="1200" dirty="0"/>
              <a:t>Chopina w Warszawie oraz Katowice-Pyrzowice. </a:t>
            </a:r>
            <a:endParaRPr lang="pl-PL" sz="1200" dirty="0" smtClean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200" dirty="0" smtClean="0"/>
              <a:t>W </a:t>
            </a:r>
            <a:r>
              <a:rPr lang="pl-PL" sz="1200" dirty="0"/>
              <a:t>przypadku przewoźników </a:t>
            </a:r>
            <a:r>
              <a:rPr lang="pl-PL" sz="1200" dirty="0" smtClean="0"/>
              <a:t>sieciowych, po trzech kwartałach </a:t>
            </a:r>
            <a:r>
              <a:rPr lang="pl-PL" sz="1200" dirty="0"/>
              <a:t>2017 </a:t>
            </a:r>
            <a:r>
              <a:rPr lang="pl-PL" sz="1200" dirty="0" smtClean="0"/>
              <a:t>roku </a:t>
            </a:r>
            <a:r>
              <a:rPr lang="pl-PL" sz="1200" dirty="0"/>
              <a:t>największy wzrost przewozów odnotował PLL LOT </a:t>
            </a:r>
            <a:r>
              <a:rPr lang="pl-PL" sz="1200" dirty="0" smtClean="0"/>
              <a:t>(+1,118 mln). </a:t>
            </a:r>
            <a:r>
              <a:rPr lang="pl-PL" sz="1200" dirty="0"/>
              <a:t>Podobnie jak </a:t>
            </a:r>
            <a:r>
              <a:rPr lang="pl-PL" sz="1200" dirty="0" smtClean="0"/>
              <a:t>w poprzednich okresach, było </a:t>
            </a:r>
            <a:r>
              <a:rPr lang="pl-PL" sz="1200" dirty="0"/>
              <a:t>to wynikiem znacznego zwiększenia </a:t>
            </a:r>
            <a:r>
              <a:rPr lang="pl-PL" sz="1200" dirty="0" smtClean="0"/>
              <a:t>oferowania. Warto dodać, że przewoźnik, oprócz otwarcia kilku połączeń europejskich w poprzednich kwartałach, w kwietniu 2017 roku zainaugurował nowe połączenia długodystansowe do Los Angeles oraz Newark. W trzecim kwartale 2017 roku przewoźnik otworzył połączenia do Kowna i Goeteborga. </a:t>
            </a:r>
            <a:r>
              <a:rPr lang="pl-PL" sz="1200" dirty="0"/>
              <a:t>Drugi największy ilościowy przyrost przewozów </a:t>
            </a:r>
            <a:r>
              <a:rPr lang="pl-PL" sz="1200" dirty="0" smtClean="0"/>
              <a:t>po trzech kwartałach 2017 </a:t>
            </a:r>
            <a:r>
              <a:rPr lang="pl-PL" sz="1200" dirty="0"/>
              <a:t>roku uzyskał </a:t>
            </a:r>
            <a:r>
              <a:rPr lang="pl-PL" sz="1200" dirty="0" smtClean="0"/>
              <a:t>Air China, a następnie KLM i Qatar Airways. </a:t>
            </a:r>
            <a:r>
              <a:rPr lang="pl-PL" sz="1200" dirty="0"/>
              <a:t>Największe ilościowe spadki </a:t>
            </a:r>
            <a:r>
              <a:rPr lang="pl-PL" sz="1200" dirty="0" smtClean="0"/>
              <a:t>odnotowała w omawianym okresie natomiast Lufthansa (w związku ze zmniejszeniem oferowania do Frankfurtu), a także Alitalia.</a:t>
            </a:r>
            <a:endParaRPr lang="pl-PL" sz="1200" dirty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200" dirty="0"/>
              <a:t>Wskaźnik S/F przewoźników </a:t>
            </a:r>
            <a:r>
              <a:rPr lang="pl-PL" sz="1200" dirty="0" smtClean="0"/>
              <a:t>niskokosztowych </a:t>
            </a:r>
            <a:r>
              <a:rPr lang="pl-PL" sz="1200" dirty="0"/>
              <a:t>wzrósł </a:t>
            </a:r>
            <a:r>
              <a:rPr lang="pl-PL" sz="1200" dirty="0" smtClean="0"/>
              <a:t>po trzech kwartałach o 3 </a:t>
            </a:r>
            <a:r>
              <a:rPr lang="pl-PL" sz="1200" dirty="0"/>
              <a:t>p</a:t>
            </a:r>
            <a:r>
              <a:rPr lang="pl-PL" sz="1200" dirty="0" smtClean="0"/>
              <a:t>. p</a:t>
            </a:r>
            <a:r>
              <a:rPr lang="pl-PL" sz="1200" dirty="0"/>
              <a:t>. (LF </a:t>
            </a:r>
            <a:r>
              <a:rPr lang="pl-PL" sz="1200" dirty="0" smtClean="0"/>
              <a:t>wzrósł o 2 </a:t>
            </a:r>
            <a:r>
              <a:rPr lang="pl-PL" sz="1200" dirty="0"/>
              <a:t>p</a:t>
            </a:r>
            <a:r>
              <a:rPr lang="pl-PL" sz="1200" dirty="0" smtClean="0"/>
              <a:t>. p</a:t>
            </a:r>
            <a:r>
              <a:rPr lang="pl-PL" sz="1200" dirty="0"/>
              <a:t>.). Z kolei </a:t>
            </a:r>
            <a:r>
              <a:rPr lang="pl-PL" sz="1200" dirty="0" smtClean="0"/>
              <a:t>S/F przewoźników sieciowych </a:t>
            </a:r>
            <a:r>
              <a:rPr lang="pl-PL" sz="1200" dirty="0"/>
              <a:t>wzrósł o </a:t>
            </a:r>
            <a:r>
              <a:rPr lang="pl-PL" sz="1200" dirty="0" smtClean="0"/>
              <a:t>4 p. p., a LF o 3 p. p. </a:t>
            </a:r>
            <a:endParaRPr lang="pl-PL" sz="1200" dirty="0"/>
          </a:p>
        </p:txBody>
      </p:sp>
      <p:sp>
        <p:nvSpPr>
          <p:cNvPr id="30" name="pole tekstowe 29"/>
          <p:cNvSpPr txBox="1"/>
          <p:nvPr/>
        </p:nvSpPr>
        <p:spPr>
          <a:xfrm>
            <a:off x="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Porównanie dynamiki ruchu*</a:t>
            </a:r>
            <a:endParaRPr lang="en-GB" sz="1400" b="1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457200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Porównanie zmian punktów procentowych LF*</a:t>
            </a:r>
            <a:endParaRPr lang="en-GB" sz="1400" b="1" dirty="0"/>
          </a:p>
        </p:txBody>
      </p:sp>
      <p:sp>
        <p:nvSpPr>
          <p:cNvPr id="32" name="Prostokąt 31"/>
          <p:cNvSpPr/>
          <p:nvPr/>
        </p:nvSpPr>
        <p:spPr>
          <a:xfrm>
            <a:off x="1836000" y="403200"/>
            <a:ext cx="7200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PORÓWNANIE PRZEWOZÓW LCC I SIECIOWYCH</a:t>
            </a:r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17</a:t>
            </a:fld>
            <a:endParaRPr lang="pl-PL" dirty="0"/>
          </a:p>
        </p:txBody>
      </p:sp>
      <p:graphicFrame>
        <p:nvGraphicFramePr>
          <p:cNvPr id="27" name="Wykres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6909003"/>
              </p:ext>
            </p:extLst>
          </p:nvPr>
        </p:nvGraphicFramePr>
        <p:xfrm>
          <a:off x="0" y="4572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Wykres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471639"/>
              </p:ext>
            </p:extLst>
          </p:nvPr>
        </p:nvGraphicFramePr>
        <p:xfrm>
          <a:off x="4572000" y="4572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rostokąt 1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2771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 i Ryanair, easyJet oraz Norwegian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520619" y="6597352"/>
            <a:ext cx="46233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233682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126720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Slajd 5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pasażerów (mln)</a:t>
            </a:r>
            <a:r>
              <a:rPr lang="pl-PL" sz="1200" b="1" dirty="0"/>
              <a:t> – </a:t>
            </a:r>
            <a:r>
              <a:rPr lang="pl-PL" sz="1200" b="1" i="1" dirty="0"/>
              <a:t>kwartał</a:t>
            </a:r>
            <a:r>
              <a:rPr lang="pl-PL" sz="1200" dirty="0"/>
              <a:t> – </a:t>
            </a:r>
            <a:r>
              <a:rPr lang="pl-PL" sz="1200" dirty="0" smtClean="0"/>
              <a:t>wykres przedstawia łączną liczbę przewiezionych pasażerów w danym kwartale z uwzględnieniem 2 poprzednich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pasażerów (mln)</a:t>
            </a:r>
            <a:r>
              <a:rPr lang="pl-PL" sz="1200" b="1" dirty="0"/>
              <a:t> – </a:t>
            </a:r>
            <a:r>
              <a:rPr lang="pl-PL" sz="1200" b="1" i="1" dirty="0" smtClean="0"/>
              <a:t>narastająco</a:t>
            </a:r>
            <a:r>
              <a:rPr lang="pl-PL" sz="1200" dirty="0"/>
              <a:t> – </a:t>
            </a:r>
            <a:r>
              <a:rPr lang="pl-PL" sz="1200" dirty="0" smtClean="0"/>
              <a:t>wykres przedstawia łączną liczbę przewiezionych pasażerów w minionych kwartałach wraz z uwzględnieniem analogicznych okresów z poprzednich 2 lat</a:t>
            </a:r>
          </a:p>
          <a:p>
            <a:pPr algn="just"/>
            <a:r>
              <a:rPr lang="pl-PL" sz="1200" b="1" dirty="0" smtClean="0"/>
              <a:t>Slajd 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operacji (tys.) – kwartał</a:t>
            </a:r>
            <a:r>
              <a:rPr lang="pl-PL" sz="1200" dirty="0"/>
              <a:t> – </a:t>
            </a:r>
            <a:r>
              <a:rPr lang="pl-PL" sz="1200" dirty="0" smtClean="0"/>
              <a:t>wykres przedstawia łączną liczbę wykonanych operacji w danym kwartale z uwzględnieniem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operacji (tys.) – narastająco</a:t>
            </a:r>
            <a:r>
              <a:rPr lang="pl-PL" sz="1200" dirty="0"/>
              <a:t> – </a:t>
            </a:r>
            <a:r>
              <a:rPr lang="pl-PL" sz="1200" dirty="0" smtClean="0"/>
              <a:t>wykres przedstawia łączną liczbę wykonanych operacji w minionych kwartałach z uwzględnieniem analogicznych okresów z poprzednich 2 lat</a:t>
            </a:r>
          </a:p>
          <a:p>
            <a:pPr algn="just"/>
            <a:r>
              <a:rPr lang="pl-PL" sz="1200" b="1" dirty="0" smtClean="0"/>
              <a:t>Slajd 7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Ilość </a:t>
            </a:r>
            <a:r>
              <a:rPr lang="pl-PL" sz="1200" b="1" i="1" dirty="0" smtClean="0"/>
              <a:t>cargo (tys. ton) </a:t>
            </a:r>
            <a:r>
              <a:rPr lang="pl-PL" sz="1200" b="1" i="1" dirty="0"/>
              <a:t>– </a:t>
            </a:r>
            <a:r>
              <a:rPr lang="pl-PL" sz="1200" b="1" i="1" dirty="0" smtClean="0"/>
              <a:t>kwartał</a:t>
            </a:r>
            <a:r>
              <a:rPr lang="pl-PL" sz="1200" dirty="0"/>
              <a:t> – </a:t>
            </a:r>
            <a:r>
              <a:rPr lang="pl-PL" sz="1200" dirty="0" smtClean="0"/>
              <a:t>wykres </a:t>
            </a:r>
            <a:r>
              <a:rPr lang="pl-PL" sz="1200" dirty="0"/>
              <a:t>przedstawia ilość przewiezionego cargo w danym kwartale z uwzględnieniem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Ilość cargo </a:t>
            </a:r>
            <a:r>
              <a:rPr lang="pl-PL" sz="1200" b="1" i="1" dirty="0" smtClean="0"/>
              <a:t>(tys. ton) </a:t>
            </a:r>
            <a:r>
              <a:rPr lang="pl-PL" sz="1200" b="1" i="1" dirty="0"/>
              <a:t>– </a:t>
            </a:r>
            <a:r>
              <a:rPr lang="pl-PL" sz="1200" b="1" i="1" dirty="0" smtClean="0"/>
              <a:t>narastająco</a:t>
            </a:r>
            <a:r>
              <a:rPr lang="pl-PL" sz="1200" dirty="0"/>
              <a:t> – </a:t>
            </a:r>
            <a:r>
              <a:rPr lang="pl-PL" sz="1200" dirty="0" smtClean="0"/>
              <a:t>wykres </a:t>
            </a:r>
            <a:r>
              <a:rPr lang="pl-PL" sz="1200" dirty="0"/>
              <a:t>przedstawia ilość przewiezionego cargo w minionych kwartałach z uwzględnieniem analogicznych okresów z poprzednich 2 </a:t>
            </a:r>
            <a:r>
              <a:rPr lang="pl-PL" sz="1200" dirty="0" smtClean="0"/>
              <a:t>lat</a:t>
            </a:r>
            <a:endParaRPr lang="pl-PL" sz="1200" b="1" dirty="0"/>
          </a:p>
          <a:p>
            <a:pPr algn="just"/>
            <a:r>
              <a:rPr lang="pl-PL" sz="1200" b="1" dirty="0" smtClean="0"/>
              <a:t>Slajd 8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Miesięczne przewozy pasażerskie</a:t>
            </a:r>
            <a:r>
              <a:rPr lang="pl-PL" sz="1200" b="1" dirty="0"/>
              <a:t> </a:t>
            </a:r>
            <a:r>
              <a:rPr lang="pl-PL" sz="1200" dirty="0"/>
              <a:t>– </a:t>
            </a:r>
            <a:r>
              <a:rPr lang="pl-PL" sz="1200" dirty="0" smtClean="0"/>
              <a:t>wykres porównuje miesięczne rozłożenie ruchu pasażerskiego w poszczególnych latach w polskich portach lotniczych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ruchu</a:t>
            </a:r>
            <a:r>
              <a:rPr lang="pl-PL" sz="1200" dirty="0" smtClean="0"/>
              <a:t> – wykres przedstawia zmiany zachodzące w danym kwartale oraz w minionych kwartałach w porównaniu z rokiem poprzednim, a także w porównaniu do wyników dwa lata wstecz</a:t>
            </a:r>
          </a:p>
          <a:p>
            <a:pPr algn="just"/>
            <a:r>
              <a:rPr lang="pl-PL" sz="1200" b="1" dirty="0" smtClean="0"/>
              <a:t>Slajd 9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całego rynku</a:t>
            </a:r>
            <a:r>
              <a:rPr lang="pl-PL" sz="1200" dirty="0" smtClean="0"/>
              <a:t> – wykres porównuje łączną dynamikę ruchu we wszystkich polskich portach lotniczych z europejskimi portami zrzeszonymi w ACI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portów regionalnych</a:t>
            </a:r>
            <a:r>
              <a:rPr lang="pl-PL" sz="1200" dirty="0" smtClean="0"/>
              <a:t> – wykres porównuje łączną dynamikę ruchu w portach regionalnych Polski i portów regionalnych zrzeszonych w ACI (obsługujących rocznie poniżej 5 mln pasażerów)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WAW </a:t>
            </a:r>
            <a:r>
              <a:rPr lang="pl-PL" sz="1200" dirty="0" smtClean="0"/>
              <a:t>– wykres porównuje dynamikę ruchu w Warszawie z porównywalnymi portami zrzeszonymi w ACI (porty wybrane dla celów porównań z Portem Chopina w Warszawie: Ateny, Belgrad, Bratysława, Bukareszt, Helsinki, Lizbona, Podgorica, Praga, Ryga, Sarajewo, Skopje, Sofia, Tallinn, Tirana, Tuluza, Wilno, Zagrzeb)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126720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/>
              <a:t>Slajd 10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Zmiana przewozów pasażerskich</a:t>
            </a:r>
            <a:r>
              <a:rPr lang="pl-PL" sz="1200" dirty="0"/>
              <a:t> </a:t>
            </a:r>
            <a:r>
              <a:rPr lang="pl-PL" sz="1200" b="1" i="1" dirty="0"/>
              <a:t>– kwartał</a:t>
            </a:r>
            <a:r>
              <a:rPr lang="pl-PL" sz="1200" i="1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liczbową różnicę w przewozach </a:t>
            </a:r>
            <a:r>
              <a:rPr lang="pl-PL" sz="1200" dirty="0" smtClean="0"/>
              <a:t>pasażerskich oraz </a:t>
            </a:r>
            <a:r>
              <a:rPr lang="pl-PL" sz="1200" dirty="0"/>
              <a:t>ich </a:t>
            </a:r>
            <a:r>
              <a:rPr lang="pl-PL" sz="1200" dirty="0" smtClean="0"/>
              <a:t>dynamikę w </a:t>
            </a:r>
            <a:r>
              <a:rPr lang="pl-PL" sz="1200" dirty="0"/>
              <a:t>polskich portach lotniczych w ruchu krajowym i międzynarodowym w danym kwartale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Zmiana przewozów pasażerskich – narastająco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liczbową różnicę w przewozach </a:t>
            </a:r>
            <a:r>
              <a:rPr lang="pl-PL" sz="1200" dirty="0" smtClean="0"/>
              <a:t>pasażerskich oraz </a:t>
            </a:r>
            <a:r>
              <a:rPr lang="pl-PL" sz="1200" dirty="0"/>
              <a:t>ich </a:t>
            </a:r>
            <a:r>
              <a:rPr lang="pl-PL" sz="1200" dirty="0" smtClean="0"/>
              <a:t>dynamikę w </a:t>
            </a:r>
            <a:r>
              <a:rPr lang="pl-PL" sz="1200" dirty="0"/>
              <a:t>polskich portach lotniczych w ruchu krajowym i międzynarodowym w minionych kwartałach w danym roku</a:t>
            </a:r>
          </a:p>
          <a:p>
            <a:pPr algn="just"/>
            <a:r>
              <a:rPr lang="pl-PL" sz="1200" b="1" dirty="0" smtClean="0"/>
              <a:t>Slajd 11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Przewozy międzynarodowe</a:t>
            </a:r>
            <a:r>
              <a:rPr lang="pl-PL" sz="1200" dirty="0" smtClean="0"/>
              <a:t> – wykres porównuje dynamikę przewozów międzynarodowych zrealizowanych w Polsce i portach zrzeszonych w ACI w minionych kwartałach danego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Przewozy krajowe </a:t>
            </a:r>
            <a:r>
              <a:rPr lang="pl-PL" sz="1200" dirty="0" smtClean="0"/>
              <a:t>– </a:t>
            </a:r>
            <a:r>
              <a:rPr lang="pl-PL" sz="1200" dirty="0"/>
              <a:t>wykres porównuje dynamikę przewozów </a:t>
            </a:r>
            <a:r>
              <a:rPr lang="pl-PL" sz="1200" dirty="0" smtClean="0"/>
              <a:t>krajowych </a:t>
            </a:r>
            <a:r>
              <a:rPr lang="pl-PL" sz="1200" dirty="0"/>
              <a:t>zrealizowanych w Polsce i portach zrzeszonych w ACI w minionych kwartałach danego roku</a:t>
            </a:r>
          </a:p>
          <a:p>
            <a:pPr algn="just"/>
            <a:r>
              <a:rPr lang="pl-PL" sz="1200" b="1" dirty="0" smtClean="0"/>
              <a:t>Slajd 12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pasażerów (mln) – kwartał</a:t>
            </a:r>
            <a:r>
              <a:rPr lang="pl-PL" sz="1200" dirty="0" smtClean="0"/>
              <a:t> – wykres przedstawia liczbę przewiezionych pasażerów w ruchu regularnym w danym kwartale z uwzględnieniem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Liczba pasażerów (mln) – narastająco</a:t>
            </a:r>
            <a:r>
              <a:rPr lang="pl-PL" sz="1200" dirty="0" smtClean="0"/>
              <a:t> – wykres przedstawia liczbę przewiezionych pasażerów w ruchu regularnym w minionych kwartałach z uwzględnieniem analogicznych okresów z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ruchu – kwartał</a:t>
            </a:r>
            <a:r>
              <a:rPr lang="pl-PL" sz="1200" dirty="0" smtClean="0"/>
              <a:t> – wykres przedstawia zmiany zachodzące w danym kwartale w ruchu regularnym w porównaniu z rokiem poprzednim, a także z wynikiem sprzed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Dynamika ruchu – narastająco</a:t>
            </a:r>
            <a:r>
              <a:rPr lang="pl-PL" sz="1200" dirty="0" smtClean="0"/>
              <a:t> – wykres przedstawia zmiany zachodzące w minionych kwartałach w ruchu regularnym w porównaniu do analogicznego okresu z poprzedniego roku, a także sprzed 2 lat</a:t>
            </a:r>
          </a:p>
          <a:p>
            <a:pPr algn="just"/>
            <a:r>
              <a:rPr lang="pl-PL" sz="1200" b="1" dirty="0" smtClean="0"/>
              <a:t>Slajd 13</a:t>
            </a:r>
            <a:endParaRPr lang="pl-PL" sz="12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</a:t>
            </a:r>
            <a:r>
              <a:rPr lang="pl-PL" sz="1200" b="1" i="1" dirty="0" smtClean="0"/>
              <a:t>pasażerów (</a:t>
            </a:r>
            <a:r>
              <a:rPr lang="pl-PL" sz="1200" b="1" i="1" dirty="0"/>
              <a:t>mln) – kwartał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liczbę przewiezionych pasażerów w ruchu </a:t>
            </a:r>
            <a:r>
              <a:rPr lang="pl-PL" sz="1200" dirty="0" smtClean="0"/>
              <a:t>czarterowym w </a:t>
            </a:r>
            <a:r>
              <a:rPr lang="pl-PL" sz="1200" dirty="0"/>
              <a:t>danym kwartale z uwzględnieniem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 </a:t>
            </a:r>
            <a:r>
              <a:rPr lang="pl-PL" sz="1200" b="1" i="1" dirty="0" smtClean="0"/>
              <a:t>– narastająco</a:t>
            </a:r>
            <a:r>
              <a:rPr lang="pl-PL" sz="1200" dirty="0" smtClean="0"/>
              <a:t> – wykres </a:t>
            </a:r>
            <a:r>
              <a:rPr lang="pl-PL" sz="1200" dirty="0"/>
              <a:t>przedstawia liczbę przewiezionych pasażerów w ruchu </a:t>
            </a:r>
            <a:r>
              <a:rPr lang="pl-PL" sz="1200" dirty="0" smtClean="0"/>
              <a:t>czarterowym </a:t>
            </a:r>
            <a:r>
              <a:rPr lang="pl-PL" sz="1200" dirty="0"/>
              <a:t>w minionych kwartałach z uwzględnieniem analogicznych okresów z poprzednich 2 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kwartał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zmiany zachodzące w danym </a:t>
            </a:r>
            <a:r>
              <a:rPr lang="pl-PL" sz="1200" dirty="0" smtClean="0"/>
              <a:t>kwartale w </a:t>
            </a:r>
            <a:r>
              <a:rPr lang="pl-PL" sz="1200" dirty="0"/>
              <a:t>ruchu </a:t>
            </a:r>
            <a:r>
              <a:rPr lang="pl-PL" sz="1200" dirty="0" smtClean="0"/>
              <a:t>czarterowym </a:t>
            </a:r>
            <a:r>
              <a:rPr lang="pl-PL" sz="1200" dirty="0"/>
              <a:t>w porównaniu z </a:t>
            </a:r>
            <a:r>
              <a:rPr lang="pl-PL" sz="1200" dirty="0" smtClean="0"/>
              <a:t>rokiem poprzednim</a:t>
            </a:r>
            <a:r>
              <a:rPr lang="pl-PL" sz="1200" dirty="0"/>
              <a:t>, a także z wynikiem sprzed </a:t>
            </a:r>
            <a:r>
              <a:rPr lang="pl-PL" sz="1200" dirty="0" smtClean="0"/>
              <a:t>2 </a:t>
            </a:r>
            <a:r>
              <a:rPr lang="pl-PL" sz="1200" dirty="0"/>
              <a:t>lat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narastająco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zmiany </a:t>
            </a:r>
            <a:r>
              <a:rPr lang="pl-PL" sz="1200" dirty="0" smtClean="0"/>
              <a:t>zachodzące w </a:t>
            </a:r>
            <a:r>
              <a:rPr lang="pl-PL" sz="1200" dirty="0"/>
              <a:t>minionych kwartałach w ruchu </a:t>
            </a:r>
            <a:r>
              <a:rPr lang="pl-PL" sz="1200" dirty="0" smtClean="0"/>
              <a:t>czarterowym </a:t>
            </a:r>
            <a:r>
              <a:rPr lang="pl-PL" sz="1200" dirty="0"/>
              <a:t>w porównaniu do analogicznego okresu z poprzedniego roku, a </a:t>
            </a:r>
            <a:r>
              <a:rPr lang="pl-PL" sz="1200" dirty="0" smtClean="0"/>
              <a:t>także sprzed </a:t>
            </a:r>
            <a:r>
              <a:rPr lang="pl-PL" sz="1200" dirty="0"/>
              <a:t>2 </a:t>
            </a:r>
            <a:r>
              <a:rPr lang="pl-PL" sz="1200" dirty="0" smtClean="0"/>
              <a:t>lat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CD</a:t>
            </a: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SPIS TREŚCI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0" y="1267200"/>
            <a:ext cx="9144000" cy="518603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3-4 – Podsumowanie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5 – Przewozy pasażerskie łącznie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6 – Operacje pasażerskie łącznie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7 – Przewozy cargo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8 – Sezonowe zmiany przewozów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9 – Wyniki portów – porównanie ACI Europe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10 – Wyniki portów – indywidualne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11 – Przewozy krajowe i międzynarodowe – porównanie ACI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12 – Przewozy regularne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13 – Przewozy czarterowe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14 – RPKM, ASKM, LF </a:t>
            </a:r>
            <a:r>
              <a:rPr lang="pl-PL" sz="1600" dirty="0" smtClean="0"/>
              <a:t>narastająco – porównanie z danymi IATA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15 </a:t>
            </a:r>
            <a:r>
              <a:rPr lang="pl-PL" sz="1600" dirty="0" smtClean="0"/>
              <a:t>– RPKM</a:t>
            </a:r>
            <a:r>
              <a:rPr lang="pl-PL" sz="1600" dirty="0"/>
              <a:t>, ASKM, LF </a:t>
            </a:r>
            <a:r>
              <a:rPr lang="pl-PL" sz="1600" dirty="0" smtClean="0"/>
              <a:t>kwartalnie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16 – Przewoźnicy – modele biznesowe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17 – Porównanie przewozów LCC i sieciowych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18-20 – Opisy wykresów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 smtClean="0"/>
              <a:t>Slajd 21 – Słowniczek</a:t>
            </a:r>
          </a:p>
        </p:txBody>
      </p:sp>
      <p:pic>
        <p:nvPicPr>
          <p:cNvPr id="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84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126720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/>
              <a:t>Slajd 14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RPKM – narastająco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RPKM </a:t>
            </a:r>
            <a:r>
              <a:rPr lang="pl-PL" sz="1200" dirty="0"/>
              <a:t>w minionych kwartałach bieżącego i poprzedniego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ASKM – narastająco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ASKM </a:t>
            </a:r>
            <a:r>
              <a:rPr lang="pl-PL" sz="1200" dirty="0"/>
              <a:t>w minionych kwartałach bieżącego i poprzedniego </a:t>
            </a:r>
            <a:r>
              <a:rPr lang="pl-PL" sz="1200" dirty="0" smtClean="0"/>
              <a:t>roku</a:t>
            </a:r>
            <a:endParaRPr lang="pl-PL" sz="1200" b="1" i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LF</a:t>
            </a:r>
            <a:r>
              <a:rPr lang="pl-PL" sz="1200" dirty="0" smtClean="0"/>
              <a:t> </a:t>
            </a:r>
            <a:r>
              <a:rPr lang="pl-PL" sz="1200" dirty="0"/>
              <a:t>– </a:t>
            </a:r>
            <a:r>
              <a:rPr lang="pl-PL" sz="1200" dirty="0" smtClean="0"/>
              <a:t>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LF w </a:t>
            </a:r>
            <a:r>
              <a:rPr lang="pl-PL" sz="1200" dirty="0"/>
              <a:t>minionych kwartałach bieżącego i poprzedniego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RPKM – narastająco</a:t>
            </a:r>
            <a:r>
              <a:rPr lang="pl-PL" sz="1200" dirty="0" smtClean="0"/>
              <a:t> – wykres przedstawia porównanie dynamiki wskaźnika RPKM w Polsce, Europie i na Świecie według danych ULC i IATA w minionych kwartałach danego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ASKM – narastająco</a:t>
            </a:r>
            <a:r>
              <a:rPr lang="pl-PL" sz="1200" dirty="0" smtClean="0"/>
              <a:t> – wykres </a:t>
            </a:r>
            <a:r>
              <a:rPr lang="pl-PL" sz="1200" dirty="0"/>
              <a:t>przedstawia porównanie dynamiki wskaźnika </a:t>
            </a:r>
            <a:r>
              <a:rPr lang="pl-PL" sz="1200" dirty="0" smtClean="0"/>
              <a:t>ASKM w </a:t>
            </a:r>
            <a:r>
              <a:rPr lang="pl-PL" sz="1200" dirty="0"/>
              <a:t>Polsce, Europie i na Świecie według danych ULC i IATA w minionych kwartałach danego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LF – narastająco </a:t>
            </a:r>
            <a:r>
              <a:rPr lang="pl-PL" sz="1200" dirty="0" smtClean="0"/>
              <a:t>– wykres przedstawia porównanie zmian punktów procentowych wskaźnika LF w Polsce, Europie i na Świecie według danych ULC i IATA w minionych kwartałach danego roku</a:t>
            </a:r>
          </a:p>
          <a:p>
            <a:pPr algn="just"/>
            <a:r>
              <a:rPr lang="pl-PL" sz="1200" b="1" dirty="0" smtClean="0"/>
              <a:t>Slajd 15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RPKM – kwartał</a:t>
            </a:r>
            <a:r>
              <a:rPr lang="pl-PL" sz="1200" i="1" dirty="0" smtClean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RPKM </a:t>
            </a:r>
            <a:r>
              <a:rPr lang="pl-PL" sz="1200" dirty="0"/>
              <a:t>w </a:t>
            </a:r>
            <a:r>
              <a:rPr lang="pl-PL" sz="1200" dirty="0" smtClean="0"/>
              <a:t>danym kwartale bieżącego </a:t>
            </a:r>
            <a:r>
              <a:rPr lang="pl-PL" sz="1200" dirty="0"/>
              <a:t>i poprzedniego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ASKM – kwartał </a:t>
            </a:r>
            <a:r>
              <a:rPr lang="pl-PL" sz="1200" dirty="0" smtClean="0"/>
              <a:t>– 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ASKM </a:t>
            </a:r>
            <a:r>
              <a:rPr lang="pl-PL" sz="1200" dirty="0"/>
              <a:t>w danym kwartale bieżącego i poprzedniego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LF – kwartał </a:t>
            </a:r>
            <a:r>
              <a:rPr lang="pl-PL" sz="1200" dirty="0" smtClean="0"/>
              <a:t>– wykres </a:t>
            </a:r>
            <a:r>
              <a:rPr lang="pl-PL" sz="1200" dirty="0"/>
              <a:t>przedstawia </a:t>
            </a:r>
            <a:r>
              <a:rPr lang="pl-PL" sz="1200" dirty="0" smtClean="0"/>
              <a:t>wartości LF </a:t>
            </a:r>
            <a:r>
              <a:rPr lang="pl-PL" sz="1200" dirty="0"/>
              <a:t>w danym kwartale bieżącego i poprzedniego roku</a:t>
            </a:r>
          </a:p>
          <a:p>
            <a:pPr algn="just"/>
            <a:r>
              <a:rPr lang="pl-PL" sz="1200" b="1" dirty="0" smtClean="0"/>
              <a:t>Slajd 16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Udział w rynku wg wielkości przewozów</a:t>
            </a:r>
            <a:r>
              <a:rPr lang="pl-PL" sz="1200" dirty="0" smtClean="0"/>
              <a:t> – wykres przedstawia udział w rynku przewoźników realizujących największe przewozy w Polsce w minionych kwartałach danego roku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Udział w rynku wg modelu biznesowego</a:t>
            </a:r>
            <a:r>
              <a:rPr lang="pl-PL" sz="1200" dirty="0" smtClean="0"/>
              <a:t> – wykres przedstawia udział przewozów w podziale na modele biznesowe tj. na przewoźników sieciowych, niskokosztowych i czarterowych w minionych kwartałach poszczególnych lat</a:t>
            </a:r>
          </a:p>
          <a:p>
            <a:pPr algn="just"/>
            <a:r>
              <a:rPr lang="pl-PL" sz="1200" b="1" dirty="0" smtClean="0"/>
              <a:t>Slajd 17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 smtClean="0"/>
              <a:t>Porównanie dynamiki ruchu </a:t>
            </a:r>
            <a:r>
              <a:rPr lang="pl-PL" sz="1200" dirty="0" smtClean="0"/>
              <a:t>– wykres przedstawia porównanie dynamiki ruchu przewoźników LCC w minionych kwartałach danego roku w Polsce i Europie wg danych ULC i danych Ryanair, easyJet oraz Norwegian, którzy odpowiadają za blisko 80% europejskich przewozów LCC. ULC zdecydował się wykorzystać dane tych przewoźników ze względu na fakt, że podmioty te na bieżąco aktualizują dane o przewozach miesięcznych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Porównanie zmian punktów procentowych LF</a:t>
            </a:r>
            <a:r>
              <a:rPr lang="pl-PL" sz="1200" dirty="0"/>
              <a:t> </a:t>
            </a:r>
            <a:r>
              <a:rPr lang="pl-PL" sz="1200" dirty="0" smtClean="0"/>
              <a:t>– wykres </a:t>
            </a:r>
            <a:r>
              <a:rPr lang="pl-PL" sz="1200" dirty="0"/>
              <a:t>przedstawia porównanie zmian punktów procentowych LF przewoźników LCC i sieciowych w minionych kwartałach danego roku na podstawie danych ULC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 – CD.</a:t>
            </a:r>
          </a:p>
        </p:txBody>
      </p:sp>
      <p:pic>
        <p:nvPicPr>
          <p:cNvPr id="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836000" y="403200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SŁOWNICZEK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0" y="12672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 smtClean="0"/>
              <a:t>LF (</a:t>
            </a:r>
            <a:r>
              <a:rPr lang="pl-PL" sz="1200" b="1" dirty="0"/>
              <a:t>L</a:t>
            </a:r>
            <a:r>
              <a:rPr lang="pl-PL" sz="1200" b="1" dirty="0" smtClean="0"/>
              <a:t>oad </a:t>
            </a:r>
            <a:r>
              <a:rPr lang="pl-PL" sz="1200" b="1" dirty="0"/>
              <a:t>F</a:t>
            </a:r>
            <a:r>
              <a:rPr lang="pl-PL" sz="1200" b="1" dirty="0" smtClean="0"/>
              <a:t>actor) </a:t>
            </a:r>
            <a:r>
              <a:rPr lang="pl-PL" sz="1200" dirty="0" smtClean="0"/>
              <a:t>– współczynnik wykorzystania miejsc w samolocie, </a:t>
            </a:r>
            <a:r>
              <a:rPr lang="pl-PL" sz="1200" dirty="0"/>
              <a:t>liczony jako iloraz </a:t>
            </a:r>
            <a:r>
              <a:rPr lang="pl-PL" sz="1200" dirty="0" smtClean="0"/>
              <a:t>RPKM i ASKM</a:t>
            </a:r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 smtClean="0"/>
              <a:t>SF (Seat </a:t>
            </a:r>
            <a:r>
              <a:rPr lang="pl-PL" sz="1200" b="1" dirty="0"/>
              <a:t>F</a:t>
            </a:r>
            <a:r>
              <a:rPr lang="pl-PL" sz="1200" b="1" dirty="0" smtClean="0"/>
              <a:t>actor) </a:t>
            </a:r>
            <a:r>
              <a:rPr lang="pl-PL" sz="1200" dirty="0" smtClean="0"/>
              <a:t>– współczynnik wypełnienia miejsc, </a:t>
            </a:r>
            <a:r>
              <a:rPr lang="pl-PL" sz="1200" dirty="0"/>
              <a:t>liczony jako iloraz liczby pasażerów i miejsc pasażerskich </a:t>
            </a:r>
            <a:r>
              <a:rPr lang="pl-PL" sz="1200" dirty="0" smtClean="0"/>
              <a:t>oferowanych na </a:t>
            </a:r>
            <a:r>
              <a:rPr lang="pl-PL" sz="1200" dirty="0"/>
              <a:t>rynku</a:t>
            </a:r>
            <a:endParaRPr lang="pl-PL" sz="1200" dirty="0" smtClean="0"/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 smtClean="0"/>
              <a:t>RPKM (</a:t>
            </a:r>
            <a:r>
              <a:rPr lang="pl-PL" sz="1200" b="1" dirty="0"/>
              <a:t>R</a:t>
            </a:r>
            <a:r>
              <a:rPr lang="pl-PL" sz="1200" b="1" dirty="0" smtClean="0"/>
              <a:t>evenue Passenger Kilometers) </a:t>
            </a:r>
            <a:r>
              <a:rPr lang="pl-PL" sz="1200" dirty="0"/>
              <a:t>– praca </a:t>
            </a:r>
            <a:r>
              <a:rPr lang="pl-PL" sz="1200" dirty="0" smtClean="0"/>
              <a:t>przewozowa</a:t>
            </a:r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 smtClean="0"/>
              <a:t>ASKM (Available Seat Kilometers) </a:t>
            </a:r>
            <a:r>
              <a:rPr lang="pl-PL" sz="1200" dirty="0" smtClean="0"/>
              <a:t>– oferowanie</a:t>
            </a:r>
          </a:p>
        </p:txBody>
      </p:sp>
      <p:pic>
        <p:nvPicPr>
          <p:cNvPr id="7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rostokąt 7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275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4801314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b="1" dirty="0"/>
              <a:t>W </a:t>
            </a:r>
            <a:r>
              <a:rPr lang="pl-PL" sz="1200" b="1" dirty="0" smtClean="0"/>
              <a:t>trzecim kwartale </a:t>
            </a:r>
            <a:r>
              <a:rPr lang="pl-PL" sz="1200" b="1" dirty="0"/>
              <a:t>2017 roku na rynku, podobnie jak w poprzednich okresach, </a:t>
            </a:r>
            <a:r>
              <a:rPr lang="pl-PL" sz="1200" b="1" dirty="0" smtClean="0"/>
              <a:t>widoczna jest kontynuacja </a:t>
            </a:r>
            <a:r>
              <a:rPr lang="pl-PL" sz="1200" b="1" dirty="0"/>
              <a:t>pozytywnych trendów. W </a:t>
            </a:r>
            <a:r>
              <a:rPr lang="pl-PL" sz="1200" b="1" dirty="0" smtClean="0"/>
              <a:t>miesiącach sezonu letniego </a:t>
            </a:r>
            <a:r>
              <a:rPr lang="pl-PL" sz="1200" b="1" dirty="0"/>
              <a:t>doszło </a:t>
            </a:r>
            <a:r>
              <a:rPr lang="pl-PL" sz="1200" b="1" dirty="0" smtClean="0"/>
              <a:t>do </a:t>
            </a:r>
            <a:r>
              <a:rPr lang="pl-PL" sz="1200" b="1" dirty="0"/>
              <a:t>zwiększenia liczby pasażerów, liczby operacji, jak i współczynnika wypełnienia miejsc. Wszystkie te </a:t>
            </a:r>
            <a:r>
              <a:rPr lang="pl-PL" sz="1200" b="1" dirty="0" smtClean="0"/>
              <a:t>wartości wzrosły </a:t>
            </a:r>
            <a:r>
              <a:rPr lang="pl-PL" sz="1200" b="1" dirty="0"/>
              <a:t>też łącznie po trzech kwartałach. Polski rynek po raz kolejny odnotował lepsze wyniki od rynków europejskich i światowych. </a:t>
            </a:r>
            <a:r>
              <a:rPr lang="pl-PL" sz="1200" b="1" dirty="0" smtClean="0"/>
              <a:t>Wyraźnie </a:t>
            </a:r>
            <a:r>
              <a:rPr lang="pl-PL" sz="1200" b="1" dirty="0"/>
              <a:t>silny wzrost przewozów </a:t>
            </a:r>
            <a:r>
              <a:rPr lang="pl-PL" sz="1200" b="1" dirty="0" smtClean="0"/>
              <a:t>w Polsce odnotowano przede wszystkim w </a:t>
            </a:r>
            <a:r>
              <a:rPr lang="pl-PL" sz="1200" b="1" dirty="0"/>
              <a:t>ruchu </a:t>
            </a:r>
            <a:r>
              <a:rPr lang="pl-PL" sz="1200" b="1" dirty="0" smtClean="0"/>
              <a:t>regularnym, a w drugiej kolejności </a:t>
            </a:r>
            <a:r>
              <a:rPr lang="pl-PL" sz="1200" b="1" dirty="0"/>
              <a:t>czarterowym, który </a:t>
            </a:r>
            <a:r>
              <a:rPr lang="pl-PL" sz="1200" b="1" dirty="0" smtClean="0"/>
              <a:t>po </a:t>
            </a:r>
            <a:r>
              <a:rPr lang="pl-PL" sz="1200" b="1" dirty="0"/>
              <a:t>słabszym </a:t>
            </a:r>
            <a:r>
              <a:rPr lang="pl-PL" sz="1200" b="1" dirty="0" smtClean="0"/>
              <a:t>2016 </a:t>
            </a:r>
            <a:r>
              <a:rPr lang="pl-PL" sz="1200" b="1" dirty="0"/>
              <a:t>roku ponownie </a:t>
            </a:r>
            <a:r>
              <a:rPr lang="pl-PL" sz="1200" b="1" dirty="0" smtClean="0"/>
              <a:t>osiągnął trend wzrostowy. Po raz kolejny bardzo </a:t>
            </a:r>
            <a:r>
              <a:rPr lang="pl-PL" sz="1200" b="1" dirty="0"/>
              <a:t>dobre wyniki odnotowali przewoźnicy LCC, zwłaszcza </a:t>
            </a:r>
            <a:r>
              <a:rPr lang="pl-PL" sz="1200" b="1" dirty="0" smtClean="0"/>
              <a:t>Ryanair </a:t>
            </a:r>
            <a:r>
              <a:rPr lang="pl-PL" sz="1200" b="1" dirty="0"/>
              <a:t>i Wizz Air, </a:t>
            </a:r>
            <a:r>
              <a:rPr lang="pl-PL" sz="1200" b="1" dirty="0" smtClean="0"/>
              <a:t>a także sieciowy PLL LOT. To ci przewoźnicy byli jednymi z głównych motorów wzrostu ruchu w polskich portach lotniczych</a:t>
            </a:r>
            <a:r>
              <a:rPr lang="pl-PL" sz="1200" b="1" dirty="0"/>
              <a:t>. </a:t>
            </a:r>
            <a:r>
              <a:rPr lang="pl-PL" sz="1200" b="1" dirty="0" smtClean="0"/>
              <a:t>Warto </a:t>
            </a:r>
            <a:r>
              <a:rPr lang="pl-PL" sz="1200" b="1" dirty="0"/>
              <a:t>również wskazać, że </a:t>
            </a:r>
            <a:r>
              <a:rPr lang="pl-PL" sz="1200" b="1" dirty="0" smtClean="0"/>
              <a:t>w trzecim kwartale </a:t>
            </a:r>
            <a:r>
              <a:rPr lang="pl-PL" sz="1200" b="1" dirty="0"/>
              <a:t>większość portów odnotowała </a:t>
            </a:r>
            <a:r>
              <a:rPr lang="pl-PL" sz="1200" b="1" dirty="0" smtClean="0"/>
              <a:t>dodatnią dynamikę </a:t>
            </a:r>
            <a:r>
              <a:rPr lang="pl-PL" sz="1200" b="1" dirty="0"/>
              <a:t>ruchu. Spadek wystąpił </a:t>
            </a:r>
            <a:r>
              <a:rPr lang="pl-PL" sz="1200" b="1" dirty="0" smtClean="0"/>
              <a:t>tylko w </a:t>
            </a:r>
            <a:r>
              <a:rPr lang="pl-PL" sz="1200" b="1" dirty="0"/>
              <a:t>przypadku lotnisk </a:t>
            </a:r>
            <a:r>
              <a:rPr lang="pl-PL" sz="1200" b="1" dirty="0" smtClean="0"/>
              <a:t>Łódź-Lublinek, Bydgoszcz-Szwederowo i Radom-Sadków. </a:t>
            </a:r>
            <a:endParaRPr lang="pl-PL" sz="1200" b="1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Przewozy pasażerskie w trzecim kwartale 2017 roku </a:t>
            </a:r>
            <a:r>
              <a:rPr lang="pl-PL" sz="1200" dirty="0" smtClean="0"/>
              <a:t>w </a:t>
            </a:r>
            <a:r>
              <a:rPr lang="pl-PL" sz="1200" dirty="0"/>
              <a:t>Polsce zwiększyły się o 19% w porównaniu z </a:t>
            </a:r>
            <a:r>
              <a:rPr lang="pl-PL" sz="1200" dirty="0" smtClean="0"/>
              <a:t>analogicznym okresem </a:t>
            </a:r>
            <a:r>
              <a:rPr lang="pl-PL" sz="1200" dirty="0"/>
              <a:t>2016 </a:t>
            </a:r>
            <a:r>
              <a:rPr lang="pl-PL" sz="1200" dirty="0" smtClean="0"/>
              <a:t>roku (+18% po trzech kwartałach 2017 roku). Dobrym wynikom </a:t>
            </a:r>
            <a:r>
              <a:rPr lang="pl-PL" sz="1200" dirty="0"/>
              <a:t>ruchu pasażerskiego </a:t>
            </a:r>
            <a:r>
              <a:rPr lang="pl-PL" sz="1200" dirty="0" smtClean="0"/>
              <a:t>towarzyszyła wysoka dynamika liczby </a:t>
            </a:r>
            <a:r>
              <a:rPr lang="pl-PL" sz="1200" dirty="0"/>
              <a:t>operacji (+11</a:t>
            </a:r>
            <a:r>
              <a:rPr lang="pl-PL" sz="1200" dirty="0" smtClean="0"/>
              <a:t>% w trzecim kwartale, a +10</a:t>
            </a:r>
            <a:r>
              <a:rPr lang="pl-PL" sz="1200" dirty="0"/>
              <a:t>% po trzech kwartałach). W </a:t>
            </a:r>
            <a:r>
              <a:rPr lang="pl-PL" sz="1200" dirty="0" smtClean="0"/>
              <a:t>analizowanym okresie zwiększyła </a:t>
            </a:r>
            <a:r>
              <a:rPr lang="pl-PL" sz="1200" dirty="0"/>
              <a:t>się również średnia liczba pasażerów przypadających na rejs (z 121 do 129 </a:t>
            </a:r>
            <a:r>
              <a:rPr lang="pl-PL" sz="1200" dirty="0" smtClean="0"/>
              <a:t>pasażerów w trzecim kwartale 2017 roku, </a:t>
            </a:r>
            <a:r>
              <a:rPr lang="pl-PL" sz="1200" dirty="0"/>
              <a:t>z 111 do 119 pasażerów po trzech kwartałach), co było efektem zwiększenia średniej wielkości samolotu o ok. 4 miejsca (3 miejsca po trzech kwartałach) oraz współczynnika wypełnienia miejsc w samolocie o 2 p. p. (S/F wzrósł o 3 p. p.) w stosunku do trzeciego kwartału 2016 roku. Współczynniki te wzrosły również po trzech kwartałach – LF o 3 p. p., a S/F o 4 p. p.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Dodatnią dynamikę odnotowały również przewozy towarowe realizowane na pokładach statków powietrznych (+8% względem trzeciego kwartału 2016 r., +13% w skali trzech kwartałów).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Wyniki przewozów pasażerskich zanotowane przez polskie porty po trzech kwartałach przewyższyły te zrealizowane przez europejskie porty zrzeszone w ACI Europe o 9</a:t>
            </a:r>
            <a:r>
              <a:rPr lang="pl-PL" sz="1200" dirty="0" smtClean="0"/>
              <a:t> </a:t>
            </a:r>
            <a:r>
              <a:rPr lang="pl-PL" sz="1200" dirty="0"/>
              <a:t>p. p. Analizując sytuację w poszczególnych grupach portów, lotnisko Chopina w Warszawie osiągnęło o 10 p. p. lepszy wynik od porównywalnych europejskich portów. Także porty regionalne (z uwzględnieniem lotniska Warszawa-Modlin) uzyskały wzrost wyższy o 3 p. p. w porównaniu do innych portów ACI </a:t>
            </a:r>
            <a:r>
              <a:rPr lang="pl-PL" sz="1200" dirty="0" smtClean="0"/>
              <a:t>Europe obsługujących </a:t>
            </a:r>
            <a:r>
              <a:rPr lang="pl-PL" sz="1200" dirty="0"/>
              <a:t>mniej niż 5 mln pasażerów rocznie. Ruch międzynarodowy w Polsce zanotował w tym czasie znacznie wyższą dynamikę ruchu (+</a:t>
            </a:r>
            <a:r>
              <a:rPr lang="pl-PL" sz="1200" dirty="0" smtClean="0"/>
              <a:t>16%) </a:t>
            </a:r>
            <a:r>
              <a:rPr lang="pl-PL" sz="1200" dirty="0"/>
              <a:t>w porównaniu do przewozów międzynarodowych zrealizowanych przez porty ACI </a:t>
            </a:r>
            <a:r>
              <a:rPr lang="pl-PL" sz="1200" dirty="0" smtClean="0"/>
              <a:t>Europe (+10%). </a:t>
            </a:r>
            <a:r>
              <a:rPr lang="pl-PL" sz="1200" dirty="0"/>
              <a:t>Jeszcze lepsze wyniki odnotowano w przewozach krajowych (+29%), które kształtowały się na znacznie wyższym poziomie w porównaniu do portów ACI </a:t>
            </a:r>
            <a:r>
              <a:rPr lang="pl-PL" sz="1200" dirty="0" smtClean="0"/>
              <a:t>Europe (6</a:t>
            </a:r>
            <a:r>
              <a:rPr lang="pl-PL" sz="1200" dirty="0"/>
              <a:t>%).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3658977" y="403200"/>
            <a:ext cx="2834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Symbol zastępczy numeru slajdu 1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21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7" y="1547690"/>
            <a:ext cx="9144000" cy="4173450"/>
          </a:xfrm>
        </p:spPr>
        <p:txBody>
          <a:bodyPr wrap="square">
            <a:sp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pl-PL" sz="1200" dirty="0"/>
              <a:t>Liderem wzrostu pod względem ilościowym w trzecim </a:t>
            </a:r>
            <a:r>
              <a:rPr lang="pl-PL" sz="1200" dirty="0" smtClean="0"/>
              <a:t>kwartale 2017 r. </a:t>
            </a:r>
            <a:r>
              <a:rPr lang="pl-PL" sz="1200" dirty="0"/>
              <a:t>i po trzech </a:t>
            </a:r>
            <a:r>
              <a:rPr lang="pl-PL" sz="1200" dirty="0" smtClean="0"/>
              <a:t>kwartałach 2017 roku łącznie, </a:t>
            </a:r>
            <a:r>
              <a:rPr lang="pl-PL" sz="1200" dirty="0"/>
              <a:t>było lotnisko Chopina w Warszawie. W dalszej kolejności </a:t>
            </a:r>
            <a:r>
              <a:rPr lang="pl-PL" sz="1200" dirty="0" smtClean="0"/>
              <a:t>wysokie </a:t>
            </a:r>
            <a:r>
              <a:rPr lang="pl-PL" sz="1200" dirty="0"/>
              <a:t>wzrosty odnotowały </a:t>
            </a:r>
            <a:r>
              <a:rPr lang="pl-PL" sz="1200" dirty="0" smtClean="0"/>
              <a:t>lotniska Katowice-Pyrzowice</a:t>
            </a:r>
            <a:r>
              <a:rPr lang="pl-PL" sz="1200" dirty="0"/>
              <a:t>, Gdańsk im. L. Wałęsy oraz Kraków-Balice.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l-PL" sz="1200" dirty="0"/>
              <a:t>W ramach przewozów regularnych w trzecim </a:t>
            </a:r>
            <a:r>
              <a:rPr lang="pl-PL" sz="1200" dirty="0" smtClean="0"/>
              <a:t>kwartale 2017 roku </a:t>
            </a:r>
            <a:r>
              <a:rPr lang="pl-PL" sz="1200" dirty="0"/>
              <a:t>najpopularniejszym </a:t>
            </a:r>
            <a:r>
              <a:rPr lang="pl-PL" sz="1200" dirty="0" smtClean="0"/>
              <a:t>kierunkiem podróży z/do Polski </a:t>
            </a:r>
            <a:r>
              <a:rPr lang="pl-PL" sz="1200" dirty="0"/>
              <a:t>była Wielka Brytania, która po raz kolejny odnotowała </a:t>
            </a:r>
            <a:r>
              <a:rPr lang="pl-PL" sz="1200" dirty="0" smtClean="0"/>
              <a:t>również największe </a:t>
            </a:r>
            <a:r>
              <a:rPr lang="pl-PL" sz="1200" dirty="0"/>
              <a:t>wzrosty ilościowe, a następnie Niemcy. </a:t>
            </a:r>
            <a:r>
              <a:rPr lang="pl-PL" sz="1200" dirty="0" smtClean="0"/>
              <a:t>Popularne </a:t>
            </a:r>
            <a:r>
              <a:rPr lang="pl-PL" sz="1200" dirty="0"/>
              <a:t>były także </a:t>
            </a:r>
            <a:r>
              <a:rPr lang="pl-PL" sz="1200" dirty="0" smtClean="0"/>
              <a:t>Włochy, Norwegia i Hiszpania. </a:t>
            </a:r>
            <a:r>
              <a:rPr lang="pl-PL" sz="1200" dirty="0"/>
              <a:t>Pozytywne trendy widać także w przewozach czarterowych, które po słabszym poprzednim roku ponownie </a:t>
            </a:r>
            <a:r>
              <a:rPr lang="pl-PL" sz="1200" dirty="0" smtClean="0"/>
              <a:t>odnotowały </a:t>
            </a:r>
            <a:r>
              <a:rPr lang="pl-PL" sz="1200" dirty="0"/>
              <a:t>wzrosty. Najpopularniejszym kierunkiem </a:t>
            </a:r>
            <a:r>
              <a:rPr lang="pl-PL" sz="1200" dirty="0" smtClean="0"/>
              <a:t>w przewozach czarterowych w </a:t>
            </a:r>
            <a:r>
              <a:rPr lang="pl-PL" sz="1200" dirty="0"/>
              <a:t>trzecim kwartale </a:t>
            </a:r>
            <a:r>
              <a:rPr lang="pl-PL" sz="1200" dirty="0" smtClean="0"/>
              <a:t>2017 roku była </a:t>
            </a:r>
            <a:r>
              <a:rPr lang="pl-PL" sz="1200" dirty="0"/>
              <a:t>Grecja. </a:t>
            </a:r>
            <a:r>
              <a:rPr lang="pl-PL" sz="1200" dirty="0" smtClean="0"/>
              <a:t>Najwyższe </a:t>
            </a:r>
            <a:r>
              <a:rPr lang="pl-PL" sz="1200" dirty="0"/>
              <a:t>wzrosty przewozów </a:t>
            </a:r>
            <a:r>
              <a:rPr lang="pl-PL" sz="1200" dirty="0" smtClean="0"/>
              <a:t>czarterowych nastąpiły natomiast na trasach z/do Turcji i Egiptu. Rynki te </a:t>
            </a:r>
            <a:r>
              <a:rPr lang="pl-PL" sz="1200" dirty="0"/>
              <a:t>nieco się odbiły po istotnych spadkach </a:t>
            </a:r>
            <a:r>
              <a:rPr lang="pl-PL" sz="1200" dirty="0" smtClean="0"/>
              <a:t>odnotowanych </a:t>
            </a:r>
            <a:r>
              <a:rPr lang="pl-PL" sz="1200" dirty="0"/>
              <a:t>w poprzednim </a:t>
            </a:r>
            <a:r>
              <a:rPr lang="pl-PL" sz="1200" dirty="0" smtClean="0"/>
              <a:t>roku.</a:t>
            </a:r>
            <a:endParaRPr lang="pl-PL" sz="12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pl-PL" sz="1200" dirty="0"/>
              <a:t>Po trzech kwartałach 2017 roku polski rynek odnotował wyższą dynamikę RPKM niż w przypadku liczby pasażerów, głównie za sprawą wydłużenia średniej długości </a:t>
            </a:r>
            <a:r>
              <a:rPr lang="pl-PL" sz="1200" dirty="0" smtClean="0"/>
              <a:t>odcinka lotu </a:t>
            </a:r>
            <a:r>
              <a:rPr lang="pl-PL" sz="1200" dirty="0"/>
              <a:t>o 39 km. </a:t>
            </a:r>
            <a:r>
              <a:rPr lang="pl-PL" sz="1200" dirty="0" smtClean="0"/>
              <a:t>Warto wskazać, że dynamika </a:t>
            </a:r>
            <a:r>
              <a:rPr lang="pl-PL" sz="1200" dirty="0"/>
              <a:t>ta była </a:t>
            </a:r>
            <a:r>
              <a:rPr lang="pl-PL" sz="1200" dirty="0" smtClean="0"/>
              <a:t>wyższa </a:t>
            </a:r>
            <a:r>
              <a:rPr lang="pl-PL" sz="1200" dirty="0"/>
              <a:t>od wyników Europy i świata prezentowanych przez IATA. W przypadku oferowania, mierzonego wskaźnikiem ASKM, dynamika na polskim rynku po trzech kwartałach była także znacznie wyższa od wyników notowanych na rynku europejskim i </a:t>
            </a:r>
            <a:r>
              <a:rPr lang="pl-PL" sz="1200" dirty="0" smtClean="0"/>
              <a:t>światowym (wg. danych IATA). Analogicznie było </a:t>
            </a:r>
            <a:r>
              <a:rPr lang="pl-PL" sz="1200" dirty="0"/>
              <a:t>ze współczynnikiem LF.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l-PL" sz="1200" dirty="0"/>
              <a:t>Podobnie jak w poprzednich </a:t>
            </a:r>
            <a:r>
              <a:rPr lang="pl-PL" sz="1200" dirty="0" smtClean="0"/>
              <a:t>kwartałach, tak i w trzecim kwartale 2017 roku </a:t>
            </a:r>
            <a:r>
              <a:rPr lang="pl-PL" sz="1200" dirty="0"/>
              <a:t>doszło do niewielkiej zmiany struktury udziałów </a:t>
            </a:r>
            <a:r>
              <a:rPr lang="pl-PL" sz="1200" dirty="0" smtClean="0"/>
              <a:t>przewoźników w </a:t>
            </a:r>
            <a:r>
              <a:rPr lang="pl-PL" sz="1200" dirty="0"/>
              <a:t>rynku ze względu na </a:t>
            </a:r>
            <a:r>
              <a:rPr lang="pl-PL" sz="1200" dirty="0" smtClean="0"/>
              <a:t>realizowany model biznesowy. </a:t>
            </a:r>
            <a:r>
              <a:rPr lang="pl-PL" sz="1200" dirty="0"/>
              <a:t>O ile dynamika przewoźników sieciowych po trzech kwartałach </a:t>
            </a:r>
            <a:r>
              <a:rPr lang="pl-PL" sz="1200" dirty="0" smtClean="0"/>
              <a:t>2017 r. wyniosła </a:t>
            </a:r>
            <a:r>
              <a:rPr lang="pl-PL" sz="1200" dirty="0"/>
              <a:t>15%, o tyle w przypadku LCC </a:t>
            </a:r>
            <a:r>
              <a:rPr lang="pl-PL" sz="1200" dirty="0" smtClean="0"/>
              <a:t>było to </a:t>
            </a:r>
            <a:r>
              <a:rPr lang="pl-PL" sz="1200" dirty="0"/>
              <a:t>17%. Najwięcej pasażerów i największe wzrosty ilościowe wśród przewoźników LCC </a:t>
            </a:r>
            <a:r>
              <a:rPr lang="pl-PL" sz="1200" dirty="0" smtClean="0"/>
              <a:t>odnotowały Ryanair </a:t>
            </a:r>
            <a:r>
              <a:rPr lang="pl-PL" sz="1200" dirty="0"/>
              <a:t>i Wizz Air. Dobre wyniki zanotował również e</a:t>
            </a:r>
            <a:r>
              <a:rPr lang="pl-PL" sz="1200" dirty="0" smtClean="0"/>
              <a:t>asyJet</a:t>
            </a:r>
            <a:r>
              <a:rPr lang="pl-PL" sz="1200" dirty="0"/>
              <a:t>. W przypadku przewoźników sieciowych najwięcej pasażerów obsłużył PLL </a:t>
            </a:r>
            <a:r>
              <a:rPr lang="pl-PL" sz="1200" dirty="0" smtClean="0"/>
              <a:t>LOT (który również pod </a:t>
            </a:r>
            <a:r>
              <a:rPr lang="pl-PL" sz="1200" dirty="0"/>
              <a:t>względem ilościowym miał największe </a:t>
            </a:r>
            <a:r>
              <a:rPr lang="pl-PL" sz="1200" dirty="0" smtClean="0"/>
              <a:t>wzrosty). </a:t>
            </a:r>
            <a:r>
              <a:rPr lang="pl-PL" sz="1200" dirty="0"/>
              <a:t>Oprócz PLL LOT największe wzrosty </a:t>
            </a:r>
            <a:r>
              <a:rPr lang="pl-PL" sz="1200" dirty="0" smtClean="0"/>
              <a:t>po trzech kwartałach 2017 roku miały Air </a:t>
            </a:r>
            <a:r>
              <a:rPr lang="pl-PL" sz="1200" dirty="0"/>
              <a:t>China, KLM i Qatar Airways. Warto wskazać, że to przewoźnicy czarterowi odnotowali po trzech kwartałach </a:t>
            </a:r>
            <a:r>
              <a:rPr lang="pl-PL" sz="1200" dirty="0" smtClean="0"/>
              <a:t>2017 roku najwyższe </a:t>
            </a:r>
            <a:r>
              <a:rPr lang="pl-PL" sz="1200" dirty="0"/>
              <a:t>wzrosty przewozów (+33%) – w szczególności Small Planet Airlines i Enter Air.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3658977" y="403200"/>
            <a:ext cx="2834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Symbol zastępczy numeru slajdu 1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00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/>
          <p:cNvSpPr txBox="1"/>
          <p:nvPr/>
        </p:nvSpPr>
        <p:spPr>
          <a:xfrm>
            <a:off x="457200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narastająco*</a:t>
            </a:r>
            <a:endParaRPr lang="en-GB" sz="1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2246769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Polskie porty lotnicze obsłużyły w </a:t>
            </a:r>
            <a:r>
              <a:rPr lang="pl-PL" sz="1200" dirty="0" smtClean="0"/>
              <a:t>trzecim kwartale </a:t>
            </a:r>
            <a:r>
              <a:rPr lang="pl-PL" sz="1200" dirty="0"/>
              <a:t>2017 roku ponad </a:t>
            </a:r>
            <a:r>
              <a:rPr lang="pl-PL" sz="1200" dirty="0" smtClean="0"/>
              <a:t>12 mln pasażerów (a ponad 30 mln po trzech kwartałach 2017 roku), </a:t>
            </a:r>
            <a:r>
              <a:rPr lang="pl-PL" sz="1200" dirty="0"/>
              <a:t>co stanowi </a:t>
            </a:r>
            <a:r>
              <a:rPr lang="pl-PL" sz="1200" dirty="0" smtClean="0"/>
              <a:t>19% </a:t>
            </a:r>
            <a:r>
              <a:rPr lang="pl-PL" sz="1200" dirty="0"/>
              <a:t>wzrostu w stosunku do </a:t>
            </a:r>
            <a:r>
              <a:rPr lang="pl-PL" sz="1200" dirty="0" smtClean="0"/>
              <a:t>trzeciego kwartału </a:t>
            </a:r>
            <a:r>
              <a:rPr lang="pl-PL" sz="1200" dirty="0"/>
              <a:t>2016 </a:t>
            </a:r>
            <a:r>
              <a:rPr lang="pl-PL" sz="1200" dirty="0" smtClean="0"/>
              <a:t>roku i stanowi wynik lepszy niż odnotowano w poprzednich kwartałach. </a:t>
            </a:r>
            <a:r>
              <a:rPr lang="pl-PL" sz="1200" dirty="0"/>
              <a:t>Zwiększyła się </a:t>
            </a:r>
            <a:r>
              <a:rPr lang="pl-PL" sz="1200" dirty="0" smtClean="0"/>
              <a:t>też średnia </a:t>
            </a:r>
            <a:r>
              <a:rPr lang="pl-PL" sz="1200" dirty="0"/>
              <a:t>długość odcinka lotu – o </a:t>
            </a:r>
            <a:r>
              <a:rPr lang="pl-PL" sz="1200" dirty="0" smtClean="0"/>
              <a:t>34 km (po trzech kwartałach 2017 roku długość odcinka lotu zwiększyła się o 39 km).</a:t>
            </a:r>
            <a:endParaRPr lang="pl-PL" sz="12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Do wzrostów doszło również w przypadku liczby operacji pasażerskich. W </a:t>
            </a:r>
            <a:r>
              <a:rPr lang="pl-PL" sz="1200" dirty="0" smtClean="0"/>
              <a:t>trzecim kwartale 2017 roku wzrosły </a:t>
            </a:r>
            <a:r>
              <a:rPr lang="pl-PL" sz="1200" dirty="0"/>
              <a:t>one o blisko </a:t>
            </a:r>
            <a:r>
              <a:rPr lang="pl-PL" sz="1200" dirty="0" smtClean="0"/>
              <a:t>11% </a:t>
            </a:r>
            <a:r>
              <a:rPr lang="pl-PL" sz="1200" dirty="0"/>
              <a:t>w stosunku do analogicznego okresu 2016 </a:t>
            </a:r>
            <a:r>
              <a:rPr lang="pl-PL" sz="1200" dirty="0" smtClean="0"/>
              <a:t>roku (10% po trzech kwartałach). </a:t>
            </a:r>
            <a:r>
              <a:rPr lang="pl-PL" sz="1200" dirty="0"/>
              <a:t>Jest to </a:t>
            </a:r>
            <a:r>
              <a:rPr lang="pl-PL" sz="1200" dirty="0" smtClean="0"/>
              <a:t>o </a:t>
            </a:r>
            <a:r>
              <a:rPr lang="pl-PL" sz="1200" dirty="0"/>
              <a:t>2</a:t>
            </a:r>
            <a:r>
              <a:rPr lang="pl-PL" sz="1200" dirty="0" smtClean="0"/>
              <a:t> </a:t>
            </a:r>
            <a:r>
              <a:rPr lang="pl-PL" sz="1200" dirty="0"/>
              <a:t>p. p. </a:t>
            </a:r>
            <a:r>
              <a:rPr lang="pl-PL" sz="1200" dirty="0" smtClean="0"/>
              <a:t>więcej niż </a:t>
            </a:r>
            <a:r>
              <a:rPr lang="pl-PL" sz="1200" dirty="0"/>
              <a:t>dynamika wzrostu operacji w poprzednim kwartale.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W </a:t>
            </a:r>
            <a:r>
              <a:rPr lang="pl-PL" sz="1200" dirty="0" smtClean="0"/>
              <a:t>trzecim kwartale 2017 roku </a:t>
            </a:r>
            <a:r>
              <a:rPr lang="pl-PL" sz="1200" dirty="0"/>
              <a:t>znacząco wzrosło oferowanie. Liczba dostępnych miejsc pasażerskich wzrosła o </a:t>
            </a:r>
            <a:r>
              <a:rPr lang="pl-PL" sz="1200" dirty="0" smtClean="0"/>
              <a:t>14% </a:t>
            </a:r>
            <a:r>
              <a:rPr lang="pl-PL" sz="1200" dirty="0"/>
              <a:t>względem analogicznego okresu 2016 roku, co utrzymuje trend z poprzedniego kwartału. </a:t>
            </a:r>
            <a:r>
              <a:rPr lang="pl-PL" sz="1200" dirty="0" smtClean="0"/>
              <a:t>Po trzech kwartałach liczba ta wzrosła o 13%. </a:t>
            </a:r>
            <a:r>
              <a:rPr lang="pl-PL" sz="1200" dirty="0"/>
              <a:t>W </a:t>
            </a:r>
            <a:r>
              <a:rPr lang="pl-PL" sz="1200" dirty="0" smtClean="0"/>
              <a:t>trzecim kwartale </a:t>
            </a:r>
            <a:r>
              <a:rPr lang="pl-PL" sz="1200" dirty="0"/>
              <a:t>2017 roku doszło również do wzrostu współczynnika wypełnienia miejsc. Seat factor (S/F) wyniósł </a:t>
            </a:r>
            <a:r>
              <a:rPr lang="pl-PL" sz="1200" dirty="0" smtClean="0"/>
              <a:t>89% (85% po trzech kwartałach 2017 roku), </a:t>
            </a:r>
            <a:r>
              <a:rPr lang="pl-PL" sz="1200" dirty="0"/>
              <a:t>o </a:t>
            </a:r>
            <a:r>
              <a:rPr lang="pl-PL" sz="1200" dirty="0" smtClean="0"/>
              <a:t>3 </a:t>
            </a:r>
            <a:r>
              <a:rPr lang="pl-PL" sz="1200" dirty="0"/>
              <a:t>p. p. więcej niż w analogicznym okresie poprzedniego roku. Load Factor (LF) wyniósł natomiast </a:t>
            </a:r>
            <a:r>
              <a:rPr lang="pl-PL" sz="1200" dirty="0" smtClean="0"/>
              <a:t>91% (88% po trzech kwartałach 2017 roku), </a:t>
            </a:r>
            <a:r>
              <a:rPr lang="pl-PL" sz="1200" dirty="0"/>
              <a:t>co stanowi wynik o </a:t>
            </a:r>
            <a:r>
              <a:rPr lang="pl-PL" sz="1200" dirty="0" smtClean="0"/>
              <a:t>2 p</a:t>
            </a:r>
            <a:r>
              <a:rPr lang="pl-PL" sz="1200" dirty="0"/>
              <a:t>. p. wyższy niż w </a:t>
            </a:r>
            <a:r>
              <a:rPr lang="pl-PL" sz="1200" dirty="0" smtClean="0"/>
              <a:t>trzecim kwartale </a:t>
            </a:r>
            <a:r>
              <a:rPr lang="pl-PL" sz="1200" dirty="0"/>
              <a:t>2016 roku</a:t>
            </a:r>
            <a:r>
              <a:rPr lang="pl-PL" sz="1200" dirty="0" smtClean="0"/>
              <a:t>.</a:t>
            </a:r>
            <a:endParaRPr lang="pl-PL" sz="1200" dirty="0"/>
          </a:p>
        </p:txBody>
      </p:sp>
      <p:sp>
        <p:nvSpPr>
          <p:cNvPr id="11" name="Prostokąt 10"/>
          <p:cNvSpPr/>
          <p:nvPr/>
        </p:nvSpPr>
        <p:spPr>
          <a:xfrm>
            <a:off x="2480994" y="403200"/>
            <a:ext cx="5190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PASAŻERSKIE ŁĄCZNIE</a:t>
            </a:r>
          </a:p>
        </p:txBody>
      </p:sp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681485"/>
              </p:ext>
            </p:extLst>
          </p:nvPr>
        </p:nvGraphicFramePr>
        <p:xfrm>
          <a:off x="891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Wykres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029600"/>
              </p:ext>
            </p:extLst>
          </p:nvPr>
        </p:nvGraphicFramePr>
        <p:xfrm>
          <a:off x="457200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pasażerów (mln) – kwartał*</a:t>
            </a:r>
            <a:endParaRPr lang="en-GB" sz="14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7" name="Symbol zastępczy numeru slajdu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5</a:t>
            </a:fld>
            <a:endParaRPr lang="pl-PL" dirty="0"/>
          </a:p>
        </p:txBody>
      </p:sp>
      <p:pic>
        <p:nvPicPr>
          <p:cNvPr id="18" name="Picture 4" descr="logo be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rostokąt 1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16020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/>
          <p:cNvSpPr txBox="1"/>
          <p:nvPr/>
        </p:nvSpPr>
        <p:spPr>
          <a:xfrm>
            <a:off x="457200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operacji (tys.) – narastająco*</a:t>
            </a:r>
            <a:endParaRPr lang="en-GB" sz="1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2646878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W </a:t>
            </a:r>
            <a:r>
              <a:rPr lang="pl-PL" sz="1200" dirty="0" smtClean="0"/>
              <a:t>trzecim kwartale 2017 roku </a:t>
            </a:r>
            <a:r>
              <a:rPr lang="pl-PL" sz="1200" dirty="0"/>
              <a:t>doszło do zwiększenia średniej liczby pasażerów przypadających na rejs (o 8 pasażerów więcej w stosunku do </a:t>
            </a:r>
            <a:r>
              <a:rPr lang="pl-PL" sz="1200" dirty="0" smtClean="0"/>
              <a:t>trzeciego kwartału </a:t>
            </a:r>
            <a:r>
              <a:rPr lang="pl-PL" sz="1200" dirty="0"/>
              <a:t>2016 roku). Wartość ta wyniosła </a:t>
            </a:r>
            <a:r>
              <a:rPr lang="pl-PL" sz="1200" dirty="0" smtClean="0"/>
              <a:t>129 pasażerów</a:t>
            </a:r>
            <a:r>
              <a:rPr lang="pl-PL" sz="1200" dirty="0"/>
              <a:t>, </a:t>
            </a:r>
            <a:r>
              <a:rPr lang="pl-PL" sz="1200" dirty="0" smtClean="0"/>
              <a:t>czyli </a:t>
            </a:r>
            <a:r>
              <a:rPr lang="pl-PL" sz="1200" dirty="0"/>
              <a:t>o </a:t>
            </a:r>
            <a:r>
              <a:rPr lang="pl-PL" sz="1200" dirty="0" smtClean="0"/>
              <a:t>10 </a:t>
            </a:r>
            <a:r>
              <a:rPr lang="pl-PL" sz="1200" dirty="0"/>
              <a:t>pasażerów więcej niż w poprzednim kwartale </a:t>
            </a:r>
            <a:r>
              <a:rPr lang="pl-PL" sz="1200" dirty="0" smtClean="0"/>
              <a:t>(119 pasażerów </a:t>
            </a:r>
            <a:r>
              <a:rPr lang="pl-PL" sz="1200" dirty="0"/>
              <a:t>na rejs). Wzrost tego wskaźnika nastąpił również </a:t>
            </a:r>
            <a:r>
              <a:rPr lang="pl-PL" sz="1200" dirty="0" smtClean="0"/>
              <a:t>po trzech kwartałach 2017 roku – 119 pasażerów </a:t>
            </a:r>
            <a:r>
              <a:rPr lang="pl-PL" sz="1200" dirty="0"/>
              <a:t>w 2017 roku, podczas gdy </a:t>
            </a:r>
            <a:r>
              <a:rPr lang="pl-PL" sz="1200" dirty="0" smtClean="0"/>
              <a:t>po trzech kwartałach 2016 </a:t>
            </a:r>
            <a:r>
              <a:rPr lang="pl-PL" sz="1200" dirty="0"/>
              <a:t>roku średnia liczba pasażerów na rejs wynosiła </a:t>
            </a:r>
            <a:r>
              <a:rPr lang="pl-PL" sz="1200" dirty="0" smtClean="0"/>
              <a:t>111. </a:t>
            </a:r>
            <a:r>
              <a:rPr lang="pl-PL" sz="1200" dirty="0"/>
              <a:t>Warto również wskazać, </a:t>
            </a:r>
            <a:r>
              <a:rPr lang="pl-PL" sz="1200" dirty="0" smtClean="0"/>
              <a:t>że w trzecim kwartale </a:t>
            </a:r>
            <a:r>
              <a:rPr lang="pl-PL" sz="1200" dirty="0"/>
              <a:t>roku </a:t>
            </a:r>
            <a:r>
              <a:rPr lang="pl-PL" sz="1200" dirty="0" smtClean="0"/>
              <a:t>2017 to </a:t>
            </a:r>
            <a:r>
              <a:rPr lang="pl-PL" sz="1200" dirty="0"/>
              <a:t>przewoźnicy sieciowi zanotowali największy wzrost liczby pasażerów przypadających średnio na jedną </a:t>
            </a:r>
            <a:r>
              <a:rPr lang="pl-PL" sz="1200" dirty="0" smtClean="0"/>
              <a:t>operację. </a:t>
            </a:r>
            <a:r>
              <a:rPr lang="pl-PL" sz="1200" dirty="0"/>
              <a:t>Podczas gdy na pokładach samolotów przewoźników niskokosztowych podróżowało średnio o </a:t>
            </a:r>
            <a:r>
              <a:rPr lang="pl-PL" sz="1200" dirty="0" smtClean="0"/>
              <a:t>5 </a:t>
            </a:r>
            <a:r>
              <a:rPr lang="pl-PL" sz="1200" dirty="0"/>
              <a:t>pasażerów </a:t>
            </a:r>
            <a:r>
              <a:rPr lang="pl-PL" sz="1200" dirty="0" smtClean="0"/>
              <a:t>więcej (tyle samo co w poprzednim kwartale), </a:t>
            </a:r>
            <a:r>
              <a:rPr lang="pl-PL" sz="1200" dirty="0"/>
              <a:t>to w przypadku przewoźników sieciowych nastąpił w tym okresie wzrost o </a:t>
            </a:r>
            <a:r>
              <a:rPr lang="pl-PL" sz="1200" dirty="0" smtClean="0"/>
              <a:t>7 pasażerów </a:t>
            </a:r>
            <a:r>
              <a:rPr lang="pl-PL" sz="1200" dirty="0"/>
              <a:t>(o 1</a:t>
            </a:r>
            <a:r>
              <a:rPr lang="pl-PL" sz="1200" dirty="0" smtClean="0"/>
              <a:t> pasażera </a:t>
            </a:r>
            <a:r>
              <a:rPr lang="pl-PL" sz="1200" dirty="0"/>
              <a:t>więcej niż w poprzednim kwartale). </a:t>
            </a:r>
            <a:r>
              <a:rPr lang="pl-PL" sz="1200" dirty="0" smtClean="0"/>
              <a:t>Po trzech kwartałach zrównały się wzrosty średniej liczby pasażerów przewoźników </a:t>
            </a:r>
            <a:r>
              <a:rPr lang="pl-PL" sz="1200" dirty="0"/>
              <a:t>niskokosztowi </a:t>
            </a:r>
            <a:r>
              <a:rPr lang="pl-PL" sz="1200" dirty="0" smtClean="0"/>
              <a:t>i sieciowych – dla obydwu kategorii wzrost ten wyniósł 6 pasażerów.</a:t>
            </a:r>
            <a:endParaRPr lang="pl-PL" sz="12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Wyniki </a:t>
            </a:r>
            <a:r>
              <a:rPr lang="pl-PL" sz="1200" dirty="0" smtClean="0"/>
              <a:t>trzeciego kwartału </a:t>
            </a:r>
            <a:r>
              <a:rPr lang="pl-PL" sz="1200" dirty="0"/>
              <a:t>2017 roku pokazują, że rynek wciąż szybko się rozwija. Od </a:t>
            </a:r>
            <a:r>
              <a:rPr lang="pl-PL" sz="1200" dirty="0" smtClean="0"/>
              <a:t>lipca do sierpnia 2017 roku miesięczne </a:t>
            </a:r>
            <a:r>
              <a:rPr lang="pl-PL" sz="1200" dirty="0"/>
              <a:t>dynamiki wzrostu liczby operacji pasażerskich kształtowały się odpowiednio na poziomie </a:t>
            </a:r>
            <a:r>
              <a:rPr lang="pl-PL" sz="1200" dirty="0" smtClean="0"/>
              <a:t>11, 10 i 12%. </a:t>
            </a:r>
            <a:r>
              <a:rPr lang="pl-PL" sz="1200" dirty="0"/>
              <a:t>Wysoką dynamikę wzrostu liczby operacji w tym czasie odnotowali przede wszystkim przewoźnicy niskokosztowi. W przypadku przewoźników </a:t>
            </a:r>
            <a:r>
              <a:rPr lang="pl-PL" sz="1200" dirty="0" smtClean="0"/>
              <a:t>niskokosztowych liczba </a:t>
            </a:r>
            <a:r>
              <a:rPr lang="pl-PL" sz="1200" dirty="0"/>
              <a:t>operacji wzrosła w poszczególnych miesiącach </a:t>
            </a:r>
            <a:r>
              <a:rPr lang="pl-PL" sz="1200" dirty="0" smtClean="0"/>
              <a:t>trzeciego kwartału 2017 roku o 12, </a:t>
            </a:r>
            <a:r>
              <a:rPr lang="pl-PL" sz="1200" dirty="0"/>
              <a:t>13 i </a:t>
            </a:r>
            <a:r>
              <a:rPr lang="pl-PL" sz="1200" dirty="0" smtClean="0"/>
              <a:t>14%, </a:t>
            </a:r>
            <a:r>
              <a:rPr lang="pl-PL" sz="1200" dirty="0"/>
              <a:t>a w przypadku przewoźników sieciowych </a:t>
            </a:r>
            <a:r>
              <a:rPr lang="pl-PL" sz="1200" dirty="0" smtClean="0"/>
              <a:t>o 7, 5 i 7%, Duży wzrost </a:t>
            </a:r>
            <a:r>
              <a:rPr lang="pl-PL" sz="1200" dirty="0"/>
              <a:t>operacji w tych miesiącach odnotowali </a:t>
            </a:r>
            <a:r>
              <a:rPr lang="pl-PL" sz="1200" dirty="0" smtClean="0"/>
              <a:t>także przewoźnicy </a:t>
            </a:r>
            <a:r>
              <a:rPr lang="pl-PL" sz="1200" dirty="0"/>
              <a:t>czarterowi – </a:t>
            </a:r>
            <a:r>
              <a:rPr lang="pl-PL" sz="1200" dirty="0" smtClean="0"/>
              <a:t>19, 21 i 23%.</a:t>
            </a:r>
            <a:endParaRPr lang="pl-PL" sz="1200" dirty="0"/>
          </a:p>
        </p:txBody>
      </p:sp>
      <p:sp>
        <p:nvSpPr>
          <p:cNvPr id="11" name="Prostokąt 10"/>
          <p:cNvSpPr/>
          <p:nvPr/>
        </p:nvSpPr>
        <p:spPr>
          <a:xfrm>
            <a:off x="2812784" y="403200"/>
            <a:ext cx="4526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OPERACJE LOTNICZE ŁĄCZNIE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Liczba operacji (tys.) – kwartał*</a:t>
            </a:r>
            <a:endParaRPr lang="en-GB" sz="1400" b="1" dirty="0"/>
          </a:p>
        </p:txBody>
      </p:sp>
      <p:graphicFrame>
        <p:nvGraphicFramePr>
          <p:cNvPr id="39" name="Wykres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0136360"/>
              </p:ext>
            </p:extLst>
          </p:nvPr>
        </p:nvGraphicFramePr>
        <p:xfrm>
          <a:off x="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Wykres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243891"/>
              </p:ext>
            </p:extLst>
          </p:nvPr>
        </p:nvGraphicFramePr>
        <p:xfrm>
          <a:off x="457200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6</a:t>
            </a:fld>
            <a:endParaRPr lang="pl-PL" dirty="0"/>
          </a:p>
        </p:txBody>
      </p:sp>
      <p:pic>
        <p:nvPicPr>
          <p:cNvPr id="16" name="Picture 4" descr="logo bes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Prostokąt 17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363363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2462213"/>
          </a:xfrm>
        </p:spPr>
        <p:txBody>
          <a:bodyPr wrap="square">
            <a:spAutoFit/>
          </a:bodyPr>
          <a:lstStyle/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/>
              <a:t>Po trzech kwartałach odnotowano wzrost w wysokości prawie 13%, na co wpłynął między innymi dobry wynik w pierwszym kwartale tego roku. W </a:t>
            </a:r>
            <a:r>
              <a:rPr lang="pl-PL" sz="1200" dirty="0" smtClean="0"/>
              <a:t>trzecim kwartale </a:t>
            </a:r>
            <a:r>
              <a:rPr lang="pl-PL" sz="1200" dirty="0"/>
              <a:t>2017 roku linie lotnicze przewiozły ponad </a:t>
            </a:r>
            <a:r>
              <a:rPr lang="pl-PL" sz="1200" dirty="0" smtClean="0"/>
              <a:t>27 </a:t>
            </a:r>
            <a:r>
              <a:rPr lang="pl-PL" sz="1200" dirty="0"/>
              <a:t>tys. ton cargo, co przekłada się na wzrost o </a:t>
            </a:r>
            <a:r>
              <a:rPr lang="pl-PL" sz="1200" dirty="0" smtClean="0"/>
              <a:t>blisko 8% </a:t>
            </a:r>
            <a:r>
              <a:rPr lang="pl-PL" sz="1200" dirty="0"/>
              <a:t>w stosunku do </a:t>
            </a:r>
            <a:r>
              <a:rPr lang="pl-PL" sz="1200" dirty="0" smtClean="0"/>
              <a:t>trzeciego kwartału </a:t>
            </a:r>
            <a:r>
              <a:rPr lang="pl-PL" sz="1200" dirty="0"/>
              <a:t>roku </a:t>
            </a:r>
            <a:r>
              <a:rPr lang="pl-PL" sz="1200" dirty="0" smtClean="0"/>
              <a:t>2016. Najpopularniejszymi </a:t>
            </a:r>
            <a:r>
              <a:rPr lang="pl-PL" sz="1200" dirty="0"/>
              <a:t>kierunkami, zarówno w przypadku eksportu, jak i importu, były Niemcy, Stany Zjednoczone i Zjednoczone Emiraty Arabskie – tak samo, jak w </a:t>
            </a:r>
            <a:r>
              <a:rPr lang="pl-PL" sz="1200" dirty="0" smtClean="0"/>
              <a:t>ubiegłych kwartałach. </a:t>
            </a:r>
            <a:r>
              <a:rPr lang="pl-PL" sz="1200" dirty="0"/>
              <a:t>Z kolei największe wzrosty ilościowe odnotowano w przypadku </a:t>
            </a:r>
            <a:r>
              <a:rPr lang="pl-PL" sz="1200" dirty="0" smtClean="0"/>
              <a:t>Korei </a:t>
            </a:r>
            <a:r>
              <a:rPr lang="pl-PL" sz="1200" dirty="0"/>
              <a:t>Południowej </a:t>
            </a:r>
            <a:r>
              <a:rPr lang="pl-PL" sz="1200" dirty="0" smtClean="0"/>
              <a:t>(+1 075 </a:t>
            </a:r>
            <a:r>
              <a:rPr lang="pl-PL" sz="1200" dirty="0"/>
              <a:t>ton</a:t>
            </a:r>
            <a:r>
              <a:rPr lang="pl-PL" sz="1200" dirty="0" smtClean="0"/>
              <a:t>), Stanów Zjednoczonych (+1 064 </a:t>
            </a:r>
            <a:r>
              <a:rPr lang="pl-PL" sz="1200" dirty="0"/>
              <a:t>ton), oraz </a:t>
            </a:r>
            <a:r>
              <a:rPr lang="pl-PL" sz="1200" dirty="0" smtClean="0"/>
              <a:t>Zjednoczonych Emiratów Arabskich (+642 ton</a:t>
            </a:r>
            <a:r>
              <a:rPr lang="pl-PL" sz="1200" dirty="0"/>
              <a:t>). Najwięcej, bo aż ponad </a:t>
            </a:r>
            <a:r>
              <a:rPr lang="pl-PL" sz="1200" dirty="0" smtClean="0"/>
              <a:t>9,5 </a:t>
            </a:r>
            <a:r>
              <a:rPr lang="pl-PL" sz="1200" dirty="0"/>
              <a:t>tys. ton, przewiózł PLL LOT. </a:t>
            </a:r>
            <a:r>
              <a:rPr lang="pl-PL" sz="1200" dirty="0" smtClean="0"/>
              <a:t>Kolejne dobre wyniki pod </a:t>
            </a:r>
            <a:r>
              <a:rPr lang="pl-PL" sz="1200" dirty="0"/>
              <a:t>względem ilości przewiezionego cargo </a:t>
            </a:r>
            <a:r>
              <a:rPr lang="pl-PL" sz="1200" dirty="0" smtClean="0"/>
              <a:t>odnotowali DHL</a:t>
            </a:r>
            <a:r>
              <a:rPr lang="pl-PL" sz="1200" dirty="0"/>
              <a:t> </a:t>
            </a:r>
            <a:r>
              <a:rPr lang="pl-PL" sz="1200" dirty="0" smtClean="0"/>
              <a:t>i UPS</a:t>
            </a:r>
            <a:r>
              <a:rPr lang="pl-PL" sz="1200" dirty="0"/>
              <a:t>, co również pozostało niezmienione względem </a:t>
            </a:r>
            <a:r>
              <a:rPr lang="pl-PL" sz="1200" dirty="0" smtClean="0"/>
              <a:t>poprzednich kwartałów. </a:t>
            </a:r>
            <a:r>
              <a:rPr lang="pl-PL" sz="1200" dirty="0"/>
              <a:t>Jeżeli chodzi o ilościowe wzrosty w stosunku do </a:t>
            </a:r>
            <a:r>
              <a:rPr lang="pl-PL" sz="1200" dirty="0" smtClean="0"/>
              <a:t>analogicznego okresu roku 2016, </a:t>
            </a:r>
            <a:r>
              <a:rPr lang="pl-PL" sz="1200" dirty="0"/>
              <a:t>największym wzrostem mogą pochwalić się PLL LOT </a:t>
            </a:r>
            <a:r>
              <a:rPr lang="pl-PL" sz="1200" dirty="0" smtClean="0"/>
              <a:t>(+2,6 </a:t>
            </a:r>
            <a:r>
              <a:rPr lang="pl-PL" sz="1200" dirty="0"/>
              <a:t>tys. ton), ASL Airlines </a:t>
            </a:r>
            <a:r>
              <a:rPr lang="pl-PL" sz="1200" dirty="0" smtClean="0"/>
              <a:t>Ireland (+1,2 </a:t>
            </a:r>
            <a:r>
              <a:rPr lang="pl-PL" sz="1200" dirty="0"/>
              <a:t>tys. ton), </a:t>
            </a:r>
            <a:r>
              <a:rPr lang="pl-PL" sz="1200" dirty="0" smtClean="0"/>
              <a:t>a następnie Air China (+1 tys. ton).</a:t>
            </a:r>
            <a:endParaRPr lang="pl-PL" sz="12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200" dirty="0" smtClean="0"/>
              <a:t>Analizując przewozy cargo pod względem lotnisk </a:t>
            </a:r>
            <a:r>
              <a:rPr lang="pl-PL" sz="1200" dirty="0"/>
              <a:t>najwięcej cargo przewieziono z </a:t>
            </a:r>
            <a:r>
              <a:rPr lang="pl-PL" sz="1200" dirty="0" smtClean="0"/>
              <a:t>i </a:t>
            </a:r>
            <a:r>
              <a:rPr lang="pl-PL" sz="1200" dirty="0"/>
              <a:t>do portu im F. Chopina w Warszawie – ponad </a:t>
            </a:r>
            <a:r>
              <a:rPr lang="pl-PL" sz="1200" dirty="0" smtClean="0"/>
              <a:t>22 </a:t>
            </a:r>
            <a:r>
              <a:rPr lang="pl-PL" sz="1200" dirty="0"/>
              <a:t>tys. ton, co stanowi </a:t>
            </a:r>
            <a:r>
              <a:rPr lang="pl-PL" sz="1200" dirty="0" smtClean="0"/>
              <a:t>81% </a:t>
            </a:r>
            <a:r>
              <a:rPr lang="pl-PL" sz="1200" dirty="0"/>
              <a:t>całego cargo przewiezionego drogą lotniczą w Polsce w </a:t>
            </a:r>
            <a:r>
              <a:rPr lang="pl-PL" sz="1200" dirty="0" smtClean="0"/>
              <a:t>trzecim kwartale 2017 roku. Lotnisko Chopina w Warszawie może </a:t>
            </a:r>
            <a:r>
              <a:rPr lang="pl-PL" sz="1200" dirty="0"/>
              <a:t>się również pochwalić największym wzrostem ilościowym w stosunku do </a:t>
            </a:r>
            <a:r>
              <a:rPr lang="pl-PL" sz="1200" dirty="0" smtClean="0"/>
              <a:t>trzeciego kwartału </a:t>
            </a:r>
            <a:r>
              <a:rPr lang="pl-PL" sz="1200" dirty="0"/>
              <a:t>2016 roku – o </a:t>
            </a:r>
            <a:r>
              <a:rPr lang="pl-PL" sz="1200" dirty="0" smtClean="0"/>
              <a:t>prawie 3,2 </a:t>
            </a:r>
            <a:r>
              <a:rPr lang="pl-PL" sz="1200" dirty="0"/>
              <a:t>tys. ton. Pod względem </a:t>
            </a:r>
            <a:r>
              <a:rPr lang="pl-PL" sz="1200" dirty="0" smtClean="0"/>
              <a:t>tonażu przewiezionego </a:t>
            </a:r>
            <a:r>
              <a:rPr lang="pl-PL" sz="1200" dirty="0"/>
              <a:t>cargo </a:t>
            </a:r>
            <a:r>
              <a:rPr lang="pl-PL" sz="1200" dirty="0" smtClean="0"/>
              <a:t>dobre </a:t>
            </a:r>
            <a:r>
              <a:rPr lang="pl-PL" sz="1200" dirty="0"/>
              <a:t>wyniki odnotowało także lotnisko </a:t>
            </a:r>
            <a:r>
              <a:rPr lang="pl-PL" sz="1200" dirty="0" smtClean="0"/>
              <a:t>im</a:t>
            </a:r>
            <a:r>
              <a:rPr lang="pl-PL" sz="1200" dirty="0"/>
              <a:t>. L. Wałęsy w Gdańsku </a:t>
            </a:r>
            <a:r>
              <a:rPr lang="pl-PL" sz="1200" dirty="0" smtClean="0"/>
              <a:t>– wzrost ilości o ponad 17%.</a:t>
            </a:r>
            <a:endParaRPr lang="pl-PL" sz="1200" dirty="0"/>
          </a:p>
        </p:txBody>
      </p:sp>
      <p:sp>
        <p:nvSpPr>
          <p:cNvPr id="32" name="Prostokąt 31"/>
          <p:cNvSpPr/>
          <p:nvPr/>
        </p:nvSpPr>
        <p:spPr>
          <a:xfrm>
            <a:off x="1836000" y="403200"/>
            <a:ext cx="648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CARGO</a:t>
            </a:r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Wartość cargo „on board” (ton) – kwartał*</a:t>
            </a:r>
            <a:endParaRPr lang="en-GB" sz="14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457200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Wartość cargo „on board” (ton) – narastająco*</a:t>
            </a:r>
            <a:endParaRPr lang="en-GB" sz="1400" b="1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318900"/>
              </p:ext>
            </p:extLst>
          </p:nvPr>
        </p:nvGraphicFramePr>
        <p:xfrm>
          <a:off x="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401907"/>
              </p:ext>
            </p:extLst>
          </p:nvPr>
        </p:nvGraphicFramePr>
        <p:xfrm>
          <a:off x="457200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rostokąt 1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59484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Wykres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019287"/>
              </p:ext>
            </p:extLst>
          </p:nvPr>
        </p:nvGraphicFramePr>
        <p:xfrm>
          <a:off x="5760000" y="3600000"/>
          <a:ext cx="3384000" cy="15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188944"/>
              </p:ext>
            </p:extLst>
          </p:nvPr>
        </p:nvGraphicFramePr>
        <p:xfrm>
          <a:off x="0" y="3600000"/>
          <a:ext cx="576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2385268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l-PL" sz="1200" dirty="0"/>
              <a:t>W </a:t>
            </a:r>
            <a:r>
              <a:rPr lang="pl-PL" sz="1200" dirty="0" smtClean="0"/>
              <a:t>trzecim kwartale </a:t>
            </a:r>
            <a:r>
              <a:rPr lang="pl-PL" sz="1200" dirty="0"/>
              <a:t>2017 roku zaobserwowano </a:t>
            </a:r>
            <a:r>
              <a:rPr lang="pl-PL" sz="1200" dirty="0" smtClean="0"/>
              <a:t>12% wzrost </a:t>
            </a:r>
            <a:r>
              <a:rPr lang="pl-PL" sz="1200" dirty="0"/>
              <a:t>ruchu na rynku </a:t>
            </a:r>
            <a:r>
              <a:rPr lang="pl-PL" sz="1200" dirty="0" smtClean="0"/>
              <a:t>czarterowym </a:t>
            </a:r>
            <a:r>
              <a:rPr lang="pl-PL" sz="1200" dirty="0"/>
              <a:t>w stosunku do analogicznego okresu 2016 </a:t>
            </a:r>
            <a:r>
              <a:rPr lang="pl-PL" sz="1200" dirty="0" smtClean="0"/>
              <a:t>roku. Pomiędzy poszczególnymi </a:t>
            </a:r>
            <a:r>
              <a:rPr lang="pl-PL" sz="1200" dirty="0"/>
              <a:t>miesiącami dynamika (mierzona liczbą pasażerów) od </a:t>
            </a:r>
            <a:r>
              <a:rPr lang="pl-PL" sz="1200" dirty="0" smtClean="0"/>
              <a:t>lipca do sierpnia </a:t>
            </a:r>
            <a:r>
              <a:rPr lang="pl-PL" sz="1200" dirty="0"/>
              <a:t>względem analogicznych miesięcy poprzedniego roku była dodatnia i wyniosła odpowiednio </a:t>
            </a:r>
            <a:r>
              <a:rPr lang="pl-PL" sz="1200" dirty="0" smtClean="0"/>
              <a:t>10, 12 i 13%, co oznacza znaczny spadek dynamiki w stosunku do poprzedniego kwartału, gdzie ogólny wzrost w kwartale wynosił 20%. Należy </a:t>
            </a:r>
            <a:r>
              <a:rPr lang="pl-PL" sz="1200" dirty="0"/>
              <a:t>tutaj przypomnieć, że ubiegły rok nie należał do udanych, jeśli chodzi o przewozy </a:t>
            </a:r>
            <a:r>
              <a:rPr lang="pl-PL" sz="1200" dirty="0" smtClean="0"/>
              <a:t>czarterowe, kiedy to duże </a:t>
            </a:r>
            <a:r>
              <a:rPr lang="pl-PL" sz="1200" dirty="0"/>
              <a:t>spadki odnotowano </a:t>
            </a:r>
            <a:r>
              <a:rPr lang="pl-PL" sz="1200" dirty="0" smtClean="0"/>
              <a:t>w </a:t>
            </a:r>
            <a:r>
              <a:rPr lang="pl-PL" sz="1200" dirty="0"/>
              <a:t>pierwszym kwartale 2016 roku</a:t>
            </a:r>
            <a:r>
              <a:rPr lang="pl-PL" sz="1200" dirty="0" smtClean="0"/>
              <a:t>, zaś trzeci kwartał </a:t>
            </a:r>
            <a:r>
              <a:rPr lang="pl-PL" sz="1200" dirty="0"/>
              <a:t>2016 roku również przyniósł </a:t>
            </a:r>
            <a:r>
              <a:rPr lang="pl-PL" sz="1200" dirty="0" smtClean="0"/>
              <a:t>nieznaczny spadek względem </a:t>
            </a:r>
            <a:r>
              <a:rPr lang="pl-PL" sz="1200" dirty="0"/>
              <a:t>2015 </a:t>
            </a:r>
            <a:r>
              <a:rPr lang="pl-PL" sz="1200" dirty="0" smtClean="0"/>
              <a:t>roku (-0,3</a:t>
            </a:r>
            <a:r>
              <a:rPr lang="pl-PL" sz="1200" dirty="0"/>
              <a:t>% ). </a:t>
            </a:r>
            <a:r>
              <a:rPr lang="pl-PL" sz="1200" dirty="0" smtClean="0"/>
              <a:t>Warto tu dodać, że </a:t>
            </a:r>
            <a:r>
              <a:rPr lang="pl-PL" sz="1200" dirty="0"/>
              <a:t>t</a:t>
            </a:r>
            <a:r>
              <a:rPr lang="pl-PL" sz="1200" dirty="0" smtClean="0"/>
              <a:t>rzeci kwartał 2017 roku przyniósł wzrost nawet w stosunku </a:t>
            </a:r>
            <a:r>
              <a:rPr lang="pl-PL" sz="1200" dirty="0"/>
              <a:t>do 2015 </a:t>
            </a:r>
            <a:r>
              <a:rPr lang="pl-PL" sz="1200" dirty="0" smtClean="0"/>
              <a:t>roku. Porównując ze sobą trzeci kwartał 2017 i 2015 roku możemy </a:t>
            </a:r>
            <a:r>
              <a:rPr lang="pl-PL" sz="1200" dirty="0"/>
              <a:t>zaobserwować wzrost liczby przewiezionych pasażerów w ruchu </a:t>
            </a:r>
            <a:r>
              <a:rPr lang="pl-PL" sz="1200" dirty="0" smtClean="0"/>
              <a:t>czarterowym </a:t>
            </a:r>
            <a:r>
              <a:rPr lang="pl-PL" sz="1200" dirty="0"/>
              <a:t>o </a:t>
            </a:r>
            <a:r>
              <a:rPr lang="pl-PL" sz="1200" dirty="0" smtClean="0"/>
              <a:t>11%. Ponadto, łącznie po trzech kwartałach 2017 roku obserwujemy </a:t>
            </a:r>
            <a:r>
              <a:rPr lang="pl-PL" sz="1200" dirty="0"/>
              <a:t>wzrost </a:t>
            </a:r>
            <a:r>
              <a:rPr lang="pl-PL" sz="1200" dirty="0" smtClean="0"/>
              <a:t>przewozów o 15% </a:t>
            </a:r>
            <a:r>
              <a:rPr lang="pl-PL" sz="1200" dirty="0"/>
              <a:t>względem </a:t>
            </a:r>
            <a:r>
              <a:rPr lang="pl-PL" sz="1200" dirty="0" smtClean="0"/>
              <a:t>2016 </a:t>
            </a:r>
            <a:r>
              <a:rPr lang="pl-PL" sz="1200" dirty="0"/>
              <a:t>roku i </a:t>
            </a:r>
            <a:r>
              <a:rPr lang="pl-PL" sz="1200" dirty="0" smtClean="0"/>
              <a:t>ponad </a:t>
            </a:r>
            <a:r>
              <a:rPr lang="pl-PL" sz="1200" dirty="0"/>
              <a:t>8</a:t>
            </a:r>
            <a:r>
              <a:rPr lang="pl-PL" sz="1200" dirty="0" smtClean="0"/>
              <a:t>% </a:t>
            </a:r>
            <a:r>
              <a:rPr lang="pl-PL" sz="1200" dirty="0"/>
              <a:t>względem </a:t>
            </a:r>
            <a:r>
              <a:rPr lang="pl-PL" sz="1200" dirty="0" smtClean="0"/>
              <a:t>2015 </a:t>
            </a:r>
            <a:r>
              <a:rPr lang="pl-PL" sz="1200" dirty="0"/>
              <a:t>roku, co pokazuje pozytywny trend w rozwoju ruchu czarterowego.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 smtClean="0"/>
              <a:t>Letnie miesiące 2017 roku </a:t>
            </a:r>
            <a:r>
              <a:rPr lang="pl-PL" sz="1200" dirty="0"/>
              <a:t>przyniosły ponownie znaczący wzrost w ruchu regularnym. Jego </a:t>
            </a:r>
            <a:r>
              <a:rPr lang="pl-PL" sz="1200" dirty="0" smtClean="0"/>
              <a:t>miesięczna dynamika </a:t>
            </a:r>
            <a:r>
              <a:rPr lang="pl-PL" sz="1200" dirty="0"/>
              <a:t>kształtowała się w </a:t>
            </a:r>
            <a:r>
              <a:rPr lang="pl-PL" sz="1200" dirty="0" smtClean="0"/>
              <a:t>lipcu na </a:t>
            </a:r>
            <a:r>
              <a:rPr lang="pl-PL" sz="1200" dirty="0"/>
              <a:t>poziomie </a:t>
            </a:r>
            <a:r>
              <a:rPr lang="pl-PL" sz="1200" dirty="0" smtClean="0"/>
              <a:t>+21%, </a:t>
            </a:r>
            <a:r>
              <a:rPr lang="pl-PL" sz="1200" dirty="0"/>
              <a:t>w </a:t>
            </a:r>
            <a:r>
              <a:rPr lang="pl-PL" sz="1200" dirty="0" smtClean="0"/>
              <a:t>sierpniu +20%, </a:t>
            </a:r>
            <a:r>
              <a:rPr lang="pl-PL" sz="1200" dirty="0"/>
              <a:t>a </a:t>
            </a:r>
            <a:r>
              <a:rPr lang="pl-PL" sz="1200" dirty="0" smtClean="0"/>
              <a:t>we wrześniu +20%. </a:t>
            </a:r>
            <a:r>
              <a:rPr lang="pl-PL" sz="1200" dirty="0"/>
              <a:t>Jak pokazują powyższe dane, </a:t>
            </a:r>
            <a:r>
              <a:rPr lang="pl-PL" sz="1200" dirty="0" smtClean="0"/>
              <a:t>zarówno wzrost przewozów regularnych, </a:t>
            </a:r>
            <a:r>
              <a:rPr lang="pl-PL" sz="1200" dirty="0"/>
              <a:t>jak i </a:t>
            </a:r>
            <a:r>
              <a:rPr lang="pl-PL" sz="1200" dirty="0" smtClean="0"/>
              <a:t>czarterowych, </a:t>
            </a:r>
            <a:r>
              <a:rPr lang="pl-PL" sz="1200" dirty="0"/>
              <a:t>wpłynęły na wzrost liczby przewiezionych pasażerów </a:t>
            </a:r>
            <a:r>
              <a:rPr lang="pl-PL" sz="1200" dirty="0" smtClean="0"/>
              <a:t>w trzecim kwartale 2017 roku i łącznie po trzech kwartałach 2017 </a:t>
            </a:r>
            <a:r>
              <a:rPr lang="pl-PL" sz="1200" dirty="0"/>
              <a:t>roku.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6707533" y="3420000"/>
            <a:ext cx="1488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Dynamika ruchu*</a:t>
            </a:r>
            <a:endParaRPr lang="en-GB" sz="1400" b="1" dirty="0"/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5760000" y="3420000"/>
            <a:ext cx="0" cy="324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770043"/>
              </p:ext>
            </p:extLst>
          </p:nvPr>
        </p:nvGraphicFramePr>
        <p:xfrm>
          <a:off x="5760000" y="5148000"/>
          <a:ext cx="3384000" cy="15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57972"/>
              </p:ext>
            </p:extLst>
          </p:nvPr>
        </p:nvGraphicFramePr>
        <p:xfrm>
          <a:off x="7673478" y="3661023"/>
          <a:ext cx="12858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" name="Arkusz" r:id="rId6" imgW="1285998" imgH="200021" progId="Excel.Sheet.12">
                  <p:link updateAutomatic="1"/>
                </p:oleObj>
              </mc:Choice>
              <mc:Fallback>
                <p:oleObj name="Arkusz" r:id="rId6" imgW="1285998" imgH="200021" progId="Excel.Sheet.12">
                  <p:link updateAutomatic="1"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478" y="3661023"/>
                        <a:ext cx="128587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398724"/>
              </p:ext>
            </p:extLst>
          </p:nvPr>
        </p:nvGraphicFramePr>
        <p:xfrm>
          <a:off x="7673478" y="5229200"/>
          <a:ext cx="12858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" name="Arkusz" r:id="rId8" imgW="1285998" imgH="200021" progId="Excel.Sheet.12">
                  <p:link updateAutomatic="1"/>
                </p:oleObj>
              </mc:Choice>
              <mc:Fallback>
                <p:oleObj name="Arkusz" r:id="rId8" imgW="1285998" imgH="200021" progId="Excel.Sheet.12">
                  <p:link updateAutomatic="1"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478" y="5229200"/>
                        <a:ext cx="128587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Prostokąt 16"/>
          <p:cNvSpPr/>
          <p:nvPr/>
        </p:nvSpPr>
        <p:spPr>
          <a:xfrm>
            <a:off x="2414374" y="403200"/>
            <a:ext cx="53232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SEZONOWE ZMIANY PRZEWOZÓW</a:t>
            </a:r>
          </a:p>
        </p:txBody>
      </p: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8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Prostokąt 23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1552553" y="3420000"/>
            <a:ext cx="26548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Miesięczne przewozy pasażerskie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3142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862490" y="403200"/>
            <a:ext cx="7147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WYNIKI PORTÓW </a:t>
            </a:r>
            <a:r>
              <a:rPr lang="pl-PL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PORÓWNANIE </a:t>
            </a: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ACI EUROPE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6120000" y="4572000"/>
            <a:ext cx="3060000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WAW*</a:t>
            </a:r>
            <a:endParaRPr lang="en-GB" sz="14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4572000"/>
            <a:ext cx="3059832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całego rynku*</a:t>
            </a:r>
            <a:endParaRPr lang="en-GB" sz="1400" b="1" dirty="0"/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3059832" y="4968000"/>
            <a:ext cx="0" cy="169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3059831" y="4572000"/>
            <a:ext cx="3060000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/>
              <a:t>Dynamika portów regionalnych* </a:t>
            </a:r>
            <a:endParaRPr lang="en-GB" sz="1400" b="1" dirty="0"/>
          </a:p>
        </p:txBody>
      </p:sp>
      <p:cxnSp>
        <p:nvCxnSpPr>
          <p:cNvPr id="20" name="Łącznik prostoliniowy 19"/>
          <p:cNvCxnSpPr/>
          <p:nvPr/>
        </p:nvCxnSpPr>
        <p:spPr>
          <a:xfrm>
            <a:off x="6120000" y="4968000"/>
            <a:ext cx="0" cy="169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Wykres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040473"/>
              </p:ext>
            </p:extLst>
          </p:nvPr>
        </p:nvGraphicFramePr>
        <p:xfrm>
          <a:off x="0" y="4932000"/>
          <a:ext cx="3060000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Wykres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550945"/>
              </p:ext>
            </p:extLst>
          </p:nvPr>
        </p:nvGraphicFramePr>
        <p:xfrm>
          <a:off x="3060000" y="4932000"/>
          <a:ext cx="3060000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Wykres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724225"/>
              </p:ext>
            </p:extLst>
          </p:nvPr>
        </p:nvGraphicFramePr>
        <p:xfrm>
          <a:off x="6120000" y="4932000"/>
          <a:ext cx="3060000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3385542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dynamika ruchu w polskich portach lotniczych znacznie przewyższyła wyniki portów ACI </a:t>
            </a:r>
            <a:r>
              <a:rPr lang="pl-PL" sz="1100" dirty="0" smtClean="0"/>
              <a:t>Europe (+</a:t>
            </a:r>
            <a:r>
              <a:rPr lang="pl-PL" sz="1100" dirty="0"/>
              <a:t>9</a:t>
            </a:r>
            <a:r>
              <a:rPr lang="pl-PL" sz="1100" dirty="0" smtClean="0"/>
              <a:t> </a:t>
            </a:r>
            <a:r>
              <a:rPr lang="pl-PL" sz="1100" dirty="0"/>
              <a:t>p. p.). Ponadto, podobnie jak w poprzednich </a:t>
            </a:r>
            <a:r>
              <a:rPr lang="pl-PL" sz="1100" dirty="0" smtClean="0"/>
              <a:t>kwartałach 2017 roku, </a:t>
            </a:r>
            <a:r>
              <a:rPr lang="pl-PL" sz="1100" dirty="0"/>
              <a:t>porty regionalne łącznie osiągnęły wynik lepszy od porównywalnych portów ACI </a:t>
            </a:r>
            <a:r>
              <a:rPr lang="pl-PL" sz="1100" dirty="0" smtClean="0"/>
              <a:t>Europe (+3 </a:t>
            </a:r>
            <a:r>
              <a:rPr lang="pl-PL" sz="1100" dirty="0"/>
              <a:t>p. p</a:t>
            </a:r>
            <a:r>
              <a:rPr lang="pl-PL" sz="1100" dirty="0" smtClean="0"/>
              <a:t>.). Wśród </a:t>
            </a:r>
            <a:r>
              <a:rPr lang="pl-PL" sz="1100" dirty="0"/>
              <a:t>portów regionalnych (przy założeniu klasyfikacji uwzględniającej lotnisko </a:t>
            </a:r>
            <a:r>
              <a:rPr lang="pl-PL" sz="1100" dirty="0" smtClean="0"/>
              <a:t>Warszawa-Modlin</a:t>
            </a:r>
            <a:r>
              <a:rPr lang="pl-PL" sz="1100" dirty="0"/>
              <a:t>) </a:t>
            </a:r>
            <a:r>
              <a:rPr lang="pl-PL" sz="1100" dirty="0" smtClean="0"/>
              <a:t>liderem wzrostów w tym kwartale </a:t>
            </a:r>
            <a:r>
              <a:rPr lang="pl-PL" sz="1100" dirty="0"/>
              <a:t>było lotnisko </a:t>
            </a:r>
            <a:r>
              <a:rPr lang="pl-PL" sz="1100" dirty="0" smtClean="0"/>
              <a:t>Katowice-Pyrzowice. </a:t>
            </a:r>
            <a:r>
              <a:rPr lang="pl-PL" sz="1100" dirty="0"/>
              <a:t>Ruch w tym porcie wzrósł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o </a:t>
            </a:r>
            <a:r>
              <a:rPr lang="pl-PL" sz="1100" dirty="0" smtClean="0"/>
              <a:t>23%, </a:t>
            </a:r>
            <a:r>
              <a:rPr lang="pl-PL" sz="1100" dirty="0"/>
              <a:t>co </a:t>
            </a:r>
            <a:r>
              <a:rPr lang="pl-PL" sz="1100" dirty="0" smtClean="0"/>
              <a:t>jest jednoznaczne z obsłużeniem </a:t>
            </a:r>
            <a:r>
              <a:rPr lang="pl-PL" sz="1100" dirty="0"/>
              <a:t>ponad </a:t>
            </a:r>
            <a:r>
              <a:rPr lang="pl-PL" sz="1100" dirty="0" smtClean="0"/>
              <a:t>301 tys</a:t>
            </a:r>
            <a:r>
              <a:rPr lang="pl-PL" sz="1100" dirty="0"/>
              <a:t>. </a:t>
            </a:r>
            <a:r>
              <a:rPr lang="pl-PL" sz="1100" dirty="0" smtClean="0"/>
              <a:t>pasażerów </a:t>
            </a:r>
            <a:r>
              <a:rPr lang="pl-PL" sz="1100" dirty="0"/>
              <a:t>więcej niż w analogicznym okresie roku poprzedniego, a </a:t>
            </a:r>
            <a:r>
              <a:rPr lang="pl-PL" sz="1100" dirty="0" smtClean="0"/>
              <a:t>po trzech kwartałach 2017 roku ponad 536 tys</a:t>
            </a:r>
            <a:r>
              <a:rPr lang="pl-PL" sz="1100" dirty="0"/>
              <a:t>. pasażerów więcej </a:t>
            </a:r>
            <a:r>
              <a:rPr lang="pl-PL" sz="1100" dirty="0" smtClean="0"/>
              <a:t>(21% </a:t>
            </a:r>
            <a:r>
              <a:rPr lang="pl-PL" sz="1100" dirty="0"/>
              <a:t>wzrostu). </a:t>
            </a:r>
            <a:r>
              <a:rPr lang="pl-PL" sz="1100" dirty="0" smtClean="0"/>
              <a:t>Lotnisko Gdańsk </a:t>
            </a:r>
            <a:r>
              <a:rPr lang="pl-PL" sz="1100" dirty="0"/>
              <a:t>im. L. Wałęsy </a:t>
            </a:r>
            <a:r>
              <a:rPr lang="pl-PL" sz="1100" dirty="0" smtClean="0"/>
              <a:t>odnotowało </a:t>
            </a:r>
            <a:r>
              <a:rPr lang="pl-PL" sz="1100" dirty="0"/>
              <a:t>drugi najwyższy wzrost ilościowy w </a:t>
            </a:r>
            <a:r>
              <a:rPr lang="pl-PL" sz="1100" dirty="0" smtClean="0"/>
              <a:t>trzecim kwartale 2017 roku (+223 tys</a:t>
            </a:r>
            <a:r>
              <a:rPr lang="pl-PL" sz="1100" dirty="0"/>
              <a:t>., czyli 18% wzrostu w stosunku do </a:t>
            </a:r>
            <a:r>
              <a:rPr lang="pl-PL" sz="1100" dirty="0" smtClean="0"/>
              <a:t>trzeciego kwartału </a:t>
            </a:r>
            <a:r>
              <a:rPr lang="pl-PL" sz="1100" dirty="0"/>
              <a:t>2016 roku). </a:t>
            </a:r>
            <a:r>
              <a:rPr lang="pl-PL" sz="1100" dirty="0" smtClean="0"/>
              <a:t>Następne było lotnisko Kraków-Balice, które obsłużyło </a:t>
            </a:r>
            <a:r>
              <a:rPr lang="pl-PL" sz="1100" dirty="0"/>
              <a:t>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o ponad </a:t>
            </a:r>
            <a:r>
              <a:rPr lang="pl-PL" sz="1100" dirty="0" smtClean="0"/>
              <a:t>186 </a:t>
            </a:r>
            <a:r>
              <a:rPr lang="pl-PL" sz="1100" dirty="0"/>
              <a:t>tys. pasażerów więcej </a:t>
            </a:r>
            <a:r>
              <a:rPr lang="pl-PL" sz="1100" dirty="0" smtClean="0"/>
              <a:t>(+13%) </a:t>
            </a:r>
            <a:r>
              <a:rPr lang="pl-PL" sz="1100" dirty="0"/>
              <a:t>niż w tym samym okresie 2016 roku. </a:t>
            </a:r>
            <a:r>
              <a:rPr lang="pl-PL" sz="1100" dirty="0" smtClean="0"/>
              <a:t>Spadki zanotowały z kolei lotniska </a:t>
            </a:r>
            <a:r>
              <a:rPr lang="pl-PL" sz="1100" dirty="0"/>
              <a:t>Łódź-Lublinek (spowodowane między innymi likwidacją połączenia Adria Airways do </a:t>
            </a:r>
            <a:r>
              <a:rPr lang="pl-PL" sz="1100" dirty="0" smtClean="0"/>
              <a:t>Monachium), Bydgoszcz-Szwederowo i Radom-Sadków.</a:t>
            </a:r>
            <a:endParaRPr lang="pl-PL" sz="1100" dirty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Na wyniki pozostałych </a:t>
            </a:r>
            <a:r>
              <a:rPr lang="pl-PL" sz="1100" dirty="0" smtClean="0"/>
              <a:t>lotnisk wpływa miała działalność przewoźników niskokosztowych, </a:t>
            </a:r>
            <a:r>
              <a:rPr lang="pl-PL" sz="1100" dirty="0"/>
              <a:t>w szczególności </a:t>
            </a:r>
            <a:r>
              <a:rPr lang="pl-PL" sz="1100" dirty="0" smtClean="0"/>
              <a:t>Ryanair </a:t>
            </a:r>
            <a:r>
              <a:rPr lang="pl-PL" sz="1100" dirty="0"/>
              <a:t>i Wizz Air, którzy łącznie w portach regionalnych zwiększyli </a:t>
            </a:r>
            <a:r>
              <a:rPr lang="pl-PL" sz="1100" dirty="0" smtClean="0"/>
              <a:t>przewozy aż o 525 tys</a:t>
            </a:r>
            <a:r>
              <a:rPr lang="pl-PL" sz="1100" dirty="0"/>
              <a:t>. pasażerów w samym tylko </a:t>
            </a:r>
            <a:r>
              <a:rPr lang="pl-PL" sz="1100" dirty="0" smtClean="0"/>
              <a:t>trzecim kwartale 2017 roku, </a:t>
            </a:r>
            <a:r>
              <a:rPr lang="pl-PL" sz="1100" dirty="0"/>
              <a:t>a </a:t>
            </a:r>
            <a:r>
              <a:rPr lang="pl-PL" sz="1100" dirty="0" smtClean="0"/>
              <a:t>po trzech kwartałach – </a:t>
            </a:r>
            <a:r>
              <a:rPr lang="pl-PL" sz="1100" dirty="0"/>
              <a:t>o </a:t>
            </a:r>
            <a:r>
              <a:rPr lang="pl-PL" sz="1100" dirty="0" smtClean="0"/>
              <a:t>1,3 mln pasażerów</a:t>
            </a:r>
            <a:r>
              <a:rPr lang="pl-PL" sz="1100" dirty="0"/>
              <a:t>. Obaj przewoźnicy utrzymali </a:t>
            </a:r>
            <a:r>
              <a:rPr lang="pl-PL" sz="1100" dirty="0" smtClean="0"/>
              <a:t> taki </a:t>
            </a:r>
            <a:r>
              <a:rPr lang="pl-PL" sz="1100" dirty="0"/>
              <a:t>sam udział w rynku </a:t>
            </a:r>
            <a:r>
              <a:rPr lang="pl-PL" sz="1100" dirty="0" smtClean="0"/>
              <a:t>łącznie po trzech kwartałach 2017 roku jak </a:t>
            </a:r>
            <a:r>
              <a:rPr lang="pl-PL" sz="1100" dirty="0"/>
              <a:t>w analogicznym okresie 2016 </a:t>
            </a:r>
            <a:r>
              <a:rPr lang="pl-PL" sz="1100" dirty="0" smtClean="0"/>
              <a:t>roku, czyli 64%. </a:t>
            </a:r>
            <a:r>
              <a:rPr lang="pl-PL" sz="1100" dirty="0"/>
              <a:t>W przypadku </a:t>
            </a:r>
            <a:r>
              <a:rPr lang="pl-PL" sz="1100" dirty="0" smtClean="0"/>
              <a:t>Ryanair, </a:t>
            </a:r>
            <a:r>
              <a:rPr lang="pl-PL" sz="1100" dirty="0"/>
              <a:t>największe wzrosty ilościowe </a:t>
            </a:r>
            <a:r>
              <a:rPr lang="pl-PL" sz="1100" dirty="0" smtClean="0"/>
              <a:t>w trzecim kwartale 2017 roku zanotowano </a:t>
            </a:r>
            <a:r>
              <a:rPr lang="pl-PL" sz="1100" dirty="0"/>
              <a:t>na trasach do/z Wielkiej Brytanii, Włoch i </a:t>
            </a:r>
            <a:r>
              <a:rPr lang="pl-PL" sz="1100" dirty="0" smtClean="0"/>
              <a:t>Portugalii. </a:t>
            </a:r>
            <a:r>
              <a:rPr lang="pl-PL" sz="1100" dirty="0"/>
              <a:t>W przypadku Wizz Air były to </a:t>
            </a:r>
            <a:r>
              <a:rPr lang="pl-PL" sz="1100" dirty="0" smtClean="0"/>
              <a:t>trasy z/do Norwegii, Ukrainy i Wielkiej Brytanii. </a:t>
            </a:r>
            <a:r>
              <a:rPr lang="pl-PL" sz="1100" dirty="0"/>
              <a:t>Znaczne wzrosty </a:t>
            </a:r>
            <a:r>
              <a:rPr lang="pl-PL" sz="1100" dirty="0" smtClean="0"/>
              <a:t>zanotowała </a:t>
            </a:r>
            <a:r>
              <a:rPr lang="pl-PL" sz="1100" dirty="0"/>
              <a:t>również </a:t>
            </a:r>
            <a:r>
              <a:rPr lang="pl-PL" sz="1100" dirty="0" smtClean="0"/>
              <a:t>linia charterowa Small Planet – blisko 123 </a:t>
            </a:r>
            <a:r>
              <a:rPr lang="pl-PL" sz="1100" dirty="0"/>
              <a:t>tys. pasażerów więcej niż w </a:t>
            </a:r>
            <a:r>
              <a:rPr lang="pl-PL" sz="1100" dirty="0" smtClean="0"/>
              <a:t>trzecim kwartale </a:t>
            </a:r>
            <a:r>
              <a:rPr lang="pl-PL" sz="1100" dirty="0"/>
              <a:t>2016 roku, </a:t>
            </a:r>
            <a:r>
              <a:rPr lang="pl-PL" sz="1100" dirty="0" smtClean="0"/>
              <a:t>która zwiększyła oferowanie przede wszystkim na lotnisku Katowice-Pyrzowice.</a:t>
            </a:r>
            <a:endParaRPr lang="pl-PL" sz="1100" dirty="0"/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Poprawiła się również sytuacja portów regionalnych obsługujących poniżej 1 mln pasażerów rocznie. W </a:t>
            </a:r>
            <a:r>
              <a:rPr lang="pl-PL" sz="1100" dirty="0" smtClean="0"/>
              <a:t>trzecim kwartale </a:t>
            </a:r>
            <a:r>
              <a:rPr lang="pl-PL" sz="1100" dirty="0"/>
              <a:t>2017 roku większość tego typu </a:t>
            </a:r>
            <a:r>
              <a:rPr lang="pl-PL" sz="1100" dirty="0" smtClean="0"/>
              <a:t>lotnisk w </a:t>
            </a:r>
            <a:r>
              <a:rPr lang="pl-PL" sz="1100" dirty="0"/>
              <a:t>Polsce zanotowało wzrosty – za wyjątkiem </a:t>
            </a:r>
            <a:r>
              <a:rPr lang="pl-PL" sz="1100" dirty="0" smtClean="0"/>
              <a:t>lotnisk Łódź-Lublinek, Bydgoszcz-Szwederowo i Radom-Sadków. </a:t>
            </a:r>
            <a:r>
              <a:rPr lang="pl-PL" sz="1100" dirty="0"/>
              <a:t>Taka sytuacja miała miejsce przede wszystkim za sprawą wzrostu oferowania </a:t>
            </a:r>
            <a:r>
              <a:rPr lang="pl-PL" sz="1100" dirty="0" smtClean="0"/>
              <a:t>z tych portów PLL LOT, </a:t>
            </a:r>
            <a:r>
              <a:rPr lang="pl-PL" sz="1100" dirty="0"/>
              <a:t>który przewiózł o </a:t>
            </a:r>
            <a:r>
              <a:rPr lang="pl-PL" sz="1100" dirty="0" smtClean="0"/>
              <a:t>29 tys</a:t>
            </a:r>
            <a:r>
              <a:rPr lang="pl-PL" sz="1100" dirty="0"/>
              <a:t>. pasażerów więcej niż w </a:t>
            </a:r>
            <a:r>
              <a:rPr lang="pl-PL" sz="1100" dirty="0" smtClean="0"/>
              <a:t>trzecim kwartale </a:t>
            </a:r>
            <a:r>
              <a:rPr lang="pl-PL" sz="1100" dirty="0"/>
              <a:t>ubiegłego </a:t>
            </a:r>
            <a:r>
              <a:rPr lang="pl-PL" sz="1100" dirty="0" smtClean="0"/>
              <a:t>roku, Ryanair (+25 tys.) oraz Wizz Air (+22 tys. pasażerów). </a:t>
            </a:r>
            <a:r>
              <a:rPr lang="pl-PL" sz="1100" dirty="0"/>
              <a:t>Łącznie liczba pasażerów na tych lotniskach wzrosła o 6</a:t>
            </a:r>
            <a:r>
              <a:rPr lang="pl-PL" sz="1100" dirty="0" smtClean="0"/>
              <a:t>8 </a:t>
            </a:r>
            <a:r>
              <a:rPr lang="pl-PL" sz="1100" dirty="0"/>
              <a:t>tys. w porównaniu do </a:t>
            </a:r>
            <a:r>
              <a:rPr lang="pl-PL" sz="1100" dirty="0" smtClean="0"/>
              <a:t>trzeciego kwartału </a:t>
            </a:r>
            <a:r>
              <a:rPr lang="pl-PL" sz="1100" dirty="0"/>
              <a:t>2016 roku</a:t>
            </a:r>
            <a:r>
              <a:rPr lang="pl-PL" sz="1100" dirty="0" smtClean="0"/>
              <a:t>.</a:t>
            </a:r>
            <a:endParaRPr lang="pl-PL" sz="1200" dirty="0"/>
          </a:p>
        </p:txBody>
      </p:sp>
      <p:pic>
        <p:nvPicPr>
          <p:cNvPr id="25" name="Picture 4" descr="logo bes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Prostokąt 25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 smtClean="0">
                <a:latin typeface="Times New Roman" pitchFamily="18" charset="0"/>
                <a:cs typeface="Times New Roman" pitchFamily="18" charset="0"/>
              </a:rPr>
              <a:t>Źródło: ULC i ACI Europe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 smtClean="0"/>
              <a:t>* Prosimy zwrócić uwagę na różnicę w skali osi pionowej pomiędzy wykresami</a:t>
            </a:r>
            <a:endParaRPr lang="pl-PL" sz="1100" i="1" dirty="0"/>
          </a:p>
        </p:txBody>
      </p:sp>
    </p:spTree>
    <p:extLst>
      <p:ext uri="{BB962C8B-B14F-4D97-AF65-F5344CB8AC3E}">
        <p14:creationId xmlns:p14="http://schemas.microsoft.com/office/powerpoint/2010/main" val="954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12683</TotalTime>
  <Words>6221</Words>
  <Application>Microsoft Office PowerPoint</Application>
  <PresentationFormat>Pokaz na ekranie (4:3)</PresentationFormat>
  <Paragraphs>221</Paragraphs>
  <Slides>21</Slides>
  <Notes>4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Łącza</vt:lpstr>
      </vt:variant>
      <vt:variant>
        <vt:i4>2</vt:i4>
      </vt:variant>
      <vt:variant>
        <vt:lpstr>Tytuły slajdów</vt:lpstr>
      </vt:variant>
      <vt:variant>
        <vt:i4>21</vt:i4>
      </vt:variant>
    </vt:vector>
  </HeadingPairs>
  <TitlesOfParts>
    <vt:vector size="24" baseType="lpstr">
      <vt:lpstr>Motyw pakietu Office</vt:lpstr>
      <vt:lpstr>\\cs-dep\LER\LER-4\Statystyki\analiza kwartalna\Analiza_kwartalna_1.xlsx!laczne!W16K18</vt:lpstr>
      <vt:lpstr>\\cs-dep\LER\LER-4\Statystyki\analiza kwartalna\Analiza_kwartalna_1.xlsx!laczne!W17K18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Zagrajek Paweł</dc:creator>
  <cp:lastModifiedBy>Babiak Agnieszka</cp:lastModifiedBy>
  <cp:revision>1209</cp:revision>
  <cp:lastPrinted>2015-07-14T11:14:54Z</cp:lastPrinted>
  <dcterms:created xsi:type="dcterms:W3CDTF">2013-02-04T09:08:19Z</dcterms:created>
  <dcterms:modified xsi:type="dcterms:W3CDTF">2018-01-30T08:26:37Z</dcterms:modified>
</cp:coreProperties>
</file>